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6" r:id="rId2"/>
  </p:sldMasterIdLst>
  <p:notesMasterIdLst>
    <p:notesMasterId r:id="rId34"/>
  </p:notesMasterIdLst>
  <p:handoutMasterIdLst>
    <p:handoutMasterId r:id="rId35"/>
  </p:handoutMasterIdLst>
  <p:sldIdLst>
    <p:sldId id="256" r:id="rId3"/>
    <p:sldId id="301" r:id="rId4"/>
    <p:sldId id="322" r:id="rId5"/>
    <p:sldId id="346" r:id="rId6"/>
    <p:sldId id="348" r:id="rId7"/>
    <p:sldId id="324" r:id="rId8"/>
    <p:sldId id="272" r:id="rId9"/>
    <p:sldId id="271" r:id="rId10"/>
    <p:sldId id="273" r:id="rId11"/>
    <p:sldId id="296" r:id="rId12"/>
    <p:sldId id="274" r:id="rId13"/>
    <p:sldId id="353" r:id="rId14"/>
    <p:sldId id="359" r:id="rId15"/>
    <p:sldId id="361" r:id="rId16"/>
    <p:sldId id="298" r:id="rId17"/>
    <p:sldId id="290" r:id="rId18"/>
    <p:sldId id="305" r:id="rId19"/>
    <p:sldId id="297" r:id="rId20"/>
    <p:sldId id="326" r:id="rId21"/>
    <p:sldId id="308" r:id="rId22"/>
    <p:sldId id="355" r:id="rId23"/>
    <p:sldId id="354" r:id="rId24"/>
    <p:sldId id="336" r:id="rId25"/>
    <p:sldId id="360" r:id="rId26"/>
    <p:sldId id="349" r:id="rId27"/>
    <p:sldId id="318" r:id="rId28"/>
    <p:sldId id="350" r:id="rId29"/>
    <p:sldId id="351" r:id="rId30"/>
    <p:sldId id="352" r:id="rId31"/>
    <p:sldId id="356" r:id="rId32"/>
    <p:sldId id="329" r:id="rId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B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30"/>
    <p:restoredTop sz="89198"/>
  </p:normalViewPr>
  <p:slideViewPr>
    <p:cSldViewPr>
      <p:cViewPr varScale="1">
        <p:scale>
          <a:sx n="68" d="100"/>
          <a:sy n="68" d="100"/>
        </p:scale>
        <p:origin x="102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4ABBB-3E19-1945-820F-9D5DF37D68D9}"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23BBB222-A674-BB43-978F-D98868DCB50B}">
      <dgm:prSet phldrT="[Text]"/>
      <dgm:spPr>
        <a:solidFill>
          <a:srgbClr val="00B050"/>
        </a:solidFill>
      </dgm:spPr>
      <dgm:t>
        <a:bodyPr/>
        <a:lstStyle/>
        <a:p>
          <a:r>
            <a:rPr lang="en-US" dirty="0"/>
            <a:t>Corrective Specific</a:t>
          </a:r>
        </a:p>
      </dgm:t>
    </dgm:pt>
    <dgm:pt modelId="{3A7C2C51-FD88-0E49-90F1-614378D9555B}" type="parTrans" cxnId="{A6058C23-CB46-DB4A-A0D0-ADE1F0809C18}">
      <dgm:prSet/>
      <dgm:spPr/>
      <dgm:t>
        <a:bodyPr/>
        <a:lstStyle/>
        <a:p>
          <a:endParaRPr lang="en-US"/>
        </a:p>
      </dgm:t>
    </dgm:pt>
    <dgm:pt modelId="{57D9F824-5646-7F48-9DC4-DDB65ABBF640}" type="sibTrans" cxnId="{A6058C23-CB46-DB4A-A0D0-ADE1F0809C18}">
      <dgm:prSet/>
      <dgm:spPr/>
      <dgm:t>
        <a:bodyPr/>
        <a:lstStyle/>
        <a:p>
          <a:endParaRPr lang="en-US"/>
        </a:p>
      </dgm:t>
    </dgm:pt>
    <dgm:pt modelId="{8331332A-07EA-D745-ADD7-47A7BDDAEF8B}">
      <dgm:prSet phldrT="[Text]"/>
      <dgm:spPr>
        <a:solidFill>
          <a:srgbClr val="00B050"/>
        </a:solidFill>
      </dgm:spPr>
      <dgm:t>
        <a:bodyPr/>
        <a:lstStyle/>
        <a:p>
          <a:r>
            <a:rPr lang="en-US" dirty="0"/>
            <a:t>Reinforcing Specific</a:t>
          </a:r>
        </a:p>
      </dgm:t>
    </dgm:pt>
    <dgm:pt modelId="{9079C6D1-5186-3948-8621-A9A7674B9815}" type="parTrans" cxnId="{D070C1D4-11D0-044C-89BE-1334B7E5C704}">
      <dgm:prSet/>
      <dgm:spPr/>
      <dgm:t>
        <a:bodyPr/>
        <a:lstStyle/>
        <a:p>
          <a:endParaRPr lang="en-US"/>
        </a:p>
      </dgm:t>
    </dgm:pt>
    <dgm:pt modelId="{E1249190-61B5-0949-9F3C-4134FD8ED8A4}" type="sibTrans" cxnId="{D070C1D4-11D0-044C-89BE-1334B7E5C704}">
      <dgm:prSet/>
      <dgm:spPr/>
      <dgm:t>
        <a:bodyPr/>
        <a:lstStyle/>
        <a:p>
          <a:endParaRPr lang="en-US"/>
        </a:p>
      </dgm:t>
    </dgm:pt>
    <dgm:pt modelId="{145A7123-0C07-0842-8F38-73F5B2C0567E}">
      <dgm:prSet phldrT="[Text]"/>
      <dgm:spPr>
        <a:solidFill>
          <a:srgbClr val="FF0000"/>
        </a:solidFill>
      </dgm:spPr>
      <dgm:t>
        <a:bodyPr/>
        <a:lstStyle/>
        <a:p>
          <a:r>
            <a:rPr lang="en-US" dirty="0"/>
            <a:t>Corrective Global</a:t>
          </a:r>
        </a:p>
      </dgm:t>
    </dgm:pt>
    <dgm:pt modelId="{710FD24B-3FFB-2E41-A855-3B150D7E6E10}" type="parTrans" cxnId="{FFBE99BE-268F-7944-9EBD-7A937F26450B}">
      <dgm:prSet/>
      <dgm:spPr/>
      <dgm:t>
        <a:bodyPr/>
        <a:lstStyle/>
        <a:p>
          <a:endParaRPr lang="en-US"/>
        </a:p>
      </dgm:t>
    </dgm:pt>
    <dgm:pt modelId="{752A2366-9D20-F64E-B1FD-EA90F6054A58}" type="sibTrans" cxnId="{FFBE99BE-268F-7944-9EBD-7A937F26450B}">
      <dgm:prSet/>
      <dgm:spPr/>
      <dgm:t>
        <a:bodyPr/>
        <a:lstStyle/>
        <a:p>
          <a:endParaRPr lang="en-US"/>
        </a:p>
      </dgm:t>
    </dgm:pt>
    <dgm:pt modelId="{9CCBF50A-98C2-3341-A71C-263207527C60}">
      <dgm:prSet phldrT="[Text]"/>
      <dgm:spPr>
        <a:solidFill>
          <a:srgbClr val="FFC000"/>
        </a:solidFill>
      </dgm:spPr>
      <dgm:t>
        <a:bodyPr/>
        <a:lstStyle/>
        <a:p>
          <a:r>
            <a:rPr lang="en-US" dirty="0"/>
            <a:t>Reinforcing Global</a:t>
          </a:r>
        </a:p>
      </dgm:t>
    </dgm:pt>
    <dgm:pt modelId="{5B3E64F6-1909-F740-925F-31DEED85C089}" type="parTrans" cxnId="{0D23DA26-FFB6-AD40-A253-CAB62C9933C9}">
      <dgm:prSet/>
      <dgm:spPr/>
      <dgm:t>
        <a:bodyPr/>
        <a:lstStyle/>
        <a:p>
          <a:endParaRPr lang="en-US"/>
        </a:p>
      </dgm:t>
    </dgm:pt>
    <dgm:pt modelId="{D14C746A-10BC-464F-8BD8-1394A9582910}" type="sibTrans" cxnId="{0D23DA26-FFB6-AD40-A253-CAB62C9933C9}">
      <dgm:prSet/>
      <dgm:spPr/>
      <dgm:t>
        <a:bodyPr/>
        <a:lstStyle/>
        <a:p>
          <a:endParaRPr lang="en-US"/>
        </a:p>
      </dgm:t>
    </dgm:pt>
    <dgm:pt modelId="{317E364F-5AA6-E24A-8821-02F91222797E}" type="pres">
      <dgm:prSet presAssocID="{8294ABBB-3E19-1945-820F-9D5DF37D68D9}" presName="matrix" presStyleCnt="0">
        <dgm:presLayoutVars>
          <dgm:chMax val="1"/>
          <dgm:dir/>
          <dgm:resizeHandles val="exact"/>
        </dgm:presLayoutVars>
      </dgm:prSet>
      <dgm:spPr/>
    </dgm:pt>
    <dgm:pt modelId="{5A088885-7A45-4E4F-89D8-AD9AC3D2C146}" type="pres">
      <dgm:prSet presAssocID="{8294ABBB-3E19-1945-820F-9D5DF37D68D9}" presName="axisShape" presStyleLbl="bgShp" presStyleIdx="0" presStyleCnt="1" custScaleX="110840"/>
      <dgm:spPr/>
    </dgm:pt>
    <dgm:pt modelId="{D78A0A0A-ED2D-6B4D-AFFF-3B44F1E7EA8D}" type="pres">
      <dgm:prSet presAssocID="{8294ABBB-3E19-1945-820F-9D5DF37D68D9}" presName="rect1" presStyleLbl="node1" presStyleIdx="0" presStyleCnt="4" custScaleX="126563" custLinFactNeighborX="-13838">
        <dgm:presLayoutVars>
          <dgm:chMax val="0"/>
          <dgm:chPref val="0"/>
          <dgm:bulletEnabled val="1"/>
        </dgm:presLayoutVars>
      </dgm:prSet>
      <dgm:spPr/>
    </dgm:pt>
    <dgm:pt modelId="{CE357301-8AAB-9D46-80EE-A5F084579D21}" type="pres">
      <dgm:prSet presAssocID="{8294ABBB-3E19-1945-820F-9D5DF37D68D9}" presName="rect2" presStyleLbl="node1" presStyleIdx="1" presStyleCnt="4" custScaleX="126563" custLinFactNeighborX="13146">
        <dgm:presLayoutVars>
          <dgm:chMax val="0"/>
          <dgm:chPref val="0"/>
          <dgm:bulletEnabled val="1"/>
        </dgm:presLayoutVars>
      </dgm:prSet>
      <dgm:spPr/>
    </dgm:pt>
    <dgm:pt modelId="{3A351680-A78B-D043-938F-24BE4E69EDB9}" type="pres">
      <dgm:prSet presAssocID="{8294ABBB-3E19-1945-820F-9D5DF37D68D9}" presName="rect3" presStyleLbl="node1" presStyleIdx="2" presStyleCnt="4" custScaleX="126563" custLinFactNeighborX="-14528" custLinFactNeighborY="-492">
        <dgm:presLayoutVars>
          <dgm:chMax val="0"/>
          <dgm:chPref val="0"/>
          <dgm:bulletEnabled val="1"/>
        </dgm:presLayoutVars>
      </dgm:prSet>
      <dgm:spPr/>
    </dgm:pt>
    <dgm:pt modelId="{4938CA24-2599-F24D-BE4C-AC6391028005}" type="pres">
      <dgm:prSet presAssocID="{8294ABBB-3E19-1945-820F-9D5DF37D68D9}" presName="rect4" presStyleLbl="node1" presStyleIdx="3" presStyleCnt="4" custScaleX="126563" custLinFactNeighborX="13147" custLinFactNeighborY="-492">
        <dgm:presLayoutVars>
          <dgm:chMax val="0"/>
          <dgm:chPref val="0"/>
          <dgm:bulletEnabled val="1"/>
        </dgm:presLayoutVars>
      </dgm:prSet>
      <dgm:spPr/>
    </dgm:pt>
  </dgm:ptLst>
  <dgm:cxnLst>
    <dgm:cxn modelId="{A6058C23-CB46-DB4A-A0D0-ADE1F0809C18}" srcId="{8294ABBB-3E19-1945-820F-9D5DF37D68D9}" destId="{23BBB222-A674-BB43-978F-D98868DCB50B}" srcOrd="0" destOrd="0" parTransId="{3A7C2C51-FD88-0E49-90F1-614378D9555B}" sibTransId="{57D9F824-5646-7F48-9DC4-DDB65ABBF640}"/>
    <dgm:cxn modelId="{0D23DA26-FFB6-AD40-A253-CAB62C9933C9}" srcId="{8294ABBB-3E19-1945-820F-9D5DF37D68D9}" destId="{9CCBF50A-98C2-3341-A71C-263207527C60}" srcOrd="3" destOrd="0" parTransId="{5B3E64F6-1909-F740-925F-31DEED85C089}" sibTransId="{D14C746A-10BC-464F-8BD8-1394A9582910}"/>
    <dgm:cxn modelId="{964D634A-67C6-5B45-B2BE-5BB0817B2FCF}" type="presOf" srcId="{9CCBF50A-98C2-3341-A71C-263207527C60}" destId="{4938CA24-2599-F24D-BE4C-AC6391028005}" srcOrd="0" destOrd="0" presId="urn:microsoft.com/office/officeart/2005/8/layout/matrix2"/>
    <dgm:cxn modelId="{B88675B6-2978-0247-8D78-B6DB0BBDB5CC}" type="presOf" srcId="{8294ABBB-3E19-1945-820F-9D5DF37D68D9}" destId="{317E364F-5AA6-E24A-8821-02F91222797E}" srcOrd="0" destOrd="0" presId="urn:microsoft.com/office/officeart/2005/8/layout/matrix2"/>
    <dgm:cxn modelId="{D90767BA-110F-2C4F-9118-F88B15E345AF}" type="presOf" srcId="{145A7123-0C07-0842-8F38-73F5B2C0567E}" destId="{3A351680-A78B-D043-938F-24BE4E69EDB9}" srcOrd="0" destOrd="0" presId="urn:microsoft.com/office/officeart/2005/8/layout/matrix2"/>
    <dgm:cxn modelId="{C2B8A7BC-25A4-FC41-91C8-C6DE7E0AA112}" type="presOf" srcId="{23BBB222-A674-BB43-978F-D98868DCB50B}" destId="{D78A0A0A-ED2D-6B4D-AFFF-3B44F1E7EA8D}" srcOrd="0" destOrd="0" presId="urn:microsoft.com/office/officeart/2005/8/layout/matrix2"/>
    <dgm:cxn modelId="{FFBE99BE-268F-7944-9EBD-7A937F26450B}" srcId="{8294ABBB-3E19-1945-820F-9D5DF37D68D9}" destId="{145A7123-0C07-0842-8F38-73F5B2C0567E}" srcOrd="2" destOrd="0" parTransId="{710FD24B-3FFB-2E41-A855-3B150D7E6E10}" sibTransId="{752A2366-9D20-F64E-B1FD-EA90F6054A58}"/>
    <dgm:cxn modelId="{B772D3CF-1CFB-F34B-81F3-9A390B6AF5D2}" type="presOf" srcId="{8331332A-07EA-D745-ADD7-47A7BDDAEF8B}" destId="{CE357301-8AAB-9D46-80EE-A5F084579D21}" srcOrd="0" destOrd="0" presId="urn:microsoft.com/office/officeart/2005/8/layout/matrix2"/>
    <dgm:cxn modelId="{D070C1D4-11D0-044C-89BE-1334B7E5C704}" srcId="{8294ABBB-3E19-1945-820F-9D5DF37D68D9}" destId="{8331332A-07EA-D745-ADD7-47A7BDDAEF8B}" srcOrd="1" destOrd="0" parTransId="{9079C6D1-5186-3948-8621-A9A7674B9815}" sibTransId="{E1249190-61B5-0949-9F3C-4134FD8ED8A4}"/>
    <dgm:cxn modelId="{3F8F823D-8D2E-6448-8873-95CB894338BD}" type="presParOf" srcId="{317E364F-5AA6-E24A-8821-02F91222797E}" destId="{5A088885-7A45-4E4F-89D8-AD9AC3D2C146}" srcOrd="0" destOrd="0" presId="urn:microsoft.com/office/officeart/2005/8/layout/matrix2"/>
    <dgm:cxn modelId="{5B7F1E9B-6B99-2E47-8F6A-D67A78EFD58F}" type="presParOf" srcId="{317E364F-5AA6-E24A-8821-02F91222797E}" destId="{D78A0A0A-ED2D-6B4D-AFFF-3B44F1E7EA8D}" srcOrd="1" destOrd="0" presId="urn:microsoft.com/office/officeart/2005/8/layout/matrix2"/>
    <dgm:cxn modelId="{CC2B036D-6A51-2A4B-9DF4-3DE2E13A7E69}" type="presParOf" srcId="{317E364F-5AA6-E24A-8821-02F91222797E}" destId="{CE357301-8AAB-9D46-80EE-A5F084579D21}" srcOrd="2" destOrd="0" presId="urn:microsoft.com/office/officeart/2005/8/layout/matrix2"/>
    <dgm:cxn modelId="{F433D54E-ACD0-1741-8673-D022395E5088}" type="presParOf" srcId="{317E364F-5AA6-E24A-8821-02F91222797E}" destId="{3A351680-A78B-D043-938F-24BE4E69EDB9}" srcOrd="3" destOrd="0" presId="urn:microsoft.com/office/officeart/2005/8/layout/matrix2"/>
    <dgm:cxn modelId="{36C06F1B-1FE1-1943-B831-5AC6009D4764}" type="presParOf" srcId="{317E364F-5AA6-E24A-8821-02F91222797E}" destId="{4938CA24-2599-F24D-BE4C-AC639102800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94ABBB-3E19-1945-820F-9D5DF37D68D9}"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23BBB222-A674-BB43-978F-D98868DCB50B}">
      <dgm:prSet phldrT="[Text]"/>
      <dgm:spPr>
        <a:solidFill>
          <a:srgbClr val="00B050"/>
        </a:solidFill>
      </dgm:spPr>
      <dgm:t>
        <a:bodyPr/>
        <a:lstStyle/>
        <a:p>
          <a:r>
            <a:rPr lang="en-US" dirty="0"/>
            <a:t>“Knowledge could be enhanced by reading about the clinical diagnosis, the surgical steps and relevant anatomy before coming to surgery.”</a:t>
          </a:r>
        </a:p>
      </dgm:t>
    </dgm:pt>
    <dgm:pt modelId="{3A7C2C51-FD88-0E49-90F1-614378D9555B}" type="parTrans" cxnId="{A6058C23-CB46-DB4A-A0D0-ADE1F0809C18}">
      <dgm:prSet/>
      <dgm:spPr/>
      <dgm:t>
        <a:bodyPr/>
        <a:lstStyle/>
        <a:p>
          <a:endParaRPr lang="en-US"/>
        </a:p>
      </dgm:t>
    </dgm:pt>
    <dgm:pt modelId="{57D9F824-5646-7F48-9DC4-DDB65ABBF640}" type="sibTrans" cxnId="{A6058C23-CB46-DB4A-A0D0-ADE1F0809C18}">
      <dgm:prSet/>
      <dgm:spPr/>
      <dgm:t>
        <a:bodyPr/>
        <a:lstStyle/>
        <a:p>
          <a:endParaRPr lang="en-US"/>
        </a:p>
      </dgm:t>
    </dgm:pt>
    <dgm:pt modelId="{8331332A-07EA-D745-ADD7-47A7BDDAEF8B}">
      <dgm:prSet phldrT="[Text]"/>
      <dgm:spPr>
        <a:solidFill>
          <a:srgbClr val="00B050"/>
        </a:solidFill>
      </dgm:spPr>
      <dgm:t>
        <a:bodyPr/>
        <a:lstStyle/>
        <a:p>
          <a:r>
            <a:rPr lang="en-US" dirty="0"/>
            <a:t>“Came to clinic prepared, on time, and was an active participant, which made them a joy to have in clinic.”</a:t>
          </a:r>
        </a:p>
      </dgm:t>
    </dgm:pt>
    <dgm:pt modelId="{9079C6D1-5186-3948-8621-A9A7674B9815}" type="parTrans" cxnId="{D070C1D4-11D0-044C-89BE-1334B7E5C704}">
      <dgm:prSet/>
      <dgm:spPr/>
      <dgm:t>
        <a:bodyPr/>
        <a:lstStyle/>
        <a:p>
          <a:endParaRPr lang="en-US"/>
        </a:p>
      </dgm:t>
    </dgm:pt>
    <dgm:pt modelId="{E1249190-61B5-0949-9F3C-4134FD8ED8A4}" type="sibTrans" cxnId="{D070C1D4-11D0-044C-89BE-1334B7E5C704}">
      <dgm:prSet/>
      <dgm:spPr/>
      <dgm:t>
        <a:bodyPr/>
        <a:lstStyle/>
        <a:p>
          <a:endParaRPr lang="en-US"/>
        </a:p>
      </dgm:t>
    </dgm:pt>
    <dgm:pt modelId="{145A7123-0C07-0842-8F38-73F5B2C0567E}">
      <dgm:prSet phldrT="[Text]"/>
      <dgm:spPr>
        <a:solidFill>
          <a:srgbClr val="FF0000"/>
        </a:solidFill>
      </dgm:spPr>
      <dgm:t>
        <a:bodyPr/>
        <a:lstStyle/>
        <a:p>
          <a:r>
            <a:rPr lang="en-US" dirty="0"/>
            <a:t>“Needs to READ more.”</a:t>
          </a:r>
        </a:p>
      </dgm:t>
    </dgm:pt>
    <dgm:pt modelId="{710FD24B-3FFB-2E41-A855-3B150D7E6E10}" type="parTrans" cxnId="{FFBE99BE-268F-7944-9EBD-7A937F26450B}">
      <dgm:prSet/>
      <dgm:spPr/>
      <dgm:t>
        <a:bodyPr/>
        <a:lstStyle/>
        <a:p>
          <a:endParaRPr lang="en-US"/>
        </a:p>
      </dgm:t>
    </dgm:pt>
    <dgm:pt modelId="{752A2366-9D20-F64E-B1FD-EA90F6054A58}" type="sibTrans" cxnId="{FFBE99BE-268F-7944-9EBD-7A937F26450B}">
      <dgm:prSet/>
      <dgm:spPr/>
      <dgm:t>
        <a:bodyPr/>
        <a:lstStyle/>
        <a:p>
          <a:endParaRPr lang="en-US"/>
        </a:p>
      </dgm:t>
    </dgm:pt>
    <dgm:pt modelId="{9CCBF50A-98C2-3341-A71C-263207527C60}">
      <dgm:prSet phldrT="[Text]"/>
      <dgm:spPr>
        <a:solidFill>
          <a:srgbClr val="FFC000"/>
        </a:solidFill>
      </dgm:spPr>
      <dgm:t>
        <a:bodyPr/>
        <a:lstStyle/>
        <a:p>
          <a:r>
            <a:rPr lang="en-US" dirty="0"/>
            <a:t>“A joy to have in clinic”</a:t>
          </a:r>
        </a:p>
      </dgm:t>
    </dgm:pt>
    <dgm:pt modelId="{5B3E64F6-1909-F740-925F-31DEED85C089}" type="parTrans" cxnId="{0D23DA26-FFB6-AD40-A253-CAB62C9933C9}">
      <dgm:prSet/>
      <dgm:spPr/>
      <dgm:t>
        <a:bodyPr/>
        <a:lstStyle/>
        <a:p>
          <a:endParaRPr lang="en-US"/>
        </a:p>
      </dgm:t>
    </dgm:pt>
    <dgm:pt modelId="{D14C746A-10BC-464F-8BD8-1394A9582910}" type="sibTrans" cxnId="{0D23DA26-FFB6-AD40-A253-CAB62C9933C9}">
      <dgm:prSet/>
      <dgm:spPr/>
      <dgm:t>
        <a:bodyPr/>
        <a:lstStyle/>
        <a:p>
          <a:endParaRPr lang="en-US"/>
        </a:p>
      </dgm:t>
    </dgm:pt>
    <dgm:pt modelId="{317E364F-5AA6-E24A-8821-02F91222797E}" type="pres">
      <dgm:prSet presAssocID="{8294ABBB-3E19-1945-820F-9D5DF37D68D9}" presName="matrix" presStyleCnt="0">
        <dgm:presLayoutVars>
          <dgm:chMax val="1"/>
          <dgm:dir/>
          <dgm:resizeHandles val="exact"/>
        </dgm:presLayoutVars>
      </dgm:prSet>
      <dgm:spPr/>
    </dgm:pt>
    <dgm:pt modelId="{5A088885-7A45-4E4F-89D8-AD9AC3D2C146}" type="pres">
      <dgm:prSet presAssocID="{8294ABBB-3E19-1945-820F-9D5DF37D68D9}" presName="axisShape" presStyleLbl="bgShp" presStyleIdx="0" presStyleCnt="1" custScaleX="110840"/>
      <dgm:spPr/>
    </dgm:pt>
    <dgm:pt modelId="{D78A0A0A-ED2D-6B4D-AFFF-3B44F1E7EA8D}" type="pres">
      <dgm:prSet presAssocID="{8294ABBB-3E19-1945-820F-9D5DF37D68D9}" presName="rect1" presStyleLbl="node1" presStyleIdx="0" presStyleCnt="4" custScaleX="126563" custLinFactNeighborX="-13838">
        <dgm:presLayoutVars>
          <dgm:chMax val="0"/>
          <dgm:chPref val="0"/>
          <dgm:bulletEnabled val="1"/>
        </dgm:presLayoutVars>
      </dgm:prSet>
      <dgm:spPr/>
    </dgm:pt>
    <dgm:pt modelId="{CE357301-8AAB-9D46-80EE-A5F084579D21}" type="pres">
      <dgm:prSet presAssocID="{8294ABBB-3E19-1945-820F-9D5DF37D68D9}" presName="rect2" presStyleLbl="node1" presStyleIdx="1" presStyleCnt="4" custScaleX="126563" custLinFactNeighborX="13146">
        <dgm:presLayoutVars>
          <dgm:chMax val="0"/>
          <dgm:chPref val="0"/>
          <dgm:bulletEnabled val="1"/>
        </dgm:presLayoutVars>
      </dgm:prSet>
      <dgm:spPr/>
    </dgm:pt>
    <dgm:pt modelId="{3A351680-A78B-D043-938F-24BE4E69EDB9}" type="pres">
      <dgm:prSet presAssocID="{8294ABBB-3E19-1945-820F-9D5DF37D68D9}" presName="rect3" presStyleLbl="node1" presStyleIdx="2" presStyleCnt="4" custScaleX="126563" custLinFactNeighborX="-14528" custLinFactNeighborY="-492">
        <dgm:presLayoutVars>
          <dgm:chMax val="0"/>
          <dgm:chPref val="0"/>
          <dgm:bulletEnabled val="1"/>
        </dgm:presLayoutVars>
      </dgm:prSet>
      <dgm:spPr/>
    </dgm:pt>
    <dgm:pt modelId="{4938CA24-2599-F24D-BE4C-AC6391028005}" type="pres">
      <dgm:prSet presAssocID="{8294ABBB-3E19-1945-820F-9D5DF37D68D9}" presName="rect4" presStyleLbl="node1" presStyleIdx="3" presStyleCnt="4" custScaleX="126563" custLinFactNeighborX="13147" custLinFactNeighborY="-492">
        <dgm:presLayoutVars>
          <dgm:chMax val="0"/>
          <dgm:chPref val="0"/>
          <dgm:bulletEnabled val="1"/>
        </dgm:presLayoutVars>
      </dgm:prSet>
      <dgm:spPr/>
    </dgm:pt>
  </dgm:ptLst>
  <dgm:cxnLst>
    <dgm:cxn modelId="{A6058C23-CB46-DB4A-A0D0-ADE1F0809C18}" srcId="{8294ABBB-3E19-1945-820F-9D5DF37D68D9}" destId="{23BBB222-A674-BB43-978F-D98868DCB50B}" srcOrd="0" destOrd="0" parTransId="{3A7C2C51-FD88-0E49-90F1-614378D9555B}" sibTransId="{57D9F824-5646-7F48-9DC4-DDB65ABBF640}"/>
    <dgm:cxn modelId="{0D23DA26-FFB6-AD40-A253-CAB62C9933C9}" srcId="{8294ABBB-3E19-1945-820F-9D5DF37D68D9}" destId="{9CCBF50A-98C2-3341-A71C-263207527C60}" srcOrd="3" destOrd="0" parTransId="{5B3E64F6-1909-F740-925F-31DEED85C089}" sibTransId="{D14C746A-10BC-464F-8BD8-1394A9582910}"/>
    <dgm:cxn modelId="{964D634A-67C6-5B45-B2BE-5BB0817B2FCF}" type="presOf" srcId="{9CCBF50A-98C2-3341-A71C-263207527C60}" destId="{4938CA24-2599-F24D-BE4C-AC6391028005}" srcOrd="0" destOrd="0" presId="urn:microsoft.com/office/officeart/2005/8/layout/matrix2"/>
    <dgm:cxn modelId="{B88675B6-2978-0247-8D78-B6DB0BBDB5CC}" type="presOf" srcId="{8294ABBB-3E19-1945-820F-9D5DF37D68D9}" destId="{317E364F-5AA6-E24A-8821-02F91222797E}" srcOrd="0" destOrd="0" presId="urn:microsoft.com/office/officeart/2005/8/layout/matrix2"/>
    <dgm:cxn modelId="{D90767BA-110F-2C4F-9118-F88B15E345AF}" type="presOf" srcId="{145A7123-0C07-0842-8F38-73F5B2C0567E}" destId="{3A351680-A78B-D043-938F-24BE4E69EDB9}" srcOrd="0" destOrd="0" presId="urn:microsoft.com/office/officeart/2005/8/layout/matrix2"/>
    <dgm:cxn modelId="{C2B8A7BC-25A4-FC41-91C8-C6DE7E0AA112}" type="presOf" srcId="{23BBB222-A674-BB43-978F-D98868DCB50B}" destId="{D78A0A0A-ED2D-6B4D-AFFF-3B44F1E7EA8D}" srcOrd="0" destOrd="0" presId="urn:microsoft.com/office/officeart/2005/8/layout/matrix2"/>
    <dgm:cxn modelId="{FFBE99BE-268F-7944-9EBD-7A937F26450B}" srcId="{8294ABBB-3E19-1945-820F-9D5DF37D68D9}" destId="{145A7123-0C07-0842-8F38-73F5B2C0567E}" srcOrd="2" destOrd="0" parTransId="{710FD24B-3FFB-2E41-A855-3B150D7E6E10}" sibTransId="{752A2366-9D20-F64E-B1FD-EA90F6054A58}"/>
    <dgm:cxn modelId="{B772D3CF-1CFB-F34B-81F3-9A390B6AF5D2}" type="presOf" srcId="{8331332A-07EA-D745-ADD7-47A7BDDAEF8B}" destId="{CE357301-8AAB-9D46-80EE-A5F084579D21}" srcOrd="0" destOrd="0" presId="urn:microsoft.com/office/officeart/2005/8/layout/matrix2"/>
    <dgm:cxn modelId="{D070C1D4-11D0-044C-89BE-1334B7E5C704}" srcId="{8294ABBB-3E19-1945-820F-9D5DF37D68D9}" destId="{8331332A-07EA-D745-ADD7-47A7BDDAEF8B}" srcOrd="1" destOrd="0" parTransId="{9079C6D1-5186-3948-8621-A9A7674B9815}" sibTransId="{E1249190-61B5-0949-9F3C-4134FD8ED8A4}"/>
    <dgm:cxn modelId="{3F8F823D-8D2E-6448-8873-95CB894338BD}" type="presParOf" srcId="{317E364F-5AA6-E24A-8821-02F91222797E}" destId="{5A088885-7A45-4E4F-89D8-AD9AC3D2C146}" srcOrd="0" destOrd="0" presId="urn:microsoft.com/office/officeart/2005/8/layout/matrix2"/>
    <dgm:cxn modelId="{5B7F1E9B-6B99-2E47-8F6A-D67A78EFD58F}" type="presParOf" srcId="{317E364F-5AA6-E24A-8821-02F91222797E}" destId="{D78A0A0A-ED2D-6B4D-AFFF-3B44F1E7EA8D}" srcOrd="1" destOrd="0" presId="urn:microsoft.com/office/officeart/2005/8/layout/matrix2"/>
    <dgm:cxn modelId="{CC2B036D-6A51-2A4B-9DF4-3DE2E13A7E69}" type="presParOf" srcId="{317E364F-5AA6-E24A-8821-02F91222797E}" destId="{CE357301-8AAB-9D46-80EE-A5F084579D21}" srcOrd="2" destOrd="0" presId="urn:microsoft.com/office/officeart/2005/8/layout/matrix2"/>
    <dgm:cxn modelId="{F433D54E-ACD0-1741-8673-D022395E5088}" type="presParOf" srcId="{317E364F-5AA6-E24A-8821-02F91222797E}" destId="{3A351680-A78B-D043-938F-24BE4E69EDB9}" srcOrd="3" destOrd="0" presId="urn:microsoft.com/office/officeart/2005/8/layout/matrix2"/>
    <dgm:cxn modelId="{36C06F1B-1FE1-1943-B831-5AC6009D4764}" type="presParOf" srcId="{317E364F-5AA6-E24A-8821-02F91222797E}" destId="{4938CA24-2599-F24D-BE4C-AC6391028005}"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88885-7A45-4E4F-89D8-AD9AC3D2C146}">
      <dsp:nvSpPr>
        <dsp:cNvPr id="0" name=""/>
        <dsp:cNvSpPr/>
      </dsp:nvSpPr>
      <dsp:spPr>
        <a:xfrm>
          <a:off x="895950" y="0"/>
          <a:ext cx="4504538" cy="4064001"/>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A0A0A-ED2D-6B4D-AFFF-3B44F1E7EA8D}">
      <dsp:nvSpPr>
        <dsp:cNvPr id="0" name=""/>
        <dsp:cNvSpPr/>
      </dsp:nvSpPr>
      <dsp:spPr>
        <a:xfrm>
          <a:off x="939524" y="264160"/>
          <a:ext cx="2057408" cy="162560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Corrective Specific</a:t>
          </a:r>
        </a:p>
      </dsp:txBody>
      <dsp:txXfrm>
        <a:off x="1018879" y="343515"/>
        <a:ext cx="1898698" cy="1466890"/>
      </dsp:txXfrm>
    </dsp:sp>
    <dsp:sp modelId="{CE357301-8AAB-9D46-80EE-A5F084579D21}">
      <dsp:nvSpPr>
        <dsp:cNvPr id="0" name=""/>
        <dsp:cNvSpPr/>
      </dsp:nvSpPr>
      <dsp:spPr>
        <a:xfrm>
          <a:off x="3288257" y="264160"/>
          <a:ext cx="2057408" cy="162560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Reinforcing Specific</a:t>
          </a:r>
        </a:p>
      </dsp:txBody>
      <dsp:txXfrm>
        <a:off x="3367612" y="343515"/>
        <a:ext cx="1898698" cy="1466890"/>
      </dsp:txXfrm>
    </dsp:sp>
    <dsp:sp modelId="{3A351680-A78B-D043-938F-24BE4E69EDB9}">
      <dsp:nvSpPr>
        <dsp:cNvPr id="0" name=""/>
        <dsp:cNvSpPr/>
      </dsp:nvSpPr>
      <dsp:spPr>
        <a:xfrm>
          <a:off x="928308" y="2166242"/>
          <a:ext cx="2057408" cy="16256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Corrective Global</a:t>
          </a:r>
        </a:p>
      </dsp:txBody>
      <dsp:txXfrm>
        <a:off x="1007663" y="2245597"/>
        <a:ext cx="1898698" cy="1466890"/>
      </dsp:txXfrm>
    </dsp:sp>
    <dsp:sp modelId="{4938CA24-2599-F24D-BE4C-AC6391028005}">
      <dsp:nvSpPr>
        <dsp:cNvPr id="0" name=""/>
        <dsp:cNvSpPr/>
      </dsp:nvSpPr>
      <dsp:spPr>
        <a:xfrm>
          <a:off x="3288273" y="2166242"/>
          <a:ext cx="2057408" cy="16256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Reinforcing Global</a:t>
          </a:r>
        </a:p>
      </dsp:txBody>
      <dsp:txXfrm>
        <a:off x="3367628" y="2245597"/>
        <a:ext cx="1898698"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88885-7A45-4E4F-89D8-AD9AC3D2C146}">
      <dsp:nvSpPr>
        <dsp:cNvPr id="0" name=""/>
        <dsp:cNvSpPr/>
      </dsp:nvSpPr>
      <dsp:spPr>
        <a:xfrm>
          <a:off x="795731" y="0"/>
          <a:ext cx="4504537"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A0A0A-ED2D-6B4D-AFFF-3B44F1E7EA8D}">
      <dsp:nvSpPr>
        <dsp:cNvPr id="0" name=""/>
        <dsp:cNvSpPr/>
      </dsp:nvSpPr>
      <dsp:spPr>
        <a:xfrm>
          <a:off x="839305" y="264160"/>
          <a:ext cx="2057408" cy="162560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“Knowledge could be enhanced by reading about the clinical diagnosis, the surgical steps and relevant anatomy before coming to surgery.”</a:t>
          </a:r>
        </a:p>
      </dsp:txBody>
      <dsp:txXfrm>
        <a:off x="918660" y="343515"/>
        <a:ext cx="1898698" cy="1466890"/>
      </dsp:txXfrm>
    </dsp:sp>
    <dsp:sp modelId="{CE357301-8AAB-9D46-80EE-A5F084579D21}">
      <dsp:nvSpPr>
        <dsp:cNvPr id="0" name=""/>
        <dsp:cNvSpPr/>
      </dsp:nvSpPr>
      <dsp:spPr>
        <a:xfrm>
          <a:off x="3188037" y="264160"/>
          <a:ext cx="2057408" cy="162560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“Came to clinic prepared, on time, and was an active participant, which made them a joy to have in clinic.”</a:t>
          </a:r>
        </a:p>
      </dsp:txBody>
      <dsp:txXfrm>
        <a:off x="3267392" y="343515"/>
        <a:ext cx="1898698" cy="1466890"/>
      </dsp:txXfrm>
    </dsp:sp>
    <dsp:sp modelId="{3A351680-A78B-D043-938F-24BE4E69EDB9}">
      <dsp:nvSpPr>
        <dsp:cNvPr id="0" name=""/>
        <dsp:cNvSpPr/>
      </dsp:nvSpPr>
      <dsp:spPr>
        <a:xfrm>
          <a:off x="828088" y="2166242"/>
          <a:ext cx="2057408" cy="162560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“Needs to READ more.”</a:t>
          </a:r>
        </a:p>
      </dsp:txBody>
      <dsp:txXfrm>
        <a:off x="907443" y="2245597"/>
        <a:ext cx="1898698" cy="1466890"/>
      </dsp:txXfrm>
    </dsp:sp>
    <dsp:sp modelId="{4938CA24-2599-F24D-BE4C-AC6391028005}">
      <dsp:nvSpPr>
        <dsp:cNvPr id="0" name=""/>
        <dsp:cNvSpPr/>
      </dsp:nvSpPr>
      <dsp:spPr>
        <a:xfrm>
          <a:off x="3188053" y="2166242"/>
          <a:ext cx="2057408" cy="16256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 joy to have in clinic”</a:t>
          </a:r>
        </a:p>
      </dsp:txBody>
      <dsp:txXfrm>
        <a:off x="3267408" y="2245597"/>
        <a:ext cx="1898698"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CA7560C-CC53-4AE8-A587-83B99B802CE0}" type="datetimeFigureOut">
              <a:rPr lang="en-US" smtClean="0"/>
              <a:t>9/29/2021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0EC0966-763F-4703-953E-293B60CD0C7A}" type="slidenum">
              <a:rPr lang="en-US" smtClean="0"/>
              <a:t>‹#›</a:t>
            </a:fld>
            <a:endParaRPr lang="en-US"/>
          </a:p>
        </p:txBody>
      </p:sp>
    </p:spTree>
    <p:extLst>
      <p:ext uri="{BB962C8B-B14F-4D97-AF65-F5344CB8AC3E}">
        <p14:creationId xmlns:p14="http://schemas.microsoft.com/office/powerpoint/2010/main" val="3583924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2765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2765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99A493F7-4230-4098-B453-E9F95AE2BAF0}" type="slidenum">
              <a:rPr lang="en-US"/>
              <a:pPr>
                <a:defRPr/>
              </a:pPr>
              <a:t>‹#›</a:t>
            </a:fld>
            <a:endParaRPr lang="en-US"/>
          </a:p>
        </p:txBody>
      </p:sp>
    </p:spTree>
    <p:extLst>
      <p:ext uri="{BB962C8B-B14F-4D97-AF65-F5344CB8AC3E}">
        <p14:creationId xmlns:p14="http://schemas.microsoft.com/office/powerpoint/2010/main" val="3846387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eaLnBrk="1" hangingPunct="1"/>
            <a:r>
              <a:rPr lang="en-US" dirty="0"/>
              <a:t>Thank</a:t>
            </a:r>
            <a:r>
              <a:rPr lang="en-US" baseline="0" dirty="0"/>
              <a:t> you for taking time out of your busy days to attend our session on Evaluation and Narrative Feedback.  I am Melissa Davidson and my co-host is Dr. Elise Everett.  </a:t>
            </a:r>
            <a:endParaRPr lang="en-US" dirty="0"/>
          </a:p>
        </p:txBody>
      </p:sp>
      <p:sp>
        <p:nvSpPr>
          <p:cNvPr id="29700" name="Slide Number Placeholder 3"/>
          <p:cNvSpPr>
            <a:spLocks noGrp="1"/>
          </p:cNvSpPr>
          <p:nvPr>
            <p:ph type="sldNum" sz="quarter" idx="5"/>
          </p:nvPr>
        </p:nvSpPr>
        <p:spPr>
          <a:noFill/>
        </p:spPr>
        <p:txBody>
          <a:bodyPr/>
          <a:lstStyle/>
          <a:p>
            <a:fld id="{B7BB1F17-2E0E-40B7-88C8-90A90CC353F8}"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eaLnBrk="1" hangingPunct="1"/>
            <a:r>
              <a:rPr lang="en-US" dirty="0"/>
              <a:t>Pitchfork</a:t>
            </a:r>
            <a:r>
              <a:rPr lang="en-US" baseline="0" dirty="0"/>
              <a:t> effect</a:t>
            </a:r>
            <a:endParaRPr lang="en-US" dirty="0"/>
          </a:p>
        </p:txBody>
      </p:sp>
      <p:sp>
        <p:nvSpPr>
          <p:cNvPr id="35844" name="Slide Number Placeholder 3"/>
          <p:cNvSpPr>
            <a:spLocks noGrp="1"/>
          </p:cNvSpPr>
          <p:nvPr>
            <p:ph type="sldNum" sz="quarter" idx="5"/>
          </p:nvPr>
        </p:nvSpPr>
        <p:spPr>
          <a:noFill/>
        </p:spPr>
        <p:txBody>
          <a:bodyPr/>
          <a:lstStyle/>
          <a:p>
            <a:fld id="{5B663FC1-8E12-43EE-98B1-EF007CC068EC}"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an EXERCISE.  Breakout rooms</a:t>
            </a:r>
            <a:r>
              <a:rPr lang="en-US" baseline="0" dirty="0"/>
              <a:t> (8 rooms with 7 attendees).</a:t>
            </a:r>
            <a:endParaRPr lang="en-US" dirty="0"/>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20</a:t>
            </a:fld>
            <a:endParaRPr lang="en-US"/>
          </a:p>
        </p:txBody>
      </p:sp>
    </p:spTree>
    <p:extLst>
      <p:ext uri="{BB962C8B-B14F-4D97-AF65-F5344CB8AC3E}">
        <p14:creationId xmlns:p14="http://schemas.microsoft.com/office/powerpoint/2010/main" val="144806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Think before you write!</a:t>
            </a:r>
          </a:p>
          <a:p>
            <a:pPr eaLnBrk="1" hangingPunct="1">
              <a:spcBef>
                <a:spcPct val="0"/>
              </a:spcBef>
            </a:pPr>
            <a:r>
              <a:rPr lang="en-US" altLang="en-US"/>
              <a:t>Avoid great job, good on the floors, spent a good month with us. </a:t>
            </a: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6549C34-A2D2-7C42-8340-078EF96160EB}" type="slidenum">
              <a:rPr lang="en-US" altLang="en-US">
                <a:latin typeface="Calibri" charset="0"/>
              </a:rPr>
              <a:pPr eaLnBrk="1" hangingPunct="1"/>
              <a:t>23</a:t>
            </a:fld>
            <a:endParaRPr lang="en-US" altLang="en-US">
              <a:latin typeface="Calibri" charset="0"/>
            </a:endParaRPr>
          </a:p>
        </p:txBody>
      </p:sp>
    </p:spTree>
    <p:extLst>
      <p:ext uri="{BB962C8B-B14F-4D97-AF65-F5344CB8AC3E}">
        <p14:creationId xmlns:p14="http://schemas.microsoft.com/office/powerpoint/2010/main" val="618043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a:t>
            </a:r>
            <a:r>
              <a:rPr lang="en-US" baseline="0" dirty="0"/>
              <a:t> can break down at multiple points.  Shadowing, no participation:  No direct observation:  Poorly written formative evaluations:  Poorly written summative evaluations:  Poorly written MSPE</a:t>
            </a:r>
            <a:endParaRPr lang="en-US" dirty="0"/>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24</a:t>
            </a:fld>
            <a:endParaRPr lang="en-US"/>
          </a:p>
        </p:txBody>
      </p:sp>
    </p:spTree>
    <p:extLst>
      <p:ext uri="{BB962C8B-B14F-4D97-AF65-F5344CB8AC3E}">
        <p14:creationId xmlns:p14="http://schemas.microsoft.com/office/powerpoint/2010/main" val="193916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student evaluations</a:t>
            </a:r>
            <a:r>
              <a:rPr lang="en-US" baseline="0" dirty="0"/>
              <a:t> of a course or of a faculty.  Can anyone give an example of a Corrective Specific comment they</a:t>
            </a:r>
            <a:endParaRPr lang="en-US" dirty="0"/>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27</a:t>
            </a:fld>
            <a:endParaRPr lang="en-US"/>
          </a:p>
        </p:txBody>
      </p:sp>
    </p:spTree>
    <p:extLst>
      <p:ext uri="{BB962C8B-B14F-4D97-AF65-F5344CB8AC3E}">
        <p14:creationId xmlns:p14="http://schemas.microsoft.com/office/powerpoint/2010/main" val="106469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review of the anatomy of a GOOD</a:t>
            </a:r>
            <a:r>
              <a:rPr lang="en-US" baseline="0" dirty="0"/>
              <a:t> narrative feedback statement.  </a:t>
            </a:r>
            <a:endParaRPr lang="en-US" dirty="0"/>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28</a:t>
            </a:fld>
            <a:endParaRPr lang="en-US"/>
          </a:p>
        </p:txBody>
      </p:sp>
    </p:spTree>
    <p:extLst>
      <p:ext uri="{BB962C8B-B14F-4D97-AF65-F5344CB8AC3E}">
        <p14:creationId xmlns:p14="http://schemas.microsoft.com/office/powerpoint/2010/main" val="326662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group to re-frame</a:t>
            </a:r>
            <a:r>
              <a:rPr lang="en-US" baseline="0" dirty="0"/>
              <a:t> the worst comment they have received on an evaluation.  </a:t>
            </a:r>
            <a:endParaRPr lang="en-US" dirty="0"/>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30</a:t>
            </a:fld>
            <a:endParaRPr lang="en-US"/>
          </a:p>
        </p:txBody>
      </p:sp>
    </p:spTree>
    <p:extLst>
      <p:ext uri="{BB962C8B-B14F-4D97-AF65-F5344CB8AC3E}">
        <p14:creationId xmlns:p14="http://schemas.microsoft.com/office/powerpoint/2010/main" val="92014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of Life</a:t>
            </a:r>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31</a:t>
            </a:fld>
            <a:endParaRPr lang="en-US"/>
          </a:p>
        </p:txBody>
      </p:sp>
    </p:spTree>
    <p:extLst>
      <p:ext uri="{BB962C8B-B14F-4D97-AF65-F5344CB8AC3E}">
        <p14:creationId xmlns:p14="http://schemas.microsoft.com/office/powerpoint/2010/main" val="132131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of this session are:  </a:t>
            </a:r>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2</a:t>
            </a:fld>
            <a:endParaRPr lang="en-US"/>
          </a:p>
        </p:txBody>
      </p:sp>
    </p:spTree>
    <p:extLst>
      <p:ext uri="{BB962C8B-B14F-4D97-AF65-F5344CB8AC3E}">
        <p14:creationId xmlns:p14="http://schemas.microsoft.com/office/powerpoint/2010/main" val="366912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en-US" dirty="0">
                <a:ea typeface="ＭＳ Ｐゴシック" charset="-128"/>
              </a:rPr>
              <a:t>Why is it important</a:t>
            </a:r>
            <a:r>
              <a:rPr lang="en-US" altLang="en-US" baseline="0" dirty="0">
                <a:ea typeface="ＭＳ Ｐゴシック" charset="-128"/>
              </a:rPr>
              <a:t> as a resident/fellow/faculty member to be good at evaluating learners and providing narrative feedback.  For residents/fellows it is an ACGME competency required for graduation from the training program.  </a:t>
            </a:r>
            <a:endParaRPr lang="en-US" altLang="en-US" dirty="0">
              <a:ea typeface="ＭＳ Ｐゴシック" charset="-128"/>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57066" indent="-291179" eaLnBrk="0" hangingPunct="0">
              <a:defRPr sz="2400">
                <a:solidFill>
                  <a:schemeClr val="tx1"/>
                </a:solidFill>
                <a:latin typeface="Arial" charset="0"/>
                <a:ea typeface="ＭＳ Ｐゴシック" charset="-128"/>
              </a:defRPr>
            </a:lvl2pPr>
            <a:lvl3pPr marL="1164717" indent="-232943" eaLnBrk="0" hangingPunct="0">
              <a:defRPr sz="2400">
                <a:solidFill>
                  <a:schemeClr val="tx1"/>
                </a:solidFill>
                <a:latin typeface="Arial" charset="0"/>
                <a:ea typeface="ＭＳ Ｐゴシック" charset="-128"/>
              </a:defRPr>
            </a:lvl3pPr>
            <a:lvl4pPr marL="1630604" indent="-232943" eaLnBrk="0" hangingPunct="0">
              <a:defRPr sz="2400">
                <a:solidFill>
                  <a:schemeClr val="tx1"/>
                </a:solidFill>
                <a:latin typeface="Arial" charset="0"/>
                <a:ea typeface="ＭＳ Ｐゴシック" charset="-128"/>
              </a:defRPr>
            </a:lvl4pPr>
            <a:lvl5pPr marL="2096491" indent="-232943" eaLnBrk="0" hangingPunct="0">
              <a:defRPr sz="2400">
                <a:solidFill>
                  <a:schemeClr val="tx1"/>
                </a:solidFill>
                <a:latin typeface="Arial" charset="0"/>
                <a:ea typeface="ＭＳ Ｐゴシック" charset="-128"/>
              </a:defRPr>
            </a:lvl5pPr>
            <a:lvl6pPr marL="2562377" indent="-232943" eaLnBrk="0" fontAlgn="base" hangingPunct="0">
              <a:spcBef>
                <a:spcPct val="0"/>
              </a:spcBef>
              <a:spcAft>
                <a:spcPct val="0"/>
              </a:spcAft>
              <a:defRPr sz="2400">
                <a:solidFill>
                  <a:schemeClr val="tx1"/>
                </a:solidFill>
                <a:latin typeface="Arial" charset="0"/>
                <a:ea typeface="ＭＳ Ｐゴシック" charset="-128"/>
              </a:defRPr>
            </a:lvl6pPr>
            <a:lvl7pPr marL="3028264" indent="-232943" eaLnBrk="0" fontAlgn="base" hangingPunct="0">
              <a:spcBef>
                <a:spcPct val="0"/>
              </a:spcBef>
              <a:spcAft>
                <a:spcPct val="0"/>
              </a:spcAft>
              <a:defRPr sz="2400">
                <a:solidFill>
                  <a:schemeClr val="tx1"/>
                </a:solidFill>
                <a:latin typeface="Arial" charset="0"/>
                <a:ea typeface="ＭＳ Ｐゴシック" charset="-128"/>
              </a:defRPr>
            </a:lvl7pPr>
            <a:lvl8pPr marL="3494151" indent="-232943" eaLnBrk="0" fontAlgn="base" hangingPunct="0">
              <a:spcBef>
                <a:spcPct val="0"/>
              </a:spcBef>
              <a:spcAft>
                <a:spcPct val="0"/>
              </a:spcAft>
              <a:defRPr sz="2400">
                <a:solidFill>
                  <a:schemeClr val="tx1"/>
                </a:solidFill>
                <a:latin typeface="Arial" charset="0"/>
                <a:ea typeface="ＭＳ Ｐゴシック" charset="-128"/>
              </a:defRPr>
            </a:lvl8pPr>
            <a:lvl9pPr marL="3960038" indent="-2329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22D704-7938-7747-8A74-33C72C4ACC1A}" type="slidenum">
              <a:rPr lang="en-US" altLang="en-US" sz="1200">
                <a:latin typeface="Calibri" charset="0"/>
              </a:rPr>
              <a:pPr eaLnBrk="1" hangingPunct="1"/>
              <a:t>3</a:t>
            </a:fld>
            <a:endParaRPr lang="en-US" altLang="en-US" sz="1200">
              <a:latin typeface="Calibri" charset="0"/>
            </a:endParaRPr>
          </a:p>
        </p:txBody>
      </p:sp>
    </p:spTree>
    <p:extLst>
      <p:ext uri="{BB962C8B-B14F-4D97-AF65-F5344CB8AC3E}">
        <p14:creationId xmlns:p14="http://schemas.microsoft.com/office/powerpoint/2010/main" val="29246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en-US" dirty="0">
                <a:ea typeface="ＭＳ Ｐゴシック" charset="-128"/>
              </a:rPr>
              <a:t>For those who teach medical students, it is an LCME Standard</a:t>
            </a:r>
            <a:r>
              <a:rPr lang="en-US" altLang="en-US" baseline="0" dirty="0">
                <a:ea typeface="ＭＳ Ｐゴシック" charset="-128"/>
              </a:rPr>
              <a:t> or requirement for the LCOM to receive accreditation</a:t>
            </a:r>
            <a:endParaRPr lang="en-US" altLang="en-US" dirty="0">
              <a:ea typeface="ＭＳ Ｐゴシック" charset="-128"/>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57066" indent="-291179" eaLnBrk="0" hangingPunct="0">
              <a:defRPr sz="2400">
                <a:solidFill>
                  <a:schemeClr val="tx1"/>
                </a:solidFill>
                <a:latin typeface="Arial" charset="0"/>
                <a:ea typeface="ＭＳ Ｐゴシック" charset="-128"/>
              </a:defRPr>
            </a:lvl2pPr>
            <a:lvl3pPr marL="1164717" indent="-232943" eaLnBrk="0" hangingPunct="0">
              <a:defRPr sz="2400">
                <a:solidFill>
                  <a:schemeClr val="tx1"/>
                </a:solidFill>
                <a:latin typeface="Arial" charset="0"/>
                <a:ea typeface="ＭＳ Ｐゴシック" charset="-128"/>
              </a:defRPr>
            </a:lvl3pPr>
            <a:lvl4pPr marL="1630604" indent="-232943" eaLnBrk="0" hangingPunct="0">
              <a:defRPr sz="2400">
                <a:solidFill>
                  <a:schemeClr val="tx1"/>
                </a:solidFill>
                <a:latin typeface="Arial" charset="0"/>
                <a:ea typeface="ＭＳ Ｐゴシック" charset="-128"/>
              </a:defRPr>
            </a:lvl4pPr>
            <a:lvl5pPr marL="2096491" indent="-232943" eaLnBrk="0" hangingPunct="0">
              <a:defRPr sz="2400">
                <a:solidFill>
                  <a:schemeClr val="tx1"/>
                </a:solidFill>
                <a:latin typeface="Arial" charset="0"/>
                <a:ea typeface="ＭＳ Ｐゴシック" charset="-128"/>
              </a:defRPr>
            </a:lvl5pPr>
            <a:lvl6pPr marL="2562377" indent="-232943" eaLnBrk="0" fontAlgn="base" hangingPunct="0">
              <a:spcBef>
                <a:spcPct val="0"/>
              </a:spcBef>
              <a:spcAft>
                <a:spcPct val="0"/>
              </a:spcAft>
              <a:defRPr sz="2400">
                <a:solidFill>
                  <a:schemeClr val="tx1"/>
                </a:solidFill>
                <a:latin typeface="Arial" charset="0"/>
                <a:ea typeface="ＭＳ Ｐゴシック" charset="-128"/>
              </a:defRPr>
            </a:lvl6pPr>
            <a:lvl7pPr marL="3028264" indent="-232943" eaLnBrk="0" fontAlgn="base" hangingPunct="0">
              <a:spcBef>
                <a:spcPct val="0"/>
              </a:spcBef>
              <a:spcAft>
                <a:spcPct val="0"/>
              </a:spcAft>
              <a:defRPr sz="2400">
                <a:solidFill>
                  <a:schemeClr val="tx1"/>
                </a:solidFill>
                <a:latin typeface="Arial" charset="0"/>
                <a:ea typeface="ＭＳ Ｐゴシック" charset="-128"/>
              </a:defRPr>
            </a:lvl7pPr>
            <a:lvl8pPr marL="3494151" indent="-232943" eaLnBrk="0" fontAlgn="base" hangingPunct="0">
              <a:spcBef>
                <a:spcPct val="0"/>
              </a:spcBef>
              <a:spcAft>
                <a:spcPct val="0"/>
              </a:spcAft>
              <a:defRPr sz="2400">
                <a:solidFill>
                  <a:schemeClr val="tx1"/>
                </a:solidFill>
                <a:latin typeface="Arial" charset="0"/>
                <a:ea typeface="ＭＳ Ｐゴシック" charset="-128"/>
              </a:defRPr>
            </a:lvl8pPr>
            <a:lvl9pPr marL="3960038" indent="-2329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22D704-7938-7747-8A74-33C72C4ACC1A}" type="slidenum">
              <a:rPr lang="en-US" altLang="en-US" sz="1200">
                <a:latin typeface="Calibri" charset="0"/>
              </a:rPr>
              <a:pPr eaLnBrk="1" hangingPunct="1"/>
              <a:t>4</a:t>
            </a:fld>
            <a:endParaRPr lang="en-US" altLang="en-US" sz="1200">
              <a:latin typeface="Calibri" charset="0"/>
            </a:endParaRPr>
          </a:p>
        </p:txBody>
      </p:sp>
    </p:spTree>
    <p:extLst>
      <p:ext uri="{BB962C8B-B14F-4D97-AF65-F5344CB8AC3E}">
        <p14:creationId xmlns:p14="http://schemas.microsoft.com/office/powerpoint/2010/main" val="422748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en-US" dirty="0">
                <a:ea typeface="ＭＳ Ｐゴシック" charset="-128"/>
              </a:rPr>
              <a:t>But even more important than the requirements, is that evaluation/assessment drives learning.  It helps learners identify strengths and targeted areas for improvement.  It</a:t>
            </a:r>
            <a:r>
              <a:rPr lang="en-US" altLang="en-US" baseline="0" dirty="0">
                <a:ea typeface="ＭＳ Ｐゴシック" charset="-128"/>
              </a:rPr>
              <a:t> improves learner knowledge, skills, and behaviors.  It improves the efficiency of learning, rather than being “self-taught”.  And most importantly, it leads to achievement of competency and quality patient care.  </a:t>
            </a:r>
            <a:endParaRPr lang="en-US" altLang="en-US" dirty="0">
              <a:ea typeface="ＭＳ Ｐゴシック" charset="-128"/>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57066" indent="-291179" eaLnBrk="0" hangingPunct="0">
              <a:defRPr sz="2400">
                <a:solidFill>
                  <a:schemeClr val="tx1"/>
                </a:solidFill>
                <a:latin typeface="Arial" charset="0"/>
                <a:ea typeface="ＭＳ Ｐゴシック" charset="-128"/>
              </a:defRPr>
            </a:lvl2pPr>
            <a:lvl3pPr marL="1164717" indent="-232943" eaLnBrk="0" hangingPunct="0">
              <a:defRPr sz="2400">
                <a:solidFill>
                  <a:schemeClr val="tx1"/>
                </a:solidFill>
                <a:latin typeface="Arial" charset="0"/>
                <a:ea typeface="ＭＳ Ｐゴシック" charset="-128"/>
              </a:defRPr>
            </a:lvl3pPr>
            <a:lvl4pPr marL="1630604" indent="-232943" eaLnBrk="0" hangingPunct="0">
              <a:defRPr sz="2400">
                <a:solidFill>
                  <a:schemeClr val="tx1"/>
                </a:solidFill>
                <a:latin typeface="Arial" charset="0"/>
                <a:ea typeface="ＭＳ Ｐゴシック" charset="-128"/>
              </a:defRPr>
            </a:lvl4pPr>
            <a:lvl5pPr marL="2096491" indent="-232943" eaLnBrk="0" hangingPunct="0">
              <a:defRPr sz="2400">
                <a:solidFill>
                  <a:schemeClr val="tx1"/>
                </a:solidFill>
                <a:latin typeface="Arial" charset="0"/>
                <a:ea typeface="ＭＳ Ｐゴシック" charset="-128"/>
              </a:defRPr>
            </a:lvl5pPr>
            <a:lvl6pPr marL="2562377" indent="-232943" eaLnBrk="0" fontAlgn="base" hangingPunct="0">
              <a:spcBef>
                <a:spcPct val="0"/>
              </a:spcBef>
              <a:spcAft>
                <a:spcPct val="0"/>
              </a:spcAft>
              <a:defRPr sz="2400">
                <a:solidFill>
                  <a:schemeClr val="tx1"/>
                </a:solidFill>
                <a:latin typeface="Arial" charset="0"/>
                <a:ea typeface="ＭＳ Ｐゴシック" charset="-128"/>
              </a:defRPr>
            </a:lvl6pPr>
            <a:lvl7pPr marL="3028264" indent="-232943" eaLnBrk="0" fontAlgn="base" hangingPunct="0">
              <a:spcBef>
                <a:spcPct val="0"/>
              </a:spcBef>
              <a:spcAft>
                <a:spcPct val="0"/>
              </a:spcAft>
              <a:defRPr sz="2400">
                <a:solidFill>
                  <a:schemeClr val="tx1"/>
                </a:solidFill>
                <a:latin typeface="Arial" charset="0"/>
                <a:ea typeface="ＭＳ Ｐゴシック" charset="-128"/>
              </a:defRPr>
            </a:lvl7pPr>
            <a:lvl8pPr marL="3494151" indent="-232943" eaLnBrk="0" fontAlgn="base" hangingPunct="0">
              <a:spcBef>
                <a:spcPct val="0"/>
              </a:spcBef>
              <a:spcAft>
                <a:spcPct val="0"/>
              </a:spcAft>
              <a:defRPr sz="2400">
                <a:solidFill>
                  <a:schemeClr val="tx1"/>
                </a:solidFill>
                <a:latin typeface="Arial" charset="0"/>
                <a:ea typeface="ＭＳ Ｐゴシック" charset="-128"/>
              </a:defRPr>
            </a:lvl8pPr>
            <a:lvl9pPr marL="3960038" indent="-2329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22D704-7938-7747-8A74-33C72C4ACC1A}" type="slidenum">
              <a:rPr lang="en-US" altLang="en-US" sz="1200">
                <a:latin typeface="Calibri" charset="0"/>
              </a:rPr>
              <a:pPr eaLnBrk="1" hangingPunct="1"/>
              <a:t>5</a:t>
            </a:fld>
            <a:endParaRPr lang="en-US" altLang="en-US" sz="1200">
              <a:latin typeface="Calibri" charset="0"/>
            </a:endParaRPr>
          </a:p>
        </p:txBody>
      </p:sp>
    </p:spTree>
    <p:extLst>
      <p:ext uri="{BB962C8B-B14F-4D97-AF65-F5344CB8AC3E}">
        <p14:creationId xmlns:p14="http://schemas.microsoft.com/office/powerpoint/2010/main" val="98101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a:t>
            </a:r>
            <a:r>
              <a:rPr lang="en-US" baseline="0" dirty="0"/>
              <a:t> as an evaluator who does assessment and gives feedback, you have tremendous power and we are hear today to teach you how to use that power for good, not evil.  </a:t>
            </a:r>
            <a:endParaRPr lang="en-US" dirty="0"/>
          </a:p>
        </p:txBody>
      </p:sp>
      <p:sp>
        <p:nvSpPr>
          <p:cNvPr id="4" name="Slide Number Placeholder 3"/>
          <p:cNvSpPr>
            <a:spLocks noGrp="1"/>
          </p:cNvSpPr>
          <p:nvPr>
            <p:ph type="sldNum" sz="quarter" idx="10"/>
          </p:nvPr>
        </p:nvSpPr>
        <p:spPr/>
        <p:txBody>
          <a:bodyPr/>
          <a:lstStyle/>
          <a:p>
            <a:pPr>
              <a:defRPr/>
            </a:pPr>
            <a:fld id="{99A493F7-4230-4098-B453-E9F95AE2BAF0}" type="slidenum">
              <a:rPr lang="en-US" smtClean="0"/>
              <a:pPr>
                <a:defRPr/>
              </a:pPr>
              <a:t>6</a:t>
            </a:fld>
            <a:endParaRPr lang="en-US"/>
          </a:p>
        </p:txBody>
      </p:sp>
    </p:spTree>
    <p:extLst>
      <p:ext uri="{BB962C8B-B14F-4D97-AF65-F5344CB8AC3E}">
        <p14:creationId xmlns:p14="http://schemas.microsoft.com/office/powerpoint/2010/main" val="218765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eaLnBrk="1" hangingPunct="1"/>
            <a:endParaRPr lang="en-US"/>
          </a:p>
        </p:txBody>
      </p:sp>
      <p:sp>
        <p:nvSpPr>
          <p:cNvPr id="33796" name="Slide Number Placeholder 3"/>
          <p:cNvSpPr>
            <a:spLocks noGrp="1"/>
          </p:cNvSpPr>
          <p:nvPr>
            <p:ph type="sldNum" sz="quarter" idx="5"/>
          </p:nvPr>
        </p:nvSpPr>
        <p:spPr>
          <a:noFill/>
        </p:spPr>
        <p:txBody>
          <a:bodyPr/>
          <a:lstStyle/>
          <a:p>
            <a:fld id="{11E45BE4-FB5B-4583-AC03-C45DA61B9641}"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pPr eaLnBrk="1" hangingPunct="1"/>
            <a:endParaRPr lang="en-US"/>
          </a:p>
        </p:txBody>
      </p:sp>
      <p:sp>
        <p:nvSpPr>
          <p:cNvPr id="31748" name="Slide Number Placeholder 3"/>
          <p:cNvSpPr>
            <a:spLocks noGrp="1"/>
          </p:cNvSpPr>
          <p:nvPr>
            <p:ph type="sldNum" sz="quarter" idx="5"/>
          </p:nvPr>
        </p:nvSpPr>
        <p:spPr>
          <a:noFill/>
        </p:spPr>
        <p:txBody>
          <a:bodyPr/>
          <a:lstStyle/>
          <a:p>
            <a:fld id="{C20268F9-BB43-4DB9-AB19-E79E9DD1969A}"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n-US"/>
          </a:p>
        </p:txBody>
      </p:sp>
      <p:sp>
        <p:nvSpPr>
          <p:cNvPr id="34820" name="Slide Number Placeholder 3"/>
          <p:cNvSpPr>
            <a:spLocks noGrp="1"/>
          </p:cNvSpPr>
          <p:nvPr>
            <p:ph type="sldNum" sz="quarter" idx="5"/>
          </p:nvPr>
        </p:nvSpPr>
        <p:spPr>
          <a:noFill/>
        </p:spPr>
        <p:txBody>
          <a:bodyPr/>
          <a:lstStyle/>
          <a:p>
            <a:fld id="{88568FD3-5ED1-4A6B-B707-21E6408A9A32}"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CD5FC28-4816-4821-9E70-946422E8B192}" type="datetimeFigureOut">
              <a:rPr lang="en-US"/>
              <a:pPr/>
              <a:t>9/29/2021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BAAA7A-36FE-442A-AB40-9313AF941EB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49329D5-4910-4935-A942-6B35BF218C13}" type="datetimeFigureOut">
              <a:rPr lang="en-US"/>
              <a:pPr/>
              <a:t>9/29/2021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72929E-08CD-4790-A2E9-110109549D2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D914B3A-78C3-4AC2-B9EB-67FAE7654C1C}" type="datetimeFigureOut">
              <a:rPr lang="en-US"/>
              <a:pPr/>
              <a:t>9/29/2021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069304-26CC-48C7-97EC-A42A4FDA502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45D1F78-11BC-4ECD-9730-C3FF9249C17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297306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5D1F78-11BC-4ECD-9730-C3FF9249C17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364739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5D1F78-11BC-4ECD-9730-C3FF9249C17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394785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5D1F78-11BC-4ECD-9730-C3FF9249C172}"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299071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5D1F78-11BC-4ECD-9730-C3FF9249C172}"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253480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5D1F78-11BC-4ECD-9730-C3FF9249C172}" type="datetimeFigureOut">
              <a:rPr lang="en-US" smtClean="0"/>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1740843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1F78-11BC-4ECD-9730-C3FF9249C172}"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1387432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45D1F78-11BC-4ECD-9730-C3FF9249C172}"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89164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C782611-5E10-4929-8CE0-94F067CD79E1}" type="datetimeFigureOut">
              <a:rPr lang="en-US"/>
              <a:pPr/>
              <a:t>9/29/2021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826CB4-5485-4C00-B2FA-E386865D3A59}"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45D1F78-11BC-4ECD-9730-C3FF9249C172}"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1251089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5D1F78-11BC-4ECD-9730-C3FF9249C17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876193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5D1F78-11BC-4ECD-9730-C3FF9249C172}"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DBEB-0D5B-4798-B67E-DC583C4078D7}" type="slidenum">
              <a:rPr lang="en-US" smtClean="0"/>
              <a:t>‹#›</a:t>
            </a:fld>
            <a:endParaRPr lang="en-US"/>
          </a:p>
        </p:txBody>
      </p:sp>
    </p:spTree>
    <p:extLst>
      <p:ext uri="{BB962C8B-B14F-4D97-AF65-F5344CB8AC3E}">
        <p14:creationId xmlns:p14="http://schemas.microsoft.com/office/powerpoint/2010/main" val="395720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55BB418-5222-4562-95E1-881E2A8B8E0A}" type="datetimeFigureOut">
              <a:rPr lang="en-US"/>
              <a:pPr/>
              <a:t>9/29/2021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6604CB-A8F3-47B4-ADA0-8615060A3AE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0B28D5F-B1BE-48B8-A94F-F3DBEBD5F3BF}" type="datetimeFigureOut">
              <a:rPr lang="en-US"/>
              <a:pPr/>
              <a:t>9/29/2021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7E06C3F-F218-4044-8AEF-E48C01F2D38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7C4DEA0-4AA6-49EC-8695-ECA97AB45E50}" type="datetimeFigureOut">
              <a:rPr lang="en-US"/>
              <a:pPr/>
              <a:t>9/29/2021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EB22857-5A2F-4829-B296-06CAFE0A2F0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ED03457F-1CD3-4929-B92A-A152D9EA841C}" type="datetimeFigureOut">
              <a:rPr lang="en-US"/>
              <a:pPr/>
              <a:t>9/29/2021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7734143-2BF5-4562-B70F-999F79D227F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C2D1B15-7F1B-4718-86DC-40F6BFA13E31}" type="datetimeFigureOut">
              <a:rPr lang="en-US"/>
              <a:pPr/>
              <a:t>9/29/2021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83C581F-846E-4118-91F8-DC028F87A50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500465C-CF09-4438-AA64-1D284F79AC2A}" type="datetimeFigureOut">
              <a:rPr lang="en-US"/>
              <a:pPr/>
              <a:t>9/29/2021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F62BE1-9C8A-4526-ADC6-BECAB291CE0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6BF1E6A-15A1-4D18-AB81-81785F68A6FB}" type="datetimeFigureOut">
              <a:rPr lang="en-US"/>
              <a:pPr/>
              <a:t>9/29/2021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1CD505-498C-4845-9899-F3833AE1A4D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AAC01AC0-16B2-4005-A524-753988EF110C}" type="datetimeFigureOut">
              <a:rPr lang="en-US"/>
              <a:pPr/>
              <a:t>9/29/2021</a:t>
            </a:fld>
            <a:endParaRPr lang="en-US"/>
          </a:p>
        </p:txBody>
      </p:sp>
      <p:sp>
        <p:nvSpPr>
          <p:cNvPr id="1259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259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B2393E-76CD-4829-8478-80A858099F6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1F78-11BC-4ECD-9730-C3FF9249C172}" type="datetimeFigureOut">
              <a:rPr lang="en-US" smtClean="0"/>
              <a:t>9/29/2021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AEDBEB-0D5B-4798-B67E-DC583C4078D7}" type="slidenum">
              <a:rPr lang="en-US" smtClean="0"/>
              <a:t>‹#›</a:t>
            </a:fld>
            <a:endParaRPr lang="en-US"/>
          </a:p>
        </p:txBody>
      </p:sp>
    </p:spTree>
    <p:extLst>
      <p:ext uri="{BB962C8B-B14F-4D97-AF65-F5344CB8AC3E}">
        <p14:creationId xmlns:p14="http://schemas.microsoft.com/office/powerpoint/2010/main" val="14087895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47700" y="533400"/>
            <a:ext cx="7772400" cy="1470025"/>
          </a:xfrm>
        </p:spPr>
        <p:txBody>
          <a:bodyPr/>
          <a:lstStyle/>
          <a:p>
            <a:r>
              <a:rPr lang="en-US" dirty="0"/>
              <a:t>Evaluation and Narrative Feedback</a:t>
            </a:r>
            <a:endParaRPr lang="en-US" sz="3600" dirty="0"/>
          </a:p>
        </p:txBody>
      </p:sp>
      <p:sp>
        <p:nvSpPr>
          <p:cNvPr id="2051" name="Rectangle 3"/>
          <p:cNvSpPr>
            <a:spLocks noGrp="1" noChangeArrowheads="1"/>
          </p:cNvSpPr>
          <p:nvPr>
            <p:ph type="subTitle" idx="4294967295"/>
          </p:nvPr>
        </p:nvSpPr>
        <p:spPr>
          <a:xfrm>
            <a:off x="1295400" y="2248166"/>
            <a:ext cx="6477000" cy="2135188"/>
          </a:xfrm>
        </p:spPr>
        <p:txBody>
          <a:bodyPr/>
          <a:lstStyle/>
          <a:p>
            <a:pPr marL="0" indent="0" algn="ctr">
              <a:buFontTx/>
              <a:buNone/>
            </a:pPr>
            <a:r>
              <a:rPr lang="en-US" sz="2800" dirty="0"/>
              <a:t>Melissa Davidson, MD</a:t>
            </a:r>
          </a:p>
          <a:p>
            <a:pPr marL="0" indent="0" algn="ctr">
              <a:buFontTx/>
              <a:buNone/>
            </a:pPr>
            <a:r>
              <a:rPr lang="en-US" sz="2800" dirty="0"/>
              <a:t>Designated Institutional Official</a:t>
            </a:r>
          </a:p>
          <a:p>
            <a:pPr marL="0" indent="0" algn="ctr">
              <a:buFontTx/>
              <a:buNone/>
            </a:pPr>
            <a:endParaRPr lang="en-US" sz="2800" dirty="0"/>
          </a:p>
          <a:p>
            <a:pPr marL="0" indent="0" algn="ctr">
              <a:buFontTx/>
              <a:buNone/>
            </a:pPr>
            <a:r>
              <a:rPr lang="en-US" sz="2800" dirty="0"/>
              <a:t>Elise N. Everett, MD</a:t>
            </a:r>
          </a:p>
          <a:p>
            <a:pPr marL="0" indent="0" algn="ctr">
              <a:buFontTx/>
              <a:buNone/>
            </a:pPr>
            <a:r>
              <a:rPr lang="en-US" sz="2800" dirty="0"/>
              <a:t>Level Director of Clinical Clerkships</a:t>
            </a:r>
          </a:p>
        </p:txBody>
      </p:sp>
      <p:pic>
        <p:nvPicPr>
          <p:cNvPr id="4" name="Picture 3"/>
          <p:cNvPicPr>
            <a:picLocks noChangeAspect="1"/>
          </p:cNvPicPr>
          <p:nvPr/>
        </p:nvPicPr>
        <p:blipFill>
          <a:blip r:embed="rId3"/>
          <a:stretch>
            <a:fillRect/>
          </a:stretch>
        </p:blipFill>
        <p:spPr>
          <a:xfrm flipH="1">
            <a:off x="7086600" y="4714915"/>
            <a:ext cx="1875576" cy="1914485"/>
          </a:xfrm>
          <a:prstGeom prst="rect">
            <a:avLst/>
          </a:prstGeom>
        </p:spPr>
      </p:pic>
      <p:sp>
        <p:nvSpPr>
          <p:cNvPr id="2" name="TextBox 1"/>
          <p:cNvSpPr txBox="1"/>
          <p:nvPr/>
        </p:nvSpPr>
        <p:spPr>
          <a:xfrm>
            <a:off x="171450" y="6324600"/>
            <a:ext cx="590550" cy="369332"/>
          </a:xfrm>
          <a:prstGeom prst="rect">
            <a:avLst/>
          </a:prstGeom>
          <a:noFill/>
        </p:spPr>
        <p:txBody>
          <a:bodyPr wrap="square" rtlCol="0">
            <a:spAutoFit/>
          </a:bodyPr>
          <a:lstStyle/>
          <a:p>
            <a:r>
              <a:rPr lang="en-US" dirty="0"/>
              <a:t>MD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229600" cy="1143000"/>
          </a:xfrm>
        </p:spPr>
        <p:txBody>
          <a:bodyPr/>
          <a:lstStyle/>
          <a:p>
            <a:r>
              <a:rPr lang="en-US" dirty="0"/>
              <a:t>Rating Scales</a:t>
            </a:r>
          </a:p>
        </p:txBody>
      </p:sp>
      <p:grpSp>
        <p:nvGrpSpPr>
          <p:cNvPr id="24" name="Group 23"/>
          <p:cNvGrpSpPr/>
          <p:nvPr/>
        </p:nvGrpSpPr>
        <p:grpSpPr>
          <a:xfrm>
            <a:off x="838200" y="1524000"/>
            <a:ext cx="7467600" cy="4800600"/>
            <a:chOff x="762000" y="1676400"/>
            <a:chExt cx="7467600" cy="4800600"/>
          </a:xfrm>
        </p:grpSpPr>
        <p:grpSp>
          <p:nvGrpSpPr>
            <p:cNvPr id="4" name="Group 3"/>
            <p:cNvGrpSpPr/>
            <p:nvPr/>
          </p:nvGrpSpPr>
          <p:grpSpPr>
            <a:xfrm>
              <a:off x="838200" y="1676400"/>
              <a:ext cx="7239000" cy="609600"/>
              <a:chOff x="723900" y="523875"/>
              <a:chExt cx="5476876" cy="404813"/>
            </a:xfrm>
          </p:grpSpPr>
          <p:sp>
            <p:nvSpPr>
              <p:cNvPr id="5"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Strongly disagree</a:t>
                </a:r>
                <a:endParaRPr kumimoji="0" lang="en-US" sz="1600" b="0" i="0" u="none" strike="noStrike" cap="none" normalizeH="0" baseline="0" dirty="0">
                  <a:ln>
                    <a:noFill/>
                  </a:ln>
                  <a:solidFill>
                    <a:schemeClr val="tx1"/>
                  </a:solidFill>
                  <a:effectLst/>
                  <a:latin typeface="Arial" pitchFamily="34" charset="0"/>
                </a:endParaRPr>
              </a:p>
            </p:txBody>
          </p:sp>
          <p:sp>
            <p:nvSpPr>
              <p:cNvPr id="6"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Disagree</a:t>
                </a:r>
                <a:endParaRPr kumimoji="0" lang="en-US" sz="1600" b="0" i="0" u="none" strike="noStrike" cap="none" normalizeH="0" baseline="0" dirty="0">
                  <a:ln>
                    <a:noFill/>
                  </a:ln>
                  <a:solidFill>
                    <a:schemeClr val="tx1"/>
                  </a:solidFill>
                  <a:effectLst/>
                  <a:latin typeface="Arial" pitchFamily="34" charset="0"/>
                </a:endParaRPr>
              </a:p>
            </p:txBody>
          </p:sp>
          <p:sp>
            <p:nvSpPr>
              <p:cNvPr id="7"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Neither agree nor disagree</a:t>
                </a:r>
                <a:endParaRPr kumimoji="0" lang="en-US" sz="1600" b="0" i="0" u="none" strike="noStrike" cap="none" normalizeH="0" baseline="0" dirty="0">
                  <a:ln>
                    <a:noFill/>
                  </a:ln>
                  <a:solidFill>
                    <a:schemeClr val="tx1"/>
                  </a:solidFill>
                  <a:effectLst/>
                  <a:latin typeface="Arial" pitchFamily="34" charset="0"/>
                </a:endParaRPr>
              </a:p>
            </p:txBody>
          </p:sp>
          <p:sp>
            <p:nvSpPr>
              <p:cNvPr id="8"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Agree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9"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Strongly agree </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10" name="Group 9"/>
            <p:cNvGrpSpPr/>
            <p:nvPr/>
          </p:nvGrpSpPr>
          <p:grpSpPr>
            <a:xfrm>
              <a:off x="914400" y="2895600"/>
              <a:ext cx="7239000" cy="609600"/>
              <a:chOff x="723900" y="523875"/>
              <a:chExt cx="5476876" cy="404813"/>
            </a:xfrm>
          </p:grpSpPr>
          <p:sp>
            <p:nvSpPr>
              <p:cNvPr id="11"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endParaRPr kumimoji="0" lang="en-US" sz="1600" b="0" i="0" u="none" strike="noStrike" cap="none" normalizeH="0" baseline="0" dirty="0">
                  <a:ln>
                    <a:noFill/>
                  </a:ln>
                  <a:solidFill>
                    <a:schemeClr val="tx1"/>
                  </a:solidFill>
                  <a:effectLst/>
                  <a:latin typeface="Arial" pitchFamily="34" charset="0"/>
                </a:endParaRPr>
              </a:p>
            </p:txBody>
          </p:sp>
          <p:sp>
            <p:nvSpPr>
              <p:cNvPr id="12"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Marginal</a:t>
                </a:r>
                <a:endParaRPr kumimoji="0" lang="en-US" sz="1600" b="0" i="0" u="none" strike="noStrike" cap="none" normalizeH="0" baseline="0" dirty="0">
                  <a:ln>
                    <a:noFill/>
                  </a:ln>
                  <a:solidFill>
                    <a:schemeClr val="tx1"/>
                  </a:solidFill>
                  <a:effectLst/>
                  <a:latin typeface="Arial" pitchFamily="34" charset="0"/>
                </a:endParaRPr>
              </a:p>
            </p:txBody>
          </p:sp>
          <p:sp>
            <p:nvSpPr>
              <p:cNvPr id="13"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Satisfactory</a:t>
                </a:r>
                <a:endParaRPr kumimoji="0" lang="en-US" sz="1600" b="0" i="0" u="none" strike="noStrike" cap="none" normalizeH="0" baseline="0" dirty="0">
                  <a:ln>
                    <a:noFill/>
                  </a:ln>
                  <a:solidFill>
                    <a:schemeClr val="tx1"/>
                  </a:solidFill>
                  <a:effectLst/>
                  <a:latin typeface="Arial" pitchFamily="34" charset="0"/>
                </a:endParaRPr>
              </a:p>
            </p:txBody>
          </p:sp>
          <p:sp>
            <p:nvSpPr>
              <p:cNvPr id="14"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Very Good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5"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16" name="Group 15"/>
            <p:cNvGrpSpPr/>
            <p:nvPr/>
          </p:nvGrpSpPr>
          <p:grpSpPr>
            <a:xfrm>
              <a:off x="914400" y="3886200"/>
              <a:ext cx="7239000" cy="609600"/>
              <a:chOff x="723900" y="523875"/>
              <a:chExt cx="5476876" cy="404813"/>
            </a:xfrm>
          </p:grpSpPr>
          <p:sp>
            <p:nvSpPr>
              <p:cNvPr id="17"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p>
            </p:txBody>
          </p:sp>
          <p:sp>
            <p:nvSpPr>
              <p:cNvPr id="18"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Poor</a:t>
                </a:r>
                <a:endParaRPr kumimoji="0" lang="en-US" sz="1600" b="0" i="0" u="none" strike="noStrike" cap="none" normalizeH="0" baseline="0" dirty="0">
                  <a:ln>
                    <a:noFill/>
                  </a:ln>
                  <a:solidFill>
                    <a:schemeClr val="tx1"/>
                  </a:solidFill>
                  <a:effectLst/>
                  <a:latin typeface="Arial" pitchFamily="34" charset="0"/>
                </a:endParaRPr>
              </a:p>
            </p:txBody>
          </p:sp>
          <p:sp>
            <p:nvSpPr>
              <p:cNvPr id="19"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Good</a:t>
                </a:r>
                <a:endParaRPr kumimoji="0" lang="en-US" sz="1600" b="0" i="0" u="none" strike="noStrike" cap="none" normalizeH="0" baseline="0" dirty="0">
                  <a:ln>
                    <a:noFill/>
                  </a:ln>
                  <a:solidFill>
                    <a:schemeClr val="tx1"/>
                  </a:solidFill>
                  <a:effectLst/>
                  <a:latin typeface="Arial" pitchFamily="34" charset="0"/>
                </a:endParaRPr>
              </a:p>
            </p:txBody>
          </p:sp>
          <p:sp>
            <p:nvSpPr>
              <p:cNvPr id="20"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21"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Outstanding</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22" name="Group 21"/>
            <p:cNvGrpSpPr/>
            <p:nvPr/>
          </p:nvGrpSpPr>
          <p:grpSpPr>
            <a:xfrm>
              <a:off x="990600" y="4738744"/>
              <a:ext cx="7239000" cy="595256"/>
              <a:chOff x="723900" y="523875"/>
              <a:chExt cx="5476876" cy="395288"/>
            </a:xfrm>
          </p:grpSpPr>
          <p:sp>
            <p:nvSpPr>
              <p:cNvPr id="23"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1  2  3</a:t>
                </a:r>
                <a:endParaRPr kumimoji="0" lang="en-US" sz="1600" b="0" i="0" u="none" strike="noStrike" cap="none" normalizeH="0" baseline="0" dirty="0">
                  <a:ln>
                    <a:noFill/>
                  </a:ln>
                  <a:solidFill>
                    <a:schemeClr val="tx1"/>
                  </a:solidFill>
                  <a:effectLst/>
                  <a:latin typeface="Calibri" pitchFamily="34" charset="0"/>
                </a:endParaRPr>
              </a:p>
            </p:txBody>
          </p:sp>
          <p:sp>
            <p:nvSpPr>
              <p:cNvPr id="25"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Good</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4  5  6</a:t>
                </a:r>
                <a:endParaRPr kumimoji="0" lang="en-US" sz="1600" b="0" i="0" u="none" strike="noStrike" cap="none" normalizeH="0" baseline="0" dirty="0">
                  <a:ln>
                    <a:noFill/>
                  </a:ln>
                  <a:solidFill>
                    <a:schemeClr val="tx1"/>
                  </a:solidFill>
                  <a:effectLst/>
                  <a:latin typeface="Arial" pitchFamily="34" charset="0"/>
                </a:endParaRPr>
              </a:p>
            </p:txBody>
          </p:sp>
          <p:sp>
            <p:nvSpPr>
              <p:cNvPr id="26"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27"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7  8  9</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30" name="Group 29"/>
            <p:cNvGrpSpPr/>
            <p:nvPr/>
          </p:nvGrpSpPr>
          <p:grpSpPr>
            <a:xfrm>
              <a:off x="762000" y="5791200"/>
              <a:ext cx="7239000" cy="609600"/>
              <a:chOff x="723900" y="523875"/>
              <a:chExt cx="5476876" cy="404813"/>
            </a:xfrm>
          </p:grpSpPr>
          <p:sp>
            <p:nvSpPr>
              <p:cNvPr id="31"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Poor</a:t>
                </a:r>
                <a:endParaRPr kumimoji="0" lang="en-US" sz="1600" b="0" i="0" u="none" strike="noStrike" cap="none" normalizeH="0" baseline="0" dirty="0">
                  <a:ln>
                    <a:noFill/>
                  </a:ln>
                  <a:solidFill>
                    <a:schemeClr val="tx1"/>
                  </a:solidFill>
                  <a:effectLst/>
                  <a:latin typeface="Arial" pitchFamily="34" charset="0"/>
                </a:endParaRPr>
              </a:p>
            </p:txBody>
          </p:sp>
          <p:sp>
            <p:nvSpPr>
              <p:cNvPr id="32"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Good</a:t>
                </a:r>
                <a:endParaRPr kumimoji="0" lang="en-US" sz="1600" b="0" i="0" u="none" strike="noStrike" cap="none" normalizeH="0" baseline="0" dirty="0">
                  <a:ln>
                    <a:noFill/>
                  </a:ln>
                  <a:solidFill>
                    <a:schemeClr val="tx1"/>
                  </a:solidFill>
                  <a:effectLst/>
                  <a:latin typeface="Arial" pitchFamily="34" charset="0"/>
                </a:endParaRPr>
              </a:p>
            </p:txBody>
          </p:sp>
          <p:sp>
            <p:nvSpPr>
              <p:cNvPr id="33"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endParaRPr kumimoji="0" lang="en-US" sz="1600" b="0" i="0" u="none" strike="noStrike" cap="none" normalizeH="0" baseline="0" dirty="0">
                  <a:ln>
                    <a:noFill/>
                  </a:ln>
                  <a:solidFill>
                    <a:schemeClr val="tx1"/>
                  </a:solidFill>
                  <a:effectLst/>
                  <a:latin typeface="Arial" pitchFamily="34" charset="0"/>
                </a:endParaRPr>
              </a:p>
            </p:txBody>
          </p:sp>
          <p:sp>
            <p:nvSpPr>
              <p:cNvPr id="34"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Outstanding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35"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Top 5%</a:t>
                </a:r>
                <a:endParaRPr kumimoji="0" lang="en-US" sz="1600" b="0" i="0" u="none" strike="noStrike" cap="none" normalizeH="0" baseline="0" dirty="0">
                  <a:ln>
                    <a:noFill/>
                  </a:ln>
                  <a:solidFill>
                    <a:schemeClr val="tx1"/>
                  </a:solidFill>
                  <a:effectLst/>
                  <a:latin typeface="Times New Roman" pitchFamily="18" charset="0"/>
                </a:endParaRPr>
              </a:p>
            </p:txBody>
          </p:sp>
        </p:grpSp>
        <p:sp>
          <p:nvSpPr>
            <p:cNvPr id="3" name="Rectangle 2"/>
            <p:cNvSpPr/>
            <p:nvPr/>
          </p:nvSpPr>
          <p:spPr>
            <a:xfrm>
              <a:off x="914400" y="16764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14400" y="26670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14400" y="36576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7652" y="46482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14400" y="56388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p:nvPicPr>
        <p:blipFill>
          <a:blip r:embed="rId2"/>
          <a:stretch>
            <a:fillRect/>
          </a:stretch>
        </p:blipFill>
        <p:spPr>
          <a:xfrm>
            <a:off x="51787" y="6364181"/>
            <a:ext cx="658425" cy="4938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228600"/>
            <a:ext cx="8229600" cy="1143000"/>
          </a:xfrm>
        </p:spPr>
        <p:txBody>
          <a:bodyPr/>
          <a:lstStyle/>
          <a:p>
            <a:r>
              <a:rPr lang="en-US" dirty="0"/>
              <a:t>Global Evaluations: Errors</a:t>
            </a:r>
          </a:p>
        </p:txBody>
      </p:sp>
      <p:sp>
        <p:nvSpPr>
          <p:cNvPr id="8195" name="Rectangle 3"/>
          <p:cNvSpPr>
            <a:spLocks noGrp="1" noChangeArrowheads="1"/>
          </p:cNvSpPr>
          <p:nvPr>
            <p:ph type="body" idx="4294967295"/>
          </p:nvPr>
        </p:nvSpPr>
        <p:spPr/>
        <p:txBody>
          <a:bodyPr/>
          <a:lstStyle/>
          <a:p>
            <a:pPr>
              <a:lnSpc>
                <a:spcPct val="90000"/>
              </a:lnSpc>
            </a:pPr>
            <a:r>
              <a:rPr lang="en-US" dirty="0"/>
              <a:t>Pre-conceived ideas </a:t>
            </a:r>
          </a:p>
          <a:p>
            <a:pPr>
              <a:lnSpc>
                <a:spcPct val="90000"/>
              </a:lnSpc>
            </a:pPr>
            <a:r>
              <a:rPr lang="en-US" dirty="0"/>
              <a:t>First / last interaction</a:t>
            </a:r>
          </a:p>
          <a:p>
            <a:pPr marL="0" indent="0">
              <a:lnSpc>
                <a:spcPct val="90000"/>
              </a:lnSpc>
              <a:buNone/>
            </a:pPr>
            <a:endParaRPr lang="en-US" dirty="0"/>
          </a:p>
          <a:p>
            <a:pPr>
              <a:lnSpc>
                <a:spcPct val="90000"/>
              </a:lnSpc>
            </a:pPr>
            <a:r>
              <a:rPr lang="en-US" i="1" dirty="0"/>
              <a:t>Stringency / Leniency bias</a:t>
            </a:r>
          </a:p>
          <a:p>
            <a:pPr>
              <a:lnSpc>
                <a:spcPct val="90000"/>
              </a:lnSpc>
            </a:pPr>
            <a:r>
              <a:rPr lang="en-US" i="1" dirty="0"/>
              <a:t>Central tendency</a:t>
            </a:r>
            <a:r>
              <a:rPr lang="en-US" dirty="0"/>
              <a:t> </a:t>
            </a:r>
            <a:endParaRPr lang="en-US" i="1" dirty="0"/>
          </a:p>
          <a:p>
            <a:pPr>
              <a:lnSpc>
                <a:spcPct val="90000"/>
              </a:lnSpc>
            </a:pPr>
            <a:r>
              <a:rPr lang="en-US" i="1" dirty="0" err="1"/>
              <a:t>Recency</a:t>
            </a:r>
            <a:r>
              <a:rPr lang="en-US" i="1" dirty="0"/>
              <a:t> bias</a:t>
            </a:r>
          </a:p>
          <a:p>
            <a:pPr>
              <a:lnSpc>
                <a:spcPct val="90000"/>
              </a:lnSpc>
            </a:pPr>
            <a:r>
              <a:rPr lang="en-US" i="1" dirty="0"/>
              <a:t>Halo effect</a:t>
            </a:r>
          </a:p>
          <a:p>
            <a:pPr marL="0" indent="0">
              <a:lnSpc>
                <a:spcPct val="90000"/>
              </a:lnSpc>
              <a:buNone/>
            </a:pPr>
            <a:endParaRPr lang="en-US" dirty="0"/>
          </a:p>
        </p:txBody>
      </p:sp>
      <p:pic>
        <p:nvPicPr>
          <p:cNvPr id="4" name="Picture 3"/>
          <p:cNvPicPr>
            <a:picLocks noChangeAspect="1"/>
          </p:cNvPicPr>
          <p:nvPr/>
        </p:nvPicPr>
        <p:blipFill>
          <a:blip r:embed="rId3"/>
          <a:stretch>
            <a:fillRect/>
          </a:stretch>
        </p:blipFill>
        <p:spPr>
          <a:xfrm>
            <a:off x="4958366" y="4724400"/>
            <a:ext cx="3863663" cy="1828800"/>
          </a:xfrm>
          <a:prstGeom prst="rect">
            <a:avLst/>
          </a:prstGeom>
        </p:spPr>
      </p:pic>
      <p:pic>
        <p:nvPicPr>
          <p:cNvPr id="2" name="Picture 1"/>
          <p:cNvPicPr>
            <a:picLocks noChangeAspect="1"/>
          </p:cNvPicPr>
          <p:nvPr/>
        </p:nvPicPr>
        <p:blipFill>
          <a:blip r:embed="rId4"/>
          <a:stretch>
            <a:fillRect/>
          </a:stretch>
        </p:blipFill>
        <p:spPr>
          <a:xfrm>
            <a:off x="127987" y="6306290"/>
            <a:ext cx="658425" cy="4938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90563"/>
            <a:ext cx="8873909" cy="5557837"/>
          </a:xfrm>
          <a:prstGeom prst="rect">
            <a:avLst/>
          </a:prstGeom>
          <a:ln>
            <a:solidFill>
              <a:schemeClr val="tx1"/>
            </a:solidFill>
          </a:ln>
        </p:spPr>
      </p:pic>
      <p:sp>
        <p:nvSpPr>
          <p:cNvPr id="4" name="TextBox 3"/>
          <p:cNvSpPr txBox="1"/>
          <p:nvPr/>
        </p:nvSpPr>
        <p:spPr>
          <a:xfrm>
            <a:off x="304800" y="6400800"/>
            <a:ext cx="685800" cy="369332"/>
          </a:xfrm>
          <a:prstGeom prst="rect">
            <a:avLst/>
          </a:prstGeom>
          <a:noFill/>
        </p:spPr>
        <p:txBody>
          <a:bodyPr wrap="square" rtlCol="0">
            <a:spAutoFit/>
          </a:bodyPr>
          <a:lstStyle/>
          <a:p>
            <a:r>
              <a:rPr lang="en-US" dirty="0">
                <a:solidFill>
                  <a:schemeClr val="bg1"/>
                </a:solidFill>
              </a:rPr>
              <a:t>MD</a:t>
            </a:r>
          </a:p>
        </p:txBody>
      </p:sp>
    </p:spTree>
    <p:extLst>
      <p:ext uri="{BB962C8B-B14F-4D97-AF65-F5344CB8AC3E}">
        <p14:creationId xmlns:p14="http://schemas.microsoft.com/office/powerpoint/2010/main" val="292483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sz="2000" dirty="0"/>
              <a:t>Black/African American students were less likely to receive honors compared to White medical students in 6 of 6 clerkships.</a:t>
            </a:r>
          </a:p>
          <a:p>
            <a:r>
              <a:rPr lang="en-US" sz="2000" dirty="0"/>
              <a:t>Asian and Hispanic students were also less likely to receive honors compared to White students in 3 of 6 clerkships.</a:t>
            </a:r>
          </a:p>
          <a:p>
            <a:r>
              <a:rPr lang="en-US" sz="2000" dirty="0"/>
              <a:t>Women were less likely to receive honors compared to men in 1 of 6 clerkships</a:t>
            </a:r>
          </a:p>
          <a:p>
            <a:r>
              <a:rPr lang="en-US" sz="2000" dirty="0"/>
              <a:t>Controlling for shelf exam scores, race/ethnicity remained significantly associated with grades</a:t>
            </a:r>
          </a:p>
          <a:p>
            <a:r>
              <a:rPr lang="en-US" sz="2000" dirty="0" err="1"/>
              <a:t>URiM</a:t>
            </a:r>
            <a:r>
              <a:rPr lang="en-US" sz="2000" dirty="0"/>
              <a:t> students 3x less likely to be selected for AOA (</a:t>
            </a:r>
            <a:r>
              <a:rPr lang="en-US" sz="2000" dirty="0" err="1"/>
              <a:t>Teherani</a:t>
            </a:r>
            <a:r>
              <a:rPr lang="en-US" sz="2000" dirty="0"/>
              <a:t> et al. </a:t>
            </a:r>
            <a:r>
              <a:rPr lang="en-US" sz="2000" dirty="0" err="1"/>
              <a:t>Acad</a:t>
            </a:r>
            <a:r>
              <a:rPr lang="en-US" sz="2000" dirty="0"/>
              <a:t> Med. 2018;93:1286-1292)</a:t>
            </a:r>
          </a:p>
        </p:txBody>
      </p:sp>
      <p:sp>
        <p:nvSpPr>
          <p:cNvPr id="4" name="TextBox 3"/>
          <p:cNvSpPr txBox="1"/>
          <p:nvPr/>
        </p:nvSpPr>
        <p:spPr>
          <a:xfrm>
            <a:off x="457200" y="6248400"/>
            <a:ext cx="8229600" cy="461665"/>
          </a:xfrm>
          <a:prstGeom prst="rect">
            <a:avLst/>
          </a:prstGeom>
          <a:noFill/>
        </p:spPr>
        <p:txBody>
          <a:bodyPr wrap="square" rtlCol="0">
            <a:spAutoFit/>
          </a:bodyPr>
          <a:lstStyle/>
          <a:p>
            <a:r>
              <a:rPr lang="en-US" sz="1200" dirty="0"/>
              <a:t>Washington University School of Medicine in St. Louis Case Study:  A Process for Understanding and Addressing Bias in Clerkship Grading.  Academic Medicine. DOI:  10.1097/ACM.0000000000003702. </a:t>
            </a:r>
          </a:p>
        </p:txBody>
      </p:sp>
    </p:spTree>
    <p:extLst>
      <p:ext uri="{BB962C8B-B14F-4D97-AF65-F5344CB8AC3E}">
        <p14:creationId xmlns:p14="http://schemas.microsoft.com/office/powerpoint/2010/main" val="3287389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Mitigating Bias</a:t>
            </a:r>
          </a:p>
        </p:txBody>
      </p:sp>
      <p:sp>
        <p:nvSpPr>
          <p:cNvPr id="3" name="Content Placeholder 2"/>
          <p:cNvSpPr>
            <a:spLocks noGrp="1"/>
          </p:cNvSpPr>
          <p:nvPr>
            <p:ph idx="1"/>
          </p:nvPr>
        </p:nvSpPr>
        <p:spPr/>
        <p:txBody>
          <a:bodyPr/>
          <a:lstStyle/>
          <a:p>
            <a:pPr marL="457200" indent="-457200">
              <a:buFont typeface="+mj-lt"/>
              <a:buAutoNum type="arabicPeriod"/>
            </a:pPr>
            <a:r>
              <a:rPr lang="en-US" sz="2000" dirty="0"/>
              <a:t>Improve and Standardize clerkship assessment</a:t>
            </a:r>
          </a:p>
          <a:p>
            <a:pPr marL="457200" indent="-457200">
              <a:buFont typeface="+mj-lt"/>
              <a:buAutoNum type="arabicPeriod"/>
            </a:pPr>
            <a:r>
              <a:rPr lang="en-US" sz="2000" dirty="0"/>
              <a:t>Provide equitable access to study resources</a:t>
            </a:r>
          </a:p>
          <a:p>
            <a:pPr marL="457200" indent="-457200">
              <a:buFont typeface="+mj-lt"/>
              <a:buAutoNum type="arabicPeriod"/>
            </a:pPr>
            <a:r>
              <a:rPr lang="en-US" sz="2000" dirty="0"/>
              <a:t>Better prepare students for the clinical learning environment</a:t>
            </a:r>
          </a:p>
          <a:p>
            <a:pPr marL="457200" indent="-457200">
              <a:buFont typeface="+mj-lt"/>
              <a:buAutoNum type="arabicPeriod"/>
            </a:pPr>
            <a:r>
              <a:rPr lang="en-US" sz="2000" dirty="0"/>
              <a:t>Improve the learning environment and reporting mechanisms for bias</a:t>
            </a:r>
          </a:p>
          <a:p>
            <a:pPr marL="457200" indent="-457200">
              <a:buFont typeface="+mj-lt"/>
              <a:buAutoNum type="arabicPeriod"/>
            </a:pPr>
            <a:r>
              <a:rPr lang="en-US" sz="2000" dirty="0"/>
              <a:t>Improve faculty and trainee diversity</a:t>
            </a:r>
          </a:p>
          <a:p>
            <a:pPr marL="457200" indent="-457200">
              <a:buFont typeface="+mj-lt"/>
              <a:buAutoNum type="arabicPeriod"/>
            </a:pPr>
            <a:r>
              <a:rPr lang="en-US" sz="2000" dirty="0"/>
              <a:t>Create a continuous </a:t>
            </a:r>
            <a:r>
              <a:rPr lang="en-US" sz="2000"/>
              <a:t>QI process</a:t>
            </a:r>
            <a:endParaRPr lang="en-US" sz="2000" dirty="0"/>
          </a:p>
        </p:txBody>
      </p:sp>
      <p:sp>
        <p:nvSpPr>
          <p:cNvPr id="4" name="TextBox 3"/>
          <p:cNvSpPr txBox="1"/>
          <p:nvPr/>
        </p:nvSpPr>
        <p:spPr>
          <a:xfrm>
            <a:off x="457200" y="6248400"/>
            <a:ext cx="8229600" cy="461665"/>
          </a:xfrm>
          <a:prstGeom prst="rect">
            <a:avLst/>
          </a:prstGeom>
          <a:noFill/>
        </p:spPr>
        <p:txBody>
          <a:bodyPr wrap="square" rtlCol="0">
            <a:spAutoFit/>
          </a:bodyPr>
          <a:lstStyle/>
          <a:p>
            <a:r>
              <a:rPr lang="en-US" sz="1200" dirty="0"/>
              <a:t>Washington University School of Medicine in St. Louis Case Study:  A Process for Understanding and Addressing Bias in Clerkship Grading.  Academic Medicine. DOI:  10.1097/ACM.0000000000003702. </a:t>
            </a:r>
          </a:p>
        </p:txBody>
      </p:sp>
    </p:spTree>
    <p:extLst>
      <p:ext uri="{BB962C8B-B14F-4D97-AF65-F5344CB8AC3E}">
        <p14:creationId xmlns:p14="http://schemas.microsoft.com/office/powerpoint/2010/main" val="3674459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Rating Scales</a:t>
            </a:r>
          </a:p>
        </p:txBody>
      </p:sp>
      <p:grpSp>
        <p:nvGrpSpPr>
          <p:cNvPr id="3" name="Group 3"/>
          <p:cNvGrpSpPr/>
          <p:nvPr/>
        </p:nvGrpSpPr>
        <p:grpSpPr>
          <a:xfrm>
            <a:off x="838200" y="1676400"/>
            <a:ext cx="7239000" cy="609600"/>
            <a:chOff x="723900" y="523875"/>
            <a:chExt cx="5476876" cy="404813"/>
          </a:xfrm>
        </p:grpSpPr>
        <p:sp>
          <p:nvSpPr>
            <p:cNvPr id="5"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Strongly disagree</a:t>
              </a:r>
              <a:endParaRPr kumimoji="0" lang="en-US" sz="1600" b="0" i="0" u="none" strike="noStrike" cap="none" normalizeH="0" baseline="0" dirty="0">
                <a:ln>
                  <a:noFill/>
                </a:ln>
                <a:solidFill>
                  <a:schemeClr val="tx1"/>
                </a:solidFill>
                <a:effectLst/>
                <a:latin typeface="Arial" pitchFamily="34" charset="0"/>
              </a:endParaRPr>
            </a:p>
          </p:txBody>
        </p:sp>
        <p:sp>
          <p:nvSpPr>
            <p:cNvPr id="6"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Disagree</a:t>
              </a:r>
              <a:endParaRPr kumimoji="0" lang="en-US" sz="1600" b="0" i="0" u="none" strike="noStrike" cap="none" normalizeH="0" baseline="0" dirty="0">
                <a:ln>
                  <a:noFill/>
                </a:ln>
                <a:solidFill>
                  <a:schemeClr val="tx1"/>
                </a:solidFill>
                <a:effectLst/>
                <a:latin typeface="Arial" pitchFamily="34" charset="0"/>
              </a:endParaRPr>
            </a:p>
          </p:txBody>
        </p:sp>
        <p:sp>
          <p:nvSpPr>
            <p:cNvPr id="7"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Neither agree nor disagree</a:t>
              </a:r>
              <a:endParaRPr kumimoji="0" lang="en-US" sz="1600" b="0" i="0" u="none" strike="noStrike" cap="none" normalizeH="0" baseline="0" dirty="0">
                <a:ln>
                  <a:noFill/>
                </a:ln>
                <a:solidFill>
                  <a:schemeClr val="tx1"/>
                </a:solidFill>
                <a:effectLst/>
                <a:latin typeface="Arial" pitchFamily="34" charset="0"/>
              </a:endParaRPr>
            </a:p>
          </p:txBody>
        </p:sp>
        <p:sp>
          <p:nvSpPr>
            <p:cNvPr id="8"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Agree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9"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Strongly agree </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10" name="Group 15"/>
          <p:cNvGrpSpPr/>
          <p:nvPr/>
        </p:nvGrpSpPr>
        <p:grpSpPr>
          <a:xfrm>
            <a:off x="914400" y="3886200"/>
            <a:ext cx="7239000" cy="609600"/>
            <a:chOff x="723900" y="523875"/>
            <a:chExt cx="5476876" cy="404813"/>
          </a:xfrm>
        </p:grpSpPr>
        <p:sp>
          <p:nvSpPr>
            <p:cNvPr id="17"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p>
          </p:txBody>
        </p:sp>
        <p:sp>
          <p:nvSpPr>
            <p:cNvPr id="18"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Poor</a:t>
              </a:r>
              <a:endParaRPr kumimoji="0" lang="en-US" sz="1600" b="0" i="0" u="none" strike="noStrike" cap="none" normalizeH="0" baseline="0" dirty="0">
                <a:ln>
                  <a:noFill/>
                </a:ln>
                <a:solidFill>
                  <a:schemeClr val="tx1"/>
                </a:solidFill>
                <a:effectLst/>
                <a:latin typeface="Arial" pitchFamily="34" charset="0"/>
              </a:endParaRPr>
            </a:p>
          </p:txBody>
        </p:sp>
        <p:sp>
          <p:nvSpPr>
            <p:cNvPr id="19"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Good</a:t>
              </a:r>
              <a:endParaRPr kumimoji="0" lang="en-US" sz="1600" b="0" i="0" u="none" strike="noStrike" cap="none" normalizeH="0" baseline="0" dirty="0">
                <a:ln>
                  <a:noFill/>
                </a:ln>
                <a:solidFill>
                  <a:schemeClr val="tx1"/>
                </a:solidFill>
                <a:effectLst/>
                <a:latin typeface="Arial" pitchFamily="34" charset="0"/>
              </a:endParaRPr>
            </a:p>
          </p:txBody>
        </p:sp>
        <p:sp>
          <p:nvSpPr>
            <p:cNvPr id="20"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21"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Outstanding</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16" name="Group 21"/>
          <p:cNvGrpSpPr/>
          <p:nvPr/>
        </p:nvGrpSpPr>
        <p:grpSpPr>
          <a:xfrm>
            <a:off x="914400" y="4648200"/>
            <a:ext cx="7239000" cy="595256"/>
            <a:chOff x="723900" y="523875"/>
            <a:chExt cx="5476876" cy="395288"/>
          </a:xfrm>
        </p:grpSpPr>
        <p:sp>
          <p:nvSpPr>
            <p:cNvPr id="23"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1  2  3</a:t>
              </a:r>
              <a:endParaRPr kumimoji="0" lang="en-US" sz="1600" b="0" i="0" u="none" strike="noStrike" cap="none" normalizeH="0" baseline="0" dirty="0">
                <a:ln>
                  <a:noFill/>
                </a:ln>
                <a:solidFill>
                  <a:schemeClr val="tx1"/>
                </a:solidFill>
                <a:effectLst/>
                <a:latin typeface="Calibri" pitchFamily="34" charset="0"/>
              </a:endParaRPr>
            </a:p>
          </p:txBody>
        </p:sp>
        <p:sp>
          <p:nvSpPr>
            <p:cNvPr id="25"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Good</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4  5  6</a:t>
              </a:r>
              <a:endParaRPr kumimoji="0" lang="en-US" sz="1600" b="0" i="0" u="none" strike="noStrike" cap="none" normalizeH="0" baseline="0" dirty="0">
                <a:ln>
                  <a:noFill/>
                </a:ln>
                <a:solidFill>
                  <a:schemeClr val="tx1"/>
                </a:solidFill>
                <a:effectLst/>
                <a:latin typeface="Arial" pitchFamily="34" charset="0"/>
              </a:endParaRPr>
            </a:p>
          </p:txBody>
        </p:sp>
        <p:sp>
          <p:nvSpPr>
            <p:cNvPr id="26"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27"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7  8  9</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22" name="Group 29"/>
          <p:cNvGrpSpPr/>
          <p:nvPr/>
        </p:nvGrpSpPr>
        <p:grpSpPr>
          <a:xfrm>
            <a:off x="762000" y="5791200"/>
            <a:ext cx="7239000" cy="609600"/>
            <a:chOff x="723900" y="523875"/>
            <a:chExt cx="5476876" cy="404813"/>
          </a:xfrm>
        </p:grpSpPr>
        <p:sp>
          <p:nvSpPr>
            <p:cNvPr id="31"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Poor</a:t>
              </a:r>
              <a:endParaRPr kumimoji="0" lang="en-US" sz="1600" b="0" i="0" u="none" strike="noStrike" cap="none" normalizeH="0" baseline="0" dirty="0">
                <a:ln>
                  <a:noFill/>
                </a:ln>
                <a:solidFill>
                  <a:schemeClr val="tx1"/>
                </a:solidFill>
                <a:effectLst/>
                <a:latin typeface="Arial" pitchFamily="34" charset="0"/>
              </a:endParaRPr>
            </a:p>
          </p:txBody>
        </p:sp>
        <p:sp>
          <p:nvSpPr>
            <p:cNvPr id="32"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Good</a:t>
              </a:r>
              <a:endParaRPr kumimoji="0" lang="en-US" sz="1600" b="0" i="0" u="none" strike="noStrike" cap="none" normalizeH="0" baseline="0" dirty="0">
                <a:ln>
                  <a:noFill/>
                </a:ln>
                <a:solidFill>
                  <a:schemeClr val="tx1"/>
                </a:solidFill>
                <a:effectLst/>
                <a:latin typeface="Arial" pitchFamily="34" charset="0"/>
              </a:endParaRPr>
            </a:p>
          </p:txBody>
        </p:sp>
        <p:sp>
          <p:nvSpPr>
            <p:cNvPr id="33"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endParaRPr kumimoji="0" lang="en-US" sz="1600" b="0" i="0" u="none" strike="noStrike" cap="none" normalizeH="0" baseline="0" dirty="0">
                <a:ln>
                  <a:noFill/>
                </a:ln>
                <a:solidFill>
                  <a:schemeClr val="tx1"/>
                </a:solidFill>
                <a:effectLst/>
                <a:latin typeface="Arial" pitchFamily="34" charset="0"/>
              </a:endParaRPr>
            </a:p>
          </p:txBody>
        </p:sp>
        <p:sp>
          <p:nvSpPr>
            <p:cNvPr id="34"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Outstanding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35"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Top 5%</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4" name="Group 9"/>
          <p:cNvGrpSpPr/>
          <p:nvPr/>
        </p:nvGrpSpPr>
        <p:grpSpPr>
          <a:xfrm>
            <a:off x="914400" y="2971800"/>
            <a:ext cx="7239000" cy="609600"/>
            <a:chOff x="723900" y="523875"/>
            <a:chExt cx="5476876" cy="404813"/>
          </a:xfrm>
        </p:grpSpPr>
        <p:sp>
          <p:nvSpPr>
            <p:cNvPr id="11"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endParaRPr kumimoji="0" lang="en-US" sz="1600" b="0" i="0" u="none" strike="noStrike" cap="none" normalizeH="0" baseline="0" dirty="0">
                <a:ln>
                  <a:noFill/>
                </a:ln>
                <a:solidFill>
                  <a:schemeClr val="tx1"/>
                </a:solidFill>
                <a:effectLst/>
                <a:latin typeface="Arial" pitchFamily="34" charset="0"/>
              </a:endParaRPr>
            </a:p>
          </p:txBody>
        </p:sp>
        <p:sp>
          <p:nvSpPr>
            <p:cNvPr id="12"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Marginal</a:t>
              </a:r>
              <a:endParaRPr kumimoji="0" lang="en-US" sz="1600" b="0" i="0" u="none" strike="noStrike" cap="none" normalizeH="0" baseline="0" dirty="0">
                <a:ln>
                  <a:noFill/>
                </a:ln>
                <a:solidFill>
                  <a:schemeClr val="tx1"/>
                </a:solidFill>
                <a:effectLst/>
                <a:latin typeface="Arial" pitchFamily="34" charset="0"/>
              </a:endParaRPr>
            </a:p>
          </p:txBody>
        </p:sp>
        <p:sp>
          <p:nvSpPr>
            <p:cNvPr id="13"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Satisfactory</a:t>
              </a:r>
              <a:endParaRPr kumimoji="0" lang="en-US" sz="1600" b="0" i="0" u="none" strike="noStrike" cap="none" normalizeH="0" baseline="0" dirty="0">
                <a:ln>
                  <a:noFill/>
                </a:ln>
                <a:solidFill>
                  <a:schemeClr val="tx1"/>
                </a:solidFill>
                <a:effectLst/>
                <a:latin typeface="Arial" pitchFamily="34" charset="0"/>
              </a:endParaRPr>
            </a:p>
          </p:txBody>
        </p:sp>
        <p:sp>
          <p:nvSpPr>
            <p:cNvPr id="14"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Very Good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5"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37" name="Group 36"/>
          <p:cNvGrpSpPr/>
          <p:nvPr/>
        </p:nvGrpSpPr>
        <p:grpSpPr>
          <a:xfrm>
            <a:off x="3733800" y="1676400"/>
            <a:ext cx="1447800" cy="4724400"/>
            <a:chOff x="3733800" y="1676400"/>
            <a:chExt cx="1447800" cy="4724400"/>
          </a:xfrm>
        </p:grpSpPr>
        <p:sp>
          <p:nvSpPr>
            <p:cNvPr id="38" name="Oval 4"/>
            <p:cNvSpPr>
              <a:spLocks noChangeArrowheads="1"/>
            </p:cNvSpPr>
            <p:nvPr/>
          </p:nvSpPr>
          <p:spPr bwMode="auto">
            <a:xfrm>
              <a:off x="3733800" y="1676400"/>
              <a:ext cx="1295400" cy="838200"/>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4"/>
            <p:cNvSpPr>
              <a:spLocks noChangeArrowheads="1"/>
            </p:cNvSpPr>
            <p:nvPr/>
          </p:nvSpPr>
          <p:spPr bwMode="auto">
            <a:xfrm>
              <a:off x="3810000" y="2743200"/>
              <a:ext cx="1295400" cy="838200"/>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4"/>
            <p:cNvSpPr>
              <a:spLocks noChangeArrowheads="1"/>
            </p:cNvSpPr>
            <p:nvPr/>
          </p:nvSpPr>
          <p:spPr bwMode="auto">
            <a:xfrm>
              <a:off x="3886200" y="3657600"/>
              <a:ext cx="1295400" cy="838200"/>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4"/>
            <p:cNvSpPr>
              <a:spLocks noChangeArrowheads="1"/>
            </p:cNvSpPr>
            <p:nvPr/>
          </p:nvSpPr>
          <p:spPr bwMode="auto">
            <a:xfrm>
              <a:off x="3886200" y="4572000"/>
              <a:ext cx="1295400" cy="838200"/>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4"/>
            <p:cNvSpPr>
              <a:spLocks noChangeArrowheads="1"/>
            </p:cNvSpPr>
            <p:nvPr/>
          </p:nvSpPr>
          <p:spPr bwMode="auto">
            <a:xfrm>
              <a:off x="3810000" y="5562600"/>
              <a:ext cx="1295400" cy="838200"/>
            </a:xfrm>
            <a:prstGeom prst="ellips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8" name="Picture 27"/>
          <p:cNvPicPr>
            <a:picLocks noChangeAspect="1"/>
          </p:cNvPicPr>
          <p:nvPr/>
        </p:nvPicPr>
        <p:blipFill>
          <a:blip r:embed="rId2"/>
          <a:stretch>
            <a:fillRect/>
          </a:stretch>
        </p:blipFill>
        <p:spPr>
          <a:xfrm>
            <a:off x="2242265" y="1192214"/>
            <a:ext cx="1457070" cy="5194242"/>
          </a:xfrm>
          <a:prstGeom prst="rect">
            <a:avLst/>
          </a:prstGeom>
        </p:spPr>
      </p:pic>
      <p:grpSp>
        <p:nvGrpSpPr>
          <p:cNvPr id="86016" name="Group 86015"/>
          <p:cNvGrpSpPr/>
          <p:nvPr/>
        </p:nvGrpSpPr>
        <p:grpSpPr>
          <a:xfrm>
            <a:off x="6907032" y="1697915"/>
            <a:ext cx="1246368" cy="4627805"/>
            <a:chOff x="6907032" y="1697915"/>
            <a:chExt cx="1246368" cy="4627805"/>
          </a:xfrm>
        </p:grpSpPr>
        <p:sp>
          <p:nvSpPr>
            <p:cNvPr id="29" name="Rectangle 28"/>
            <p:cNvSpPr/>
            <p:nvPr/>
          </p:nvSpPr>
          <p:spPr>
            <a:xfrm>
              <a:off x="6964406" y="1697915"/>
              <a:ext cx="1017768" cy="5880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015505" y="2942199"/>
              <a:ext cx="1109207" cy="464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907032" y="3824566"/>
              <a:ext cx="1246368" cy="4420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019987" y="4640581"/>
              <a:ext cx="1020457" cy="732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31237" y="5637679"/>
              <a:ext cx="1017768" cy="688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3"/>
          <a:stretch>
            <a:fillRect/>
          </a:stretch>
        </p:blipFill>
        <p:spPr>
          <a:xfrm>
            <a:off x="245922" y="6342305"/>
            <a:ext cx="658425" cy="4999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Evaluations: Rating Scales</a:t>
            </a:r>
          </a:p>
        </p:txBody>
      </p:sp>
      <p:sp>
        <p:nvSpPr>
          <p:cNvPr id="3" name="Content Placeholder 2"/>
          <p:cNvSpPr>
            <a:spLocks noGrp="1"/>
          </p:cNvSpPr>
          <p:nvPr>
            <p:ph idx="1"/>
          </p:nvPr>
        </p:nvSpPr>
        <p:spPr>
          <a:xfrm>
            <a:off x="457200" y="1874837"/>
            <a:ext cx="8229600" cy="4525963"/>
          </a:xfrm>
        </p:spPr>
        <p:txBody>
          <a:bodyPr/>
          <a:lstStyle/>
          <a:p>
            <a:r>
              <a:rPr lang="en-US" dirty="0"/>
              <a:t>L</a:t>
            </a:r>
            <a:r>
              <a:rPr lang="en-US" dirty="0">
                <a:solidFill>
                  <a:schemeClr val="tx1"/>
                </a:solidFill>
                <a:latin typeface="+mn-lt"/>
                <a:ea typeface="+mn-ea"/>
                <a:cs typeface="+mn-cs"/>
              </a:rPr>
              <a:t>enient and stringent errors cancel each other out</a:t>
            </a:r>
          </a:p>
          <a:p>
            <a:pPr lvl="1"/>
            <a:r>
              <a:rPr lang="en-US" dirty="0">
                <a:solidFill>
                  <a:schemeClr val="tx1"/>
                </a:solidFill>
                <a:latin typeface="+mn-lt"/>
                <a:ea typeface="+mn-ea"/>
                <a:cs typeface="+mn-cs"/>
              </a:rPr>
              <a:t>≥7 raters</a:t>
            </a:r>
          </a:p>
          <a:p>
            <a:endParaRPr lang="en-US" dirty="0"/>
          </a:p>
        </p:txBody>
      </p:sp>
      <p:pic>
        <p:nvPicPr>
          <p:cNvPr id="6" name="Picture 5"/>
          <p:cNvPicPr>
            <a:picLocks noChangeAspect="1"/>
          </p:cNvPicPr>
          <p:nvPr/>
        </p:nvPicPr>
        <p:blipFill>
          <a:blip r:embed="rId2"/>
          <a:stretch>
            <a:fillRect/>
          </a:stretch>
        </p:blipFill>
        <p:spPr>
          <a:xfrm>
            <a:off x="4495800" y="3775789"/>
            <a:ext cx="4648200" cy="3098800"/>
          </a:xfrm>
          <a:prstGeom prst="rect">
            <a:avLst/>
          </a:prstGeom>
        </p:spPr>
      </p:pic>
      <p:pic>
        <p:nvPicPr>
          <p:cNvPr id="5" name="Picture 4"/>
          <p:cNvPicPr>
            <a:picLocks noChangeAspect="1"/>
          </p:cNvPicPr>
          <p:nvPr/>
        </p:nvPicPr>
        <p:blipFill>
          <a:blip r:embed="rId3"/>
          <a:stretch>
            <a:fillRect/>
          </a:stretch>
        </p:blipFill>
        <p:spPr>
          <a:xfrm>
            <a:off x="3962399" y="5346551"/>
            <a:ext cx="2283439" cy="1531624"/>
          </a:xfrm>
          <a:prstGeom prst="rect">
            <a:avLst/>
          </a:prstGeom>
        </p:spPr>
      </p:pic>
      <p:pic>
        <p:nvPicPr>
          <p:cNvPr id="4" name="Picture 3"/>
          <p:cNvPicPr>
            <a:picLocks noChangeAspect="1"/>
          </p:cNvPicPr>
          <p:nvPr/>
        </p:nvPicPr>
        <p:blipFill>
          <a:blip r:embed="rId4"/>
          <a:stretch>
            <a:fillRect/>
          </a:stretch>
        </p:blipFill>
        <p:spPr>
          <a:xfrm>
            <a:off x="304800" y="6150842"/>
            <a:ext cx="658425" cy="4999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229600" cy="1143000"/>
          </a:xfrm>
        </p:spPr>
        <p:txBody>
          <a:bodyPr/>
          <a:lstStyle/>
          <a:p>
            <a:r>
              <a:rPr lang="en-US" dirty="0"/>
              <a:t>Rating Scales</a:t>
            </a:r>
          </a:p>
        </p:txBody>
      </p:sp>
      <p:grpSp>
        <p:nvGrpSpPr>
          <p:cNvPr id="24" name="Group 23"/>
          <p:cNvGrpSpPr/>
          <p:nvPr/>
        </p:nvGrpSpPr>
        <p:grpSpPr>
          <a:xfrm>
            <a:off x="838200" y="1524000"/>
            <a:ext cx="7467600" cy="4800600"/>
            <a:chOff x="762000" y="1676400"/>
            <a:chExt cx="7467600" cy="4800600"/>
          </a:xfrm>
        </p:grpSpPr>
        <p:grpSp>
          <p:nvGrpSpPr>
            <p:cNvPr id="4" name="Group 3"/>
            <p:cNvGrpSpPr/>
            <p:nvPr/>
          </p:nvGrpSpPr>
          <p:grpSpPr>
            <a:xfrm>
              <a:off x="838200" y="1676400"/>
              <a:ext cx="7239000" cy="609600"/>
              <a:chOff x="723900" y="523875"/>
              <a:chExt cx="5476876" cy="404813"/>
            </a:xfrm>
          </p:grpSpPr>
          <p:sp>
            <p:nvSpPr>
              <p:cNvPr id="5"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Strongly disagree</a:t>
                </a:r>
                <a:endParaRPr kumimoji="0" lang="en-US" sz="1600" b="0" i="0" u="none" strike="noStrike" cap="none" normalizeH="0" baseline="0" dirty="0">
                  <a:ln>
                    <a:noFill/>
                  </a:ln>
                  <a:solidFill>
                    <a:schemeClr val="tx1"/>
                  </a:solidFill>
                  <a:effectLst/>
                  <a:latin typeface="Arial" pitchFamily="34" charset="0"/>
                </a:endParaRPr>
              </a:p>
            </p:txBody>
          </p:sp>
          <p:sp>
            <p:nvSpPr>
              <p:cNvPr id="6"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Disagree</a:t>
                </a:r>
                <a:endParaRPr kumimoji="0" lang="en-US" sz="1600" b="0" i="0" u="none" strike="noStrike" cap="none" normalizeH="0" baseline="0" dirty="0">
                  <a:ln>
                    <a:noFill/>
                  </a:ln>
                  <a:solidFill>
                    <a:schemeClr val="tx1"/>
                  </a:solidFill>
                  <a:effectLst/>
                  <a:latin typeface="Arial" pitchFamily="34" charset="0"/>
                </a:endParaRPr>
              </a:p>
            </p:txBody>
          </p:sp>
          <p:sp>
            <p:nvSpPr>
              <p:cNvPr id="7"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Neither agree nor disagree</a:t>
                </a:r>
                <a:endParaRPr kumimoji="0" lang="en-US" sz="1600" b="0" i="0" u="none" strike="noStrike" cap="none" normalizeH="0" baseline="0" dirty="0">
                  <a:ln>
                    <a:noFill/>
                  </a:ln>
                  <a:solidFill>
                    <a:schemeClr val="tx1"/>
                  </a:solidFill>
                  <a:effectLst/>
                  <a:latin typeface="Arial" pitchFamily="34" charset="0"/>
                </a:endParaRPr>
              </a:p>
            </p:txBody>
          </p:sp>
          <p:sp>
            <p:nvSpPr>
              <p:cNvPr id="8"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Agree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9"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Strongly agree </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10" name="Group 9"/>
            <p:cNvGrpSpPr/>
            <p:nvPr/>
          </p:nvGrpSpPr>
          <p:grpSpPr>
            <a:xfrm>
              <a:off x="914400" y="2895600"/>
              <a:ext cx="7239000" cy="609600"/>
              <a:chOff x="723900" y="523875"/>
              <a:chExt cx="5476876" cy="404813"/>
            </a:xfrm>
          </p:grpSpPr>
          <p:sp>
            <p:nvSpPr>
              <p:cNvPr id="11"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endParaRPr kumimoji="0" lang="en-US" sz="1600" b="0" i="0" u="none" strike="noStrike" cap="none" normalizeH="0" baseline="0" dirty="0">
                  <a:ln>
                    <a:noFill/>
                  </a:ln>
                  <a:solidFill>
                    <a:schemeClr val="tx1"/>
                  </a:solidFill>
                  <a:effectLst/>
                  <a:latin typeface="Arial" pitchFamily="34" charset="0"/>
                </a:endParaRPr>
              </a:p>
            </p:txBody>
          </p:sp>
          <p:sp>
            <p:nvSpPr>
              <p:cNvPr id="12"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Marginal</a:t>
                </a:r>
                <a:endParaRPr kumimoji="0" lang="en-US" sz="1600" b="0" i="0" u="none" strike="noStrike" cap="none" normalizeH="0" baseline="0" dirty="0">
                  <a:ln>
                    <a:noFill/>
                  </a:ln>
                  <a:solidFill>
                    <a:schemeClr val="tx1"/>
                  </a:solidFill>
                  <a:effectLst/>
                  <a:latin typeface="Arial" pitchFamily="34" charset="0"/>
                </a:endParaRPr>
              </a:p>
            </p:txBody>
          </p:sp>
          <p:sp>
            <p:nvSpPr>
              <p:cNvPr id="13"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Satisfactory</a:t>
                </a:r>
                <a:endParaRPr kumimoji="0" lang="en-US" sz="1600" b="0" i="0" u="none" strike="noStrike" cap="none" normalizeH="0" baseline="0" dirty="0">
                  <a:ln>
                    <a:noFill/>
                  </a:ln>
                  <a:solidFill>
                    <a:schemeClr val="tx1"/>
                  </a:solidFill>
                  <a:effectLst/>
                  <a:latin typeface="Arial" pitchFamily="34" charset="0"/>
                </a:endParaRPr>
              </a:p>
            </p:txBody>
          </p:sp>
          <p:sp>
            <p:nvSpPr>
              <p:cNvPr id="14"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Very Good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5"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16" name="Group 15"/>
            <p:cNvGrpSpPr/>
            <p:nvPr/>
          </p:nvGrpSpPr>
          <p:grpSpPr>
            <a:xfrm>
              <a:off x="914400" y="3886200"/>
              <a:ext cx="7239000" cy="609600"/>
              <a:chOff x="723900" y="523875"/>
              <a:chExt cx="5476876" cy="404813"/>
            </a:xfrm>
          </p:grpSpPr>
          <p:sp>
            <p:nvSpPr>
              <p:cNvPr id="17"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p>
            </p:txBody>
          </p:sp>
          <p:sp>
            <p:nvSpPr>
              <p:cNvPr id="18"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Poor</a:t>
                </a:r>
                <a:endParaRPr kumimoji="0" lang="en-US" sz="1600" b="0" i="0" u="none" strike="noStrike" cap="none" normalizeH="0" baseline="0" dirty="0">
                  <a:ln>
                    <a:noFill/>
                  </a:ln>
                  <a:solidFill>
                    <a:schemeClr val="tx1"/>
                  </a:solidFill>
                  <a:effectLst/>
                  <a:latin typeface="Arial" pitchFamily="34" charset="0"/>
                </a:endParaRPr>
              </a:p>
            </p:txBody>
          </p:sp>
          <p:sp>
            <p:nvSpPr>
              <p:cNvPr id="19"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Good</a:t>
                </a:r>
                <a:endParaRPr kumimoji="0" lang="en-US" sz="1600" b="0" i="0" u="none" strike="noStrike" cap="none" normalizeH="0" baseline="0" dirty="0">
                  <a:ln>
                    <a:noFill/>
                  </a:ln>
                  <a:solidFill>
                    <a:schemeClr val="tx1"/>
                  </a:solidFill>
                  <a:effectLst/>
                  <a:latin typeface="Arial" pitchFamily="34" charset="0"/>
                </a:endParaRPr>
              </a:p>
            </p:txBody>
          </p:sp>
          <p:sp>
            <p:nvSpPr>
              <p:cNvPr id="20"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21"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Outstanding</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22" name="Group 21"/>
            <p:cNvGrpSpPr/>
            <p:nvPr/>
          </p:nvGrpSpPr>
          <p:grpSpPr>
            <a:xfrm>
              <a:off x="990600" y="4738744"/>
              <a:ext cx="7239000" cy="595256"/>
              <a:chOff x="723900" y="523875"/>
              <a:chExt cx="5476876" cy="395288"/>
            </a:xfrm>
          </p:grpSpPr>
          <p:sp>
            <p:nvSpPr>
              <p:cNvPr id="23"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Unsatisfactory</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1  2  3</a:t>
                </a:r>
                <a:endParaRPr kumimoji="0" lang="en-US" sz="1600" b="0" i="0" u="none" strike="noStrike" cap="none" normalizeH="0" baseline="0" dirty="0">
                  <a:ln>
                    <a:noFill/>
                  </a:ln>
                  <a:solidFill>
                    <a:schemeClr val="tx1"/>
                  </a:solidFill>
                  <a:effectLst/>
                  <a:latin typeface="Calibri" pitchFamily="34" charset="0"/>
                </a:endParaRPr>
              </a:p>
            </p:txBody>
          </p:sp>
          <p:sp>
            <p:nvSpPr>
              <p:cNvPr id="25"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Good</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4  5  6</a:t>
                </a:r>
                <a:endParaRPr kumimoji="0" lang="en-US" sz="1600" b="0" i="0" u="none" strike="noStrike" cap="none" normalizeH="0" baseline="0" dirty="0">
                  <a:ln>
                    <a:noFill/>
                  </a:ln>
                  <a:solidFill>
                    <a:schemeClr val="tx1"/>
                  </a:solidFill>
                  <a:effectLst/>
                  <a:latin typeface="Arial" pitchFamily="34" charset="0"/>
                </a:endParaRPr>
              </a:p>
            </p:txBody>
          </p:sp>
          <p:sp>
            <p:nvSpPr>
              <p:cNvPr id="26"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27"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p>
              <a:p>
                <a:pPr marL="0" marR="0" lvl="0" indent="0" algn="ctr" defTabSz="914400" rtl="0" eaLnBrk="1" fontAlgn="base" latinLnBrk="0" hangingPunct="1">
                  <a:lnSpc>
                    <a:spcPct val="100000"/>
                  </a:lnSpc>
                  <a:spcBef>
                    <a:spcPct val="0"/>
                  </a:spcBef>
                  <a:spcAft>
                    <a:spcPts val="200"/>
                  </a:spcAft>
                  <a:buClrTx/>
                  <a:buSzTx/>
                  <a:buFontTx/>
                  <a:buNone/>
                  <a:tabLst/>
                </a:pPr>
                <a:r>
                  <a:rPr lang="en-US" sz="1600" dirty="0">
                    <a:latin typeface="Calibri" pitchFamily="34" charset="0"/>
                  </a:rPr>
                  <a:t>7  8  9</a:t>
                </a:r>
                <a:endParaRPr kumimoji="0" lang="en-US" sz="1600" b="0" i="0" u="none" strike="noStrike" cap="none" normalizeH="0" baseline="0" dirty="0">
                  <a:ln>
                    <a:noFill/>
                  </a:ln>
                  <a:solidFill>
                    <a:schemeClr val="tx1"/>
                  </a:solidFill>
                  <a:effectLst/>
                  <a:latin typeface="Times New Roman" pitchFamily="18" charset="0"/>
                </a:endParaRPr>
              </a:p>
            </p:txBody>
          </p:sp>
        </p:grpSp>
        <p:grpSp>
          <p:nvGrpSpPr>
            <p:cNvPr id="30" name="Group 29"/>
            <p:cNvGrpSpPr/>
            <p:nvPr/>
          </p:nvGrpSpPr>
          <p:grpSpPr>
            <a:xfrm>
              <a:off x="762000" y="5791200"/>
              <a:ext cx="7239000" cy="609600"/>
              <a:chOff x="723900" y="523875"/>
              <a:chExt cx="5476876" cy="404813"/>
            </a:xfrm>
          </p:grpSpPr>
          <p:sp>
            <p:nvSpPr>
              <p:cNvPr id="31" name="Text Box 2"/>
              <p:cNvSpPr txBox="1">
                <a:spLocks noChangeArrowheads="1"/>
              </p:cNvSpPr>
              <p:nvPr/>
            </p:nvSpPr>
            <p:spPr bwMode="auto">
              <a:xfrm>
                <a:off x="723900" y="523875"/>
                <a:ext cx="10477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Poor</a:t>
                </a:r>
                <a:endParaRPr kumimoji="0" lang="en-US" sz="1600" b="0" i="0" u="none" strike="noStrike" cap="none" normalizeH="0" baseline="0" dirty="0">
                  <a:ln>
                    <a:noFill/>
                  </a:ln>
                  <a:solidFill>
                    <a:schemeClr val="tx1"/>
                  </a:solidFill>
                  <a:effectLst/>
                  <a:latin typeface="Arial" pitchFamily="34" charset="0"/>
                </a:endParaRPr>
              </a:p>
            </p:txBody>
          </p:sp>
          <p:sp>
            <p:nvSpPr>
              <p:cNvPr id="32" name="Text Box 3"/>
              <p:cNvSpPr txBox="1">
                <a:spLocks noChangeArrowheads="1"/>
              </p:cNvSpPr>
              <p:nvPr/>
            </p:nvSpPr>
            <p:spPr bwMode="auto">
              <a:xfrm>
                <a:off x="1905000" y="533400"/>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a:latin typeface="Calibri" pitchFamily="34" charset="0"/>
                  </a:rPr>
                  <a:t>Good</a:t>
                </a:r>
                <a:endParaRPr kumimoji="0" lang="en-US" sz="1600" b="0" i="0" u="none" strike="noStrike" cap="none" normalizeH="0" baseline="0" dirty="0">
                  <a:ln>
                    <a:noFill/>
                  </a:ln>
                  <a:solidFill>
                    <a:schemeClr val="tx1"/>
                  </a:solidFill>
                  <a:effectLst/>
                  <a:latin typeface="Arial" pitchFamily="34" charset="0"/>
                </a:endParaRPr>
              </a:p>
            </p:txBody>
          </p:sp>
          <p:sp>
            <p:nvSpPr>
              <p:cNvPr id="33" name="Text Box 4"/>
              <p:cNvSpPr txBox="1">
                <a:spLocks noChangeArrowheads="1"/>
              </p:cNvSpPr>
              <p:nvPr/>
            </p:nvSpPr>
            <p:spPr bwMode="auto">
              <a:xfrm>
                <a:off x="2971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Excellent</a:t>
                </a:r>
                <a:endParaRPr kumimoji="0" lang="en-US" sz="1600" b="0" i="0" u="none" strike="noStrike" cap="none" normalizeH="0" baseline="0" dirty="0">
                  <a:ln>
                    <a:noFill/>
                  </a:ln>
                  <a:solidFill>
                    <a:schemeClr val="tx1"/>
                  </a:solidFill>
                  <a:effectLst/>
                  <a:latin typeface="Arial" pitchFamily="34" charset="0"/>
                </a:endParaRPr>
              </a:p>
            </p:txBody>
          </p:sp>
          <p:sp>
            <p:nvSpPr>
              <p:cNvPr id="34" name="Text Box 6"/>
              <p:cNvSpPr txBox="1">
                <a:spLocks noChangeArrowheads="1"/>
              </p:cNvSpPr>
              <p:nvPr/>
            </p:nvSpPr>
            <p:spPr bwMode="auto">
              <a:xfrm>
                <a:off x="4114800" y="523875"/>
                <a:ext cx="933450" cy="395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Outstanding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35" name="Text Box 7"/>
              <p:cNvSpPr txBox="1">
                <a:spLocks noChangeArrowheads="1"/>
              </p:cNvSpPr>
              <p:nvPr/>
            </p:nvSpPr>
            <p:spPr bwMode="auto">
              <a:xfrm>
                <a:off x="5257800" y="523875"/>
                <a:ext cx="942976" cy="3905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a:ln>
                      <a:noFill/>
                    </a:ln>
                    <a:solidFill>
                      <a:schemeClr val="tx1"/>
                    </a:solidFill>
                    <a:effectLst/>
                    <a:latin typeface="Calibri" pitchFamily="34" charset="0"/>
                  </a:rPr>
                  <a:t>Top 5%</a:t>
                </a:r>
                <a:endParaRPr kumimoji="0" lang="en-US" sz="1600" b="0" i="0" u="none" strike="noStrike" cap="none" normalizeH="0" baseline="0" dirty="0">
                  <a:ln>
                    <a:noFill/>
                  </a:ln>
                  <a:solidFill>
                    <a:schemeClr val="tx1"/>
                  </a:solidFill>
                  <a:effectLst/>
                  <a:latin typeface="Times New Roman" pitchFamily="18" charset="0"/>
                </a:endParaRPr>
              </a:p>
            </p:txBody>
          </p:sp>
        </p:grpSp>
        <p:sp>
          <p:nvSpPr>
            <p:cNvPr id="3" name="Rectangle 2"/>
            <p:cNvSpPr/>
            <p:nvPr/>
          </p:nvSpPr>
          <p:spPr>
            <a:xfrm>
              <a:off x="914400" y="16764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14400" y="26670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14400" y="36576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7652" y="46482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14400" y="5638800"/>
              <a:ext cx="7162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p:nvPicPr>
        <p:blipFill>
          <a:blip r:embed="rId2"/>
          <a:stretch>
            <a:fillRect/>
          </a:stretch>
        </p:blipFill>
        <p:spPr>
          <a:xfrm>
            <a:off x="51787" y="6275614"/>
            <a:ext cx="658425" cy="499915"/>
          </a:xfrm>
          <a:prstGeom prst="rect">
            <a:avLst/>
          </a:prstGeom>
        </p:spPr>
      </p:pic>
    </p:spTree>
    <p:extLst>
      <p:ext uri="{BB962C8B-B14F-4D97-AF65-F5344CB8AC3E}">
        <p14:creationId xmlns:p14="http://schemas.microsoft.com/office/powerpoint/2010/main" val="124327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ienceblogs.com/clock/upload/2007/02/vas1.jpg"/>
          <p:cNvPicPr>
            <a:picLocks noChangeAspect="1" noChangeArrowheads="1"/>
          </p:cNvPicPr>
          <p:nvPr/>
        </p:nvPicPr>
        <p:blipFill>
          <a:blip r:embed="rId2" cstate="print"/>
          <a:srcRect/>
          <a:stretch>
            <a:fillRect/>
          </a:stretch>
        </p:blipFill>
        <p:spPr bwMode="auto">
          <a:xfrm>
            <a:off x="1752600" y="815340"/>
            <a:ext cx="5943600" cy="2080260"/>
          </a:xfrm>
          <a:prstGeom prst="rect">
            <a:avLst/>
          </a:prstGeom>
          <a:noFill/>
          <a:ln>
            <a:solidFill>
              <a:schemeClr val="bg2">
                <a:lumMod val="60000"/>
                <a:lumOff val="40000"/>
              </a:schemeClr>
            </a:solidFill>
          </a:ln>
        </p:spPr>
      </p:pic>
      <p:grpSp>
        <p:nvGrpSpPr>
          <p:cNvPr id="4" name="Group 3"/>
          <p:cNvGrpSpPr/>
          <p:nvPr/>
        </p:nvGrpSpPr>
        <p:grpSpPr>
          <a:xfrm>
            <a:off x="1747157" y="3792902"/>
            <a:ext cx="5943600" cy="2080260"/>
            <a:chOff x="1747157" y="3792902"/>
            <a:chExt cx="5943600" cy="2080260"/>
          </a:xfrm>
        </p:grpSpPr>
        <p:pic>
          <p:nvPicPr>
            <p:cNvPr id="9" name="Picture 2" descr="http://scienceblogs.com/clock/upload/2007/02/vas1.jpg"/>
            <p:cNvPicPr>
              <a:picLocks noChangeAspect="1" noChangeArrowheads="1"/>
            </p:cNvPicPr>
            <p:nvPr/>
          </p:nvPicPr>
          <p:blipFill>
            <a:blip r:embed="rId2" cstate="print"/>
            <a:srcRect/>
            <a:stretch>
              <a:fillRect/>
            </a:stretch>
          </p:blipFill>
          <p:spPr bwMode="auto">
            <a:xfrm>
              <a:off x="1747157" y="3792902"/>
              <a:ext cx="5943600" cy="2080260"/>
            </a:xfrm>
            <a:prstGeom prst="rect">
              <a:avLst/>
            </a:prstGeom>
            <a:noFill/>
            <a:ln>
              <a:solidFill>
                <a:schemeClr val="bg2">
                  <a:lumMod val="60000"/>
                  <a:lumOff val="40000"/>
                </a:schemeClr>
              </a:solidFill>
            </a:ln>
          </p:spPr>
        </p:pic>
        <p:sp>
          <p:nvSpPr>
            <p:cNvPr id="8" name="TextBox 7"/>
            <p:cNvSpPr txBox="1"/>
            <p:nvPr/>
          </p:nvSpPr>
          <p:spPr>
            <a:xfrm>
              <a:off x="5943600" y="5105400"/>
              <a:ext cx="1603965" cy="646331"/>
            </a:xfrm>
            <a:prstGeom prst="rect">
              <a:avLst/>
            </a:prstGeom>
            <a:solidFill>
              <a:schemeClr val="bg1"/>
            </a:solidFill>
          </p:spPr>
          <p:txBody>
            <a:bodyPr wrap="none" rtlCol="0">
              <a:spAutoFit/>
            </a:bodyPr>
            <a:lstStyle/>
            <a:p>
              <a:r>
                <a:rPr lang="en-US" dirty="0"/>
                <a:t>Worst student</a:t>
              </a:r>
            </a:p>
            <a:p>
              <a:endParaRPr lang="en-US" dirty="0"/>
            </a:p>
          </p:txBody>
        </p:sp>
        <p:sp>
          <p:nvSpPr>
            <p:cNvPr id="3" name="TextBox 2"/>
            <p:cNvSpPr txBox="1"/>
            <p:nvPr/>
          </p:nvSpPr>
          <p:spPr>
            <a:xfrm>
              <a:off x="3324985" y="3792902"/>
              <a:ext cx="2787943" cy="369332"/>
            </a:xfrm>
            <a:prstGeom prst="rect">
              <a:avLst/>
            </a:prstGeom>
            <a:solidFill>
              <a:schemeClr val="bg1"/>
            </a:solidFill>
          </p:spPr>
          <p:txBody>
            <a:bodyPr wrap="none" rtlCol="0">
              <a:spAutoFit/>
            </a:bodyPr>
            <a:lstStyle/>
            <a:p>
              <a:r>
                <a:rPr lang="en-US" dirty="0"/>
                <a:t>How good is the student?</a:t>
              </a:r>
            </a:p>
          </p:txBody>
        </p:sp>
        <p:sp>
          <p:nvSpPr>
            <p:cNvPr id="6" name="TextBox 5"/>
            <p:cNvSpPr txBox="1"/>
            <p:nvPr/>
          </p:nvSpPr>
          <p:spPr>
            <a:xfrm>
              <a:off x="1857917" y="5059536"/>
              <a:ext cx="1467068" cy="369332"/>
            </a:xfrm>
            <a:prstGeom prst="rect">
              <a:avLst/>
            </a:prstGeom>
            <a:solidFill>
              <a:schemeClr val="bg1"/>
            </a:solidFill>
          </p:spPr>
          <p:txBody>
            <a:bodyPr wrap="none" rtlCol="0">
              <a:spAutoFit/>
            </a:bodyPr>
            <a:lstStyle/>
            <a:p>
              <a:r>
                <a:rPr lang="en-US" dirty="0"/>
                <a:t>Best student</a:t>
              </a:r>
            </a:p>
          </p:txBody>
        </p:sp>
      </p:grpSp>
      <p:pic>
        <p:nvPicPr>
          <p:cNvPr id="5" name="Picture 4"/>
          <p:cNvPicPr>
            <a:picLocks noChangeAspect="1"/>
          </p:cNvPicPr>
          <p:nvPr/>
        </p:nvPicPr>
        <p:blipFill>
          <a:blip r:embed="rId3"/>
          <a:stretch>
            <a:fillRect/>
          </a:stretch>
        </p:blipFill>
        <p:spPr>
          <a:xfrm>
            <a:off x="228600" y="6248400"/>
            <a:ext cx="658425" cy="499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Comments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417638"/>
            <a:ext cx="8763000" cy="4895042"/>
          </a:xfrm>
          <a:prstGeom prst="rect">
            <a:avLst/>
          </a:prstGeom>
          <a:ln>
            <a:solidFill>
              <a:schemeClr val="tx1"/>
            </a:solidFill>
          </a:ln>
        </p:spPr>
      </p:pic>
      <p:sp>
        <p:nvSpPr>
          <p:cNvPr id="5" name="Rounded Rectangle 4"/>
          <p:cNvSpPr/>
          <p:nvPr/>
        </p:nvSpPr>
        <p:spPr>
          <a:xfrm>
            <a:off x="2514600" y="4724400"/>
            <a:ext cx="411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90500" y="6288187"/>
            <a:ext cx="658425" cy="499915"/>
          </a:xfrm>
          <a:prstGeom prst="rect">
            <a:avLst/>
          </a:prstGeom>
        </p:spPr>
      </p:pic>
    </p:spTree>
    <p:extLst>
      <p:ext uri="{BB962C8B-B14F-4D97-AF65-F5344CB8AC3E}">
        <p14:creationId xmlns:p14="http://schemas.microsoft.com/office/powerpoint/2010/main" val="1065003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marL="0" indent="0" algn="ctr">
              <a:buNone/>
            </a:pPr>
            <a:r>
              <a:rPr lang="en-US" dirty="0"/>
              <a:t>Formative and Summative Evaluation</a:t>
            </a:r>
          </a:p>
          <a:p>
            <a:r>
              <a:rPr lang="en-US" sz="2400" dirty="0"/>
              <a:t>Review LCME and ACGME standards for training in evaluation and feedback</a:t>
            </a:r>
          </a:p>
          <a:p>
            <a:pPr lvl="0"/>
            <a:r>
              <a:rPr lang="en-US" sz="2400" dirty="0"/>
              <a:t>Discuss nuts and bolts of evaluation (formative and summative), with application to residents, fellows, and faculty as both teachers and learners</a:t>
            </a:r>
          </a:p>
          <a:p>
            <a:pPr lvl="0"/>
            <a:r>
              <a:rPr lang="en-US" sz="2400" dirty="0"/>
              <a:t>Apply “Anatomy of an Effective Evaluation Statement” framework to reconstruct real-life examples of statements that range from unhelpful to unprofessional.</a:t>
            </a:r>
          </a:p>
          <a:p>
            <a:endParaRPr lang="en-US" dirty="0"/>
          </a:p>
        </p:txBody>
      </p:sp>
      <p:pic>
        <p:nvPicPr>
          <p:cNvPr id="5" name="Picture 4"/>
          <p:cNvPicPr>
            <a:picLocks noChangeAspect="1"/>
          </p:cNvPicPr>
          <p:nvPr/>
        </p:nvPicPr>
        <p:blipFill>
          <a:blip r:embed="rId3"/>
          <a:stretch>
            <a:fillRect/>
          </a:stretch>
        </p:blipFill>
        <p:spPr>
          <a:xfrm>
            <a:off x="137132" y="6308725"/>
            <a:ext cx="640135" cy="493819"/>
          </a:xfrm>
          <a:prstGeom prst="rect">
            <a:avLst/>
          </a:prstGeom>
        </p:spPr>
      </p:pic>
    </p:spTree>
    <p:extLst>
      <p:ext uri="{BB962C8B-B14F-4D97-AF65-F5344CB8AC3E}">
        <p14:creationId xmlns:p14="http://schemas.microsoft.com/office/powerpoint/2010/main" val="410689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0" y="990600"/>
            <a:ext cx="7315200" cy="4876800"/>
          </a:xfrm>
          <a:prstGeom prst="rect">
            <a:avLst/>
          </a:prstGeom>
        </p:spPr>
      </p:pic>
      <p:pic>
        <p:nvPicPr>
          <p:cNvPr id="2" name="Picture 1"/>
          <p:cNvPicPr>
            <a:picLocks noChangeAspect="1"/>
          </p:cNvPicPr>
          <p:nvPr/>
        </p:nvPicPr>
        <p:blipFill>
          <a:blip r:embed="rId4"/>
          <a:stretch>
            <a:fillRect/>
          </a:stretch>
        </p:blipFill>
        <p:spPr>
          <a:xfrm>
            <a:off x="76200" y="6172200"/>
            <a:ext cx="737680" cy="493819"/>
          </a:xfrm>
          <a:prstGeom prst="rect">
            <a:avLst/>
          </a:prstGeom>
        </p:spPr>
      </p:pic>
    </p:spTree>
    <p:extLst>
      <p:ext uri="{BB962C8B-B14F-4D97-AF65-F5344CB8AC3E}">
        <p14:creationId xmlns:p14="http://schemas.microsoft.com/office/powerpoint/2010/main" val="3568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3600" y="1691640"/>
            <a:ext cx="4800600" cy="3200400"/>
          </a:xfrm>
          <a:prstGeom prst="rect">
            <a:avLst/>
          </a:prstGeom>
        </p:spPr>
      </p:pic>
      <p:sp>
        <p:nvSpPr>
          <p:cNvPr id="2" name="TextBox 1"/>
          <p:cNvSpPr txBox="1"/>
          <p:nvPr/>
        </p:nvSpPr>
        <p:spPr>
          <a:xfrm>
            <a:off x="1047750" y="381000"/>
            <a:ext cx="6972300" cy="954107"/>
          </a:xfrm>
          <a:prstGeom prst="rect">
            <a:avLst/>
          </a:prstGeom>
          <a:noFill/>
        </p:spPr>
        <p:txBody>
          <a:bodyPr wrap="square" rtlCol="0">
            <a:spAutoFit/>
          </a:bodyPr>
          <a:lstStyle/>
          <a:p>
            <a:pPr algn="ctr"/>
            <a:r>
              <a:rPr lang="en-US" sz="2800" dirty="0">
                <a:solidFill>
                  <a:schemeClr val="bg1"/>
                </a:solidFill>
              </a:rPr>
              <a:t>The most </a:t>
            </a:r>
            <a:r>
              <a:rPr lang="en-US" sz="2800" i="1" u="sng" dirty="0">
                <a:solidFill>
                  <a:schemeClr val="bg1"/>
                </a:solidFill>
              </a:rPr>
              <a:t>unhelpful positive comment</a:t>
            </a:r>
            <a:r>
              <a:rPr lang="en-US" sz="2800" i="1" dirty="0">
                <a:solidFill>
                  <a:schemeClr val="bg1"/>
                </a:solidFill>
              </a:rPr>
              <a:t> </a:t>
            </a:r>
            <a:r>
              <a:rPr lang="en-US" sz="2800" dirty="0">
                <a:solidFill>
                  <a:schemeClr val="bg1"/>
                </a:solidFill>
              </a:rPr>
              <a:t>you (or a friend) received on an evaluation.</a:t>
            </a:r>
          </a:p>
        </p:txBody>
      </p:sp>
      <p:sp>
        <p:nvSpPr>
          <p:cNvPr id="4" name="TextBox 3"/>
          <p:cNvSpPr txBox="1"/>
          <p:nvPr/>
        </p:nvSpPr>
        <p:spPr>
          <a:xfrm>
            <a:off x="1047750" y="5248573"/>
            <a:ext cx="6972300" cy="1077218"/>
          </a:xfrm>
          <a:prstGeom prst="rect">
            <a:avLst/>
          </a:prstGeom>
          <a:noFill/>
        </p:spPr>
        <p:txBody>
          <a:bodyPr wrap="square" rtlCol="0">
            <a:spAutoFit/>
          </a:bodyPr>
          <a:lstStyle/>
          <a:p>
            <a:pPr lvl="0" algn="ctr">
              <a:spcBef>
                <a:spcPct val="20000"/>
              </a:spcBef>
            </a:pPr>
            <a:r>
              <a:rPr lang="en-US" sz="3200" kern="0" dirty="0">
                <a:solidFill>
                  <a:schemeClr val="bg1"/>
                </a:solidFill>
                <a:latin typeface="Arial"/>
              </a:rPr>
              <a:t>The </a:t>
            </a:r>
            <a:r>
              <a:rPr lang="en-US" sz="3200" i="1" u="sng" kern="0" dirty="0">
                <a:solidFill>
                  <a:schemeClr val="bg1"/>
                </a:solidFill>
                <a:latin typeface="Arial"/>
              </a:rPr>
              <a:t>worst comment</a:t>
            </a:r>
            <a:r>
              <a:rPr lang="en-US" sz="3200" i="1" kern="0" dirty="0">
                <a:solidFill>
                  <a:schemeClr val="bg1"/>
                </a:solidFill>
                <a:latin typeface="Arial"/>
              </a:rPr>
              <a:t> </a:t>
            </a:r>
            <a:r>
              <a:rPr lang="en-US" sz="3200" kern="0" dirty="0">
                <a:solidFill>
                  <a:schemeClr val="bg1"/>
                </a:solidFill>
                <a:latin typeface="Arial"/>
              </a:rPr>
              <a:t>you (or a friend) received on an evaluation.</a:t>
            </a:r>
          </a:p>
        </p:txBody>
      </p:sp>
      <p:pic>
        <p:nvPicPr>
          <p:cNvPr id="5" name="Picture 4"/>
          <p:cNvPicPr>
            <a:picLocks noChangeAspect="1"/>
          </p:cNvPicPr>
          <p:nvPr/>
        </p:nvPicPr>
        <p:blipFill>
          <a:blip r:embed="rId3"/>
          <a:stretch>
            <a:fillRect/>
          </a:stretch>
        </p:blipFill>
        <p:spPr>
          <a:xfrm>
            <a:off x="312791" y="6248400"/>
            <a:ext cx="737680" cy="493819"/>
          </a:xfrm>
          <a:prstGeom prst="rect">
            <a:avLst/>
          </a:prstGeom>
        </p:spPr>
      </p:pic>
    </p:spTree>
    <p:extLst>
      <p:ext uri="{BB962C8B-B14F-4D97-AF65-F5344CB8AC3E}">
        <p14:creationId xmlns:p14="http://schemas.microsoft.com/office/powerpoint/2010/main" val="215910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990600"/>
            <a:ext cx="8076287" cy="4495800"/>
          </a:xfrm>
          <a:prstGeom prst="rect">
            <a:avLst/>
          </a:prstGeom>
        </p:spPr>
      </p:pic>
      <p:pic>
        <p:nvPicPr>
          <p:cNvPr id="3" name="Picture 2"/>
          <p:cNvPicPr>
            <a:picLocks noChangeAspect="1"/>
          </p:cNvPicPr>
          <p:nvPr/>
        </p:nvPicPr>
        <p:blipFill>
          <a:blip r:embed="rId3"/>
          <a:stretch>
            <a:fillRect/>
          </a:stretch>
        </p:blipFill>
        <p:spPr>
          <a:xfrm>
            <a:off x="152400" y="6248400"/>
            <a:ext cx="737680" cy="493819"/>
          </a:xfrm>
          <a:prstGeom prst="rect">
            <a:avLst/>
          </a:prstGeom>
        </p:spPr>
      </p:pic>
    </p:spTree>
    <p:extLst>
      <p:ext uri="{BB962C8B-B14F-4D97-AF65-F5344CB8AC3E}">
        <p14:creationId xmlns:p14="http://schemas.microsoft.com/office/powerpoint/2010/main" val="2830054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5">
              <a:lumMod val="75000"/>
            </a:schemeClr>
          </a:solidFill>
          <a:ln>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rmAutofit/>
          </a:bodyPr>
          <a:lstStyle/>
          <a:p>
            <a:pPr eaLnBrk="1" fontAlgn="auto" hangingPunct="1">
              <a:spcAft>
                <a:spcPts val="0"/>
              </a:spcAft>
              <a:defRPr/>
            </a:pPr>
            <a:r>
              <a:rPr lang="en-US" dirty="0">
                <a:solidFill>
                  <a:schemeClr val="bg1"/>
                </a:solidFill>
                <a:effectLst>
                  <a:outerShdw blurRad="38100" dist="38100" dir="2700000" algn="tl">
                    <a:srgbClr val="000000">
                      <a:alpha val="43137"/>
                    </a:srgbClr>
                  </a:outerShdw>
                </a:effectLst>
              </a:rPr>
              <a:t>Dean’s Letter (MSPE)</a:t>
            </a:r>
          </a:p>
        </p:txBody>
      </p:sp>
      <p:sp>
        <p:nvSpPr>
          <p:cNvPr id="8" name="Content Placeholder 7"/>
          <p:cNvSpPr>
            <a:spLocks noGrp="1"/>
          </p:cNvSpPr>
          <p:nvPr>
            <p:ph idx="1"/>
          </p:nvPr>
        </p:nvSpPr>
        <p:spPr>
          <a:xfrm>
            <a:off x="457200" y="1798637"/>
            <a:ext cx="8229600" cy="4602163"/>
          </a:xfrm>
        </p:spPr>
        <p:txBody>
          <a:bodyPr/>
          <a:lstStyle/>
          <a:p>
            <a:pPr eaLnBrk="1" hangingPunct="1"/>
            <a:r>
              <a:rPr lang="en-US" altLang="en-US" sz="2800" dirty="0"/>
              <a:t>Faculty evaluations, Formative/Summative</a:t>
            </a:r>
          </a:p>
          <a:p>
            <a:pPr eaLnBrk="1" hangingPunct="1"/>
            <a:r>
              <a:rPr lang="en-US" altLang="en-US" sz="2800" dirty="0"/>
              <a:t>Summative Clerkship Evaluation</a:t>
            </a:r>
          </a:p>
          <a:p>
            <a:pPr eaLnBrk="1" hangingPunct="1"/>
            <a:r>
              <a:rPr lang="en-US" altLang="en-US" sz="2800" dirty="0"/>
              <a:t>Medical Student Performance Evaluation (MSPE) or Dean’s Letter</a:t>
            </a:r>
          </a:p>
          <a:p>
            <a:pPr lvl="1"/>
            <a:r>
              <a:rPr lang="en-US" altLang="en-US" sz="2400" dirty="0"/>
              <a:t>A permanent document that follows the individual</a:t>
            </a:r>
          </a:p>
          <a:p>
            <a:pPr lvl="1"/>
            <a:r>
              <a:rPr lang="en-US" altLang="en-US" sz="2400" dirty="0"/>
              <a:t>Can impact on residency selection</a:t>
            </a:r>
          </a:p>
          <a:p>
            <a:r>
              <a:rPr lang="en-US" altLang="en-US" sz="2800" dirty="0"/>
              <a:t>Be careful and thoughtful about what you write!</a:t>
            </a:r>
          </a:p>
          <a:p>
            <a:pPr lvl="1"/>
            <a:r>
              <a:rPr lang="en-US" altLang="en-US" sz="2400" dirty="0"/>
              <a:t>Say something meaningful</a:t>
            </a:r>
          </a:p>
          <a:p>
            <a:pPr lvl="1"/>
            <a:r>
              <a:rPr lang="en-US" altLang="en-US" sz="2400" dirty="0"/>
              <a:t>Avoid clichés</a:t>
            </a:r>
          </a:p>
          <a:p>
            <a:pPr lvl="1"/>
            <a:r>
              <a:rPr lang="en-US" altLang="en-US" sz="2400" dirty="0"/>
              <a:t>Write full sentences</a:t>
            </a:r>
          </a:p>
        </p:txBody>
      </p:sp>
      <p:sp>
        <p:nvSpPr>
          <p:cNvPr id="2" name="TextBox 1"/>
          <p:cNvSpPr txBox="1"/>
          <p:nvPr/>
        </p:nvSpPr>
        <p:spPr>
          <a:xfrm>
            <a:off x="190500" y="6488668"/>
            <a:ext cx="533400" cy="369332"/>
          </a:xfrm>
          <a:prstGeom prst="rect">
            <a:avLst/>
          </a:prstGeom>
          <a:noFill/>
        </p:spPr>
        <p:txBody>
          <a:bodyPr wrap="square" rtlCol="0">
            <a:spAutoFit/>
          </a:bodyPr>
          <a:lstStyle/>
          <a:p>
            <a:r>
              <a:rPr lang="en-US" dirty="0"/>
              <a:t>EE</a:t>
            </a:r>
          </a:p>
        </p:txBody>
      </p:sp>
    </p:spTree>
    <p:extLst>
      <p:ext uri="{BB962C8B-B14F-4D97-AF65-F5344CB8AC3E}">
        <p14:creationId xmlns:p14="http://schemas.microsoft.com/office/powerpoint/2010/main" val="461936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Evaluation Process</a:t>
            </a:r>
          </a:p>
        </p:txBody>
      </p:sp>
      <p:sp>
        <p:nvSpPr>
          <p:cNvPr id="5" name="Flowchart: Process 4"/>
          <p:cNvSpPr/>
          <p:nvPr/>
        </p:nvSpPr>
        <p:spPr>
          <a:xfrm>
            <a:off x="2286000" y="2667000"/>
            <a:ext cx="2133600" cy="9144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Resident/Fellow/</a:t>
            </a:r>
          </a:p>
          <a:p>
            <a:pPr algn="ctr"/>
            <a:r>
              <a:rPr lang="en-US" dirty="0">
                <a:solidFill>
                  <a:srgbClr val="0070C0"/>
                </a:solidFill>
              </a:rPr>
              <a:t>Faculty </a:t>
            </a:r>
            <a:r>
              <a:rPr lang="en-US" dirty="0" err="1">
                <a:solidFill>
                  <a:srgbClr val="0070C0"/>
                </a:solidFill>
              </a:rPr>
              <a:t>Evals</a:t>
            </a:r>
            <a:endParaRPr lang="en-US" dirty="0">
              <a:solidFill>
                <a:srgbClr val="0070C0"/>
              </a:solidFill>
            </a:endParaRPr>
          </a:p>
        </p:txBody>
      </p:sp>
      <p:sp>
        <p:nvSpPr>
          <p:cNvPr id="6" name="Flowchart: Process 5"/>
          <p:cNvSpPr/>
          <p:nvPr/>
        </p:nvSpPr>
        <p:spPr>
          <a:xfrm>
            <a:off x="4267200" y="3879283"/>
            <a:ext cx="2362200" cy="8382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Summative Clerkship Evaluation</a:t>
            </a:r>
          </a:p>
        </p:txBody>
      </p:sp>
      <p:sp>
        <p:nvSpPr>
          <p:cNvPr id="7" name="Flowchart: Process 6"/>
          <p:cNvSpPr/>
          <p:nvPr/>
        </p:nvSpPr>
        <p:spPr>
          <a:xfrm>
            <a:off x="6400800" y="5029200"/>
            <a:ext cx="2286000" cy="9144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MSPE</a:t>
            </a:r>
          </a:p>
        </p:txBody>
      </p:sp>
      <p:sp>
        <p:nvSpPr>
          <p:cNvPr id="9" name="Flowchart: Process 8"/>
          <p:cNvSpPr/>
          <p:nvPr/>
        </p:nvSpPr>
        <p:spPr>
          <a:xfrm>
            <a:off x="381000" y="1524000"/>
            <a:ext cx="2133600" cy="8423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Observed Clinical Activity</a:t>
            </a:r>
          </a:p>
        </p:txBody>
      </p:sp>
      <p:cxnSp>
        <p:nvCxnSpPr>
          <p:cNvPr id="13" name="Elbow Connector 12"/>
          <p:cNvCxnSpPr/>
          <p:nvPr/>
        </p:nvCxnSpPr>
        <p:spPr>
          <a:xfrm>
            <a:off x="1143000" y="2472758"/>
            <a:ext cx="1066800" cy="880042"/>
          </a:xfrm>
          <a:prstGeom prst="bent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3"/>
          <a:stretch>
            <a:fillRect/>
          </a:stretch>
        </p:blipFill>
        <p:spPr>
          <a:xfrm>
            <a:off x="2945053" y="3626694"/>
            <a:ext cx="1324868" cy="1233497"/>
          </a:xfrm>
          <a:prstGeom prst="rect">
            <a:avLst/>
          </a:prstGeom>
        </p:spPr>
      </p:pic>
      <p:pic>
        <p:nvPicPr>
          <p:cNvPr id="17" name="Picture 16"/>
          <p:cNvPicPr>
            <a:picLocks noChangeAspect="1"/>
          </p:cNvPicPr>
          <p:nvPr/>
        </p:nvPicPr>
        <p:blipFill>
          <a:blip r:embed="rId4"/>
          <a:stretch>
            <a:fillRect/>
          </a:stretch>
        </p:blipFill>
        <p:spPr>
          <a:xfrm>
            <a:off x="5334000" y="4860191"/>
            <a:ext cx="1219200" cy="1135117"/>
          </a:xfrm>
          <a:prstGeom prst="rect">
            <a:avLst/>
          </a:prstGeom>
        </p:spPr>
      </p:pic>
      <p:pic>
        <p:nvPicPr>
          <p:cNvPr id="23" name="Picture 22"/>
          <p:cNvPicPr>
            <a:picLocks noChangeAspect="1"/>
          </p:cNvPicPr>
          <p:nvPr/>
        </p:nvPicPr>
        <p:blipFill>
          <a:blip r:embed="rId5"/>
          <a:stretch>
            <a:fillRect/>
          </a:stretch>
        </p:blipFill>
        <p:spPr>
          <a:xfrm>
            <a:off x="-38100" y="6364181"/>
            <a:ext cx="591363" cy="493819"/>
          </a:xfrm>
          <a:prstGeom prst="rect">
            <a:avLst/>
          </a:prstGeom>
        </p:spPr>
      </p:pic>
    </p:spTree>
    <p:extLst>
      <p:ext uri="{BB962C8B-B14F-4D97-AF65-F5344CB8AC3E}">
        <p14:creationId xmlns:p14="http://schemas.microsoft.com/office/powerpoint/2010/main" val="98749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AE4806-6026-CD4B-911B-EA17D8040616}"/>
              </a:ext>
            </a:extLst>
          </p:cNvPr>
          <p:cNvGrpSpPr/>
          <p:nvPr/>
        </p:nvGrpSpPr>
        <p:grpSpPr>
          <a:xfrm>
            <a:off x="381000" y="609600"/>
            <a:ext cx="8054622" cy="6084332"/>
            <a:chOff x="876809" y="107959"/>
            <a:chExt cx="10397617" cy="8112441"/>
          </a:xfrm>
        </p:grpSpPr>
        <p:graphicFrame>
          <p:nvGraphicFramePr>
            <p:cNvPr id="5" name="Diagram 4">
              <a:extLst>
                <a:ext uri="{FF2B5EF4-FFF2-40B4-BE49-F238E27FC236}">
                  <a16:creationId xmlns:a16="http://schemas.microsoft.com/office/drawing/2014/main" id="{82236DBE-B23E-F34B-AA88-8110D7BDCA0A}"/>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0DE715C-0021-324D-A123-A5D8408C0F3E}"/>
                </a:ext>
              </a:extLst>
            </p:cNvPr>
            <p:cNvSpPr txBox="1"/>
            <p:nvPr/>
          </p:nvSpPr>
          <p:spPr>
            <a:xfrm>
              <a:off x="876809" y="3136611"/>
              <a:ext cx="2228851" cy="615553"/>
            </a:xfrm>
            <a:prstGeom prst="rect">
              <a:avLst/>
            </a:prstGeom>
            <a:noFill/>
          </p:spPr>
          <p:txBody>
            <a:bodyPr wrap="square" rtlCol="0">
              <a:spAutoFit/>
            </a:bodyPr>
            <a:lstStyle/>
            <a:p>
              <a:pPr algn="ctr"/>
              <a:r>
                <a:rPr lang="en-US" sz="2400" dirty="0"/>
                <a:t>Corrective</a:t>
              </a:r>
            </a:p>
          </p:txBody>
        </p:sp>
        <p:sp>
          <p:nvSpPr>
            <p:cNvPr id="7" name="TextBox 6">
              <a:extLst>
                <a:ext uri="{FF2B5EF4-FFF2-40B4-BE49-F238E27FC236}">
                  <a16:creationId xmlns:a16="http://schemas.microsoft.com/office/drawing/2014/main" id="{FAFD47BD-335C-5D4C-8A0E-2C32DE3EAAFB}"/>
                </a:ext>
              </a:extLst>
            </p:cNvPr>
            <p:cNvSpPr txBox="1"/>
            <p:nvPr/>
          </p:nvSpPr>
          <p:spPr>
            <a:xfrm>
              <a:off x="4981575" y="107959"/>
              <a:ext cx="2228851" cy="615553"/>
            </a:xfrm>
            <a:prstGeom prst="rect">
              <a:avLst/>
            </a:prstGeom>
            <a:noFill/>
          </p:spPr>
          <p:txBody>
            <a:bodyPr wrap="square" rtlCol="0">
              <a:spAutoFit/>
            </a:bodyPr>
            <a:lstStyle/>
            <a:p>
              <a:pPr algn="ctr"/>
              <a:r>
                <a:rPr lang="en-US" sz="2400" dirty="0"/>
                <a:t>Specific</a:t>
              </a:r>
            </a:p>
          </p:txBody>
        </p:sp>
        <p:sp>
          <p:nvSpPr>
            <p:cNvPr id="8" name="TextBox 7">
              <a:extLst>
                <a:ext uri="{FF2B5EF4-FFF2-40B4-BE49-F238E27FC236}">
                  <a16:creationId xmlns:a16="http://schemas.microsoft.com/office/drawing/2014/main" id="{0C44121F-D7A4-C64D-A241-39582C2A928E}"/>
                </a:ext>
              </a:extLst>
            </p:cNvPr>
            <p:cNvSpPr txBox="1"/>
            <p:nvPr/>
          </p:nvSpPr>
          <p:spPr>
            <a:xfrm>
              <a:off x="4981575" y="6226820"/>
              <a:ext cx="2228851" cy="615553"/>
            </a:xfrm>
            <a:prstGeom prst="rect">
              <a:avLst/>
            </a:prstGeom>
            <a:noFill/>
          </p:spPr>
          <p:txBody>
            <a:bodyPr wrap="square" rtlCol="0">
              <a:spAutoFit/>
            </a:bodyPr>
            <a:lstStyle/>
            <a:p>
              <a:pPr algn="ctr"/>
              <a:r>
                <a:rPr lang="en-US" sz="2400" dirty="0"/>
                <a:t>Global</a:t>
              </a:r>
            </a:p>
          </p:txBody>
        </p:sp>
        <p:sp>
          <p:nvSpPr>
            <p:cNvPr id="9" name="TextBox 8">
              <a:extLst>
                <a:ext uri="{FF2B5EF4-FFF2-40B4-BE49-F238E27FC236}">
                  <a16:creationId xmlns:a16="http://schemas.microsoft.com/office/drawing/2014/main" id="{E9828300-9867-A94B-9F41-D2C4B1B05DB0}"/>
                </a:ext>
              </a:extLst>
            </p:cNvPr>
            <p:cNvSpPr txBox="1"/>
            <p:nvPr/>
          </p:nvSpPr>
          <p:spPr>
            <a:xfrm>
              <a:off x="9045575" y="3159768"/>
              <a:ext cx="2228851" cy="1046440"/>
            </a:xfrm>
            <a:prstGeom prst="rect">
              <a:avLst/>
            </a:prstGeom>
            <a:noFill/>
          </p:spPr>
          <p:txBody>
            <a:bodyPr wrap="square" rtlCol="0">
              <a:spAutoFit/>
            </a:bodyPr>
            <a:lstStyle/>
            <a:p>
              <a:pPr algn="ctr"/>
              <a:r>
                <a:rPr lang="en-US" sz="2400" dirty="0"/>
                <a:t>Reinforcin</a:t>
              </a:r>
              <a:r>
                <a:rPr lang="en-US" sz="2100" dirty="0"/>
                <a:t>g</a:t>
              </a:r>
            </a:p>
          </p:txBody>
        </p:sp>
        <p:sp>
          <p:nvSpPr>
            <p:cNvPr id="10" name="TextBox 9">
              <a:extLst>
                <a:ext uri="{FF2B5EF4-FFF2-40B4-BE49-F238E27FC236}">
                  <a16:creationId xmlns:a16="http://schemas.microsoft.com/office/drawing/2014/main" id="{B0BA16DF-6332-364F-A7DA-B4C26807CD53}"/>
                </a:ext>
              </a:extLst>
            </p:cNvPr>
            <p:cNvSpPr txBox="1"/>
            <p:nvPr/>
          </p:nvSpPr>
          <p:spPr>
            <a:xfrm>
              <a:off x="3139220" y="7727957"/>
              <a:ext cx="7770889" cy="492443"/>
            </a:xfrm>
            <a:prstGeom prst="rect">
              <a:avLst/>
            </a:prstGeom>
            <a:noFill/>
          </p:spPr>
          <p:txBody>
            <a:bodyPr wrap="square" rtlCol="0">
              <a:spAutoFit/>
            </a:bodyPr>
            <a:lstStyle/>
            <a:p>
              <a:r>
                <a:rPr lang="en-US" i="1" dirty="0" err="1"/>
                <a:t>Kruidering</a:t>
              </a:r>
              <a:r>
                <a:rPr lang="en-US" i="1" dirty="0"/>
                <a:t>-Hall M, et al. JGIM 2009;  24(6):721–6</a:t>
              </a:r>
            </a:p>
          </p:txBody>
        </p:sp>
      </p:grpSp>
      <p:sp>
        <p:nvSpPr>
          <p:cNvPr id="3" name="TextBox 2"/>
          <p:cNvSpPr txBox="1"/>
          <p:nvPr/>
        </p:nvSpPr>
        <p:spPr>
          <a:xfrm>
            <a:off x="381000" y="6248400"/>
            <a:ext cx="762000" cy="369332"/>
          </a:xfrm>
          <a:prstGeom prst="rect">
            <a:avLst/>
          </a:prstGeom>
          <a:noFill/>
        </p:spPr>
        <p:txBody>
          <a:bodyPr wrap="square" rtlCol="0">
            <a:spAutoFit/>
          </a:bodyPr>
          <a:lstStyle/>
          <a:p>
            <a:r>
              <a:rPr lang="en-US" dirty="0"/>
              <a:t>MD</a:t>
            </a:r>
          </a:p>
        </p:txBody>
      </p:sp>
    </p:spTree>
    <p:extLst>
      <p:ext uri="{BB962C8B-B14F-4D97-AF65-F5344CB8AC3E}">
        <p14:creationId xmlns:p14="http://schemas.microsoft.com/office/powerpoint/2010/main" val="1864676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B98CE-0D54-C74C-AB42-141364429D16}"/>
              </a:ext>
            </a:extLst>
          </p:cNvPr>
          <p:cNvPicPr>
            <a:picLocks noChangeAspect="1"/>
          </p:cNvPicPr>
          <p:nvPr/>
        </p:nvPicPr>
        <p:blipFill>
          <a:blip r:embed="rId2"/>
          <a:stretch>
            <a:fillRect/>
          </a:stretch>
        </p:blipFill>
        <p:spPr>
          <a:xfrm>
            <a:off x="6705600" y="5003800"/>
            <a:ext cx="2552700" cy="1701800"/>
          </a:xfrm>
          <a:prstGeom prst="rect">
            <a:avLst/>
          </a:prstGeom>
        </p:spPr>
      </p:pic>
      <p:sp>
        <p:nvSpPr>
          <p:cNvPr id="2" name="Title 1"/>
          <p:cNvSpPr>
            <a:spLocks noGrp="1"/>
          </p:cNvSpPr>
          <p:nvPr>
            <p:ph type="title"/>
          </p:nvPr>
        </p:nvSpPr>
        <p:spPr/>
        <p:txBody>
          <a:bodyPr/>
          <a:lstStyle/>
          <a:p>
            <a:r>
              <a:rPr lang="en-US" dirty="0"/>
              <a:t>Guidelines</a:t>
            </a:r>
          </a:p>
        </p:txBody>
      </p:sp>
      <p:sp>
        <p:nvSpPr>
          <p:cNvPr id="3" name="Content Placeholder 2"/>
          <p:cNvSpPr>
            <a:spLocks noGrp="1"/>
          </p:cNvSpPr>
          <p:nvPr>
            <p:ph idx="1"/>
          </p:nvPr>
        </p:nvSpPr>
        <p:spPr>
          <a:xfrm>
            <a:off x="304800" y="1395100"/>
            <a:ext cx="8229600" cy="4525963"/>
          </a:xfrm>
        </p:spPr>
        <p:txBody>
          <a:bodyPr/>
          <a:lstStyle/>
          <a:p>
            <a:r>
              <a:rPr lang="en-US" sz="2800" dirty="0"/>
              <a:t>Focus on behaviors and observations</a:t>
            </a:r>
          </a:p>
          <a:p>
            <a:pPr lvl="1"/>
            <a:r>
              <a:rPr lang="en-US" sz="2400" dirty="0"/>
              <a:t>Avoid generalizations</a:t>
            </a:r>
          </a:p>
          <a:p>
            <a:r>
              <a:rPr lang="en-US" sz="2800" dirty="0"/>
              <a:t>Provide examples </a:t>
            </a:r>
          </a:p>
          <a:p>
            <a:r>
              <a:rPr lang="en-US" sz="2800" dirty="0"/>
              <a:t>Suggest ideas for future improvement</a:t>
            </a:r>
          </a:p>
          <a:p>
            <a:pPr marL="0" indent="0">
              <a:buNone/>
            </a:pPr>
            <a:endParaRPr lang="en-US" sz="2800" dirty="0"/>
          </a:p>
          <a:p>
            <a:r>
              <a:rPr lang="en-US" sz="2800" dirty="0"/>
              <a:t>If conclusions are drawn based on observations and facts, consider framing statements:</a:t>
            </a:r>
          </a:p>
          <a:p>
            <a:pPr lvl="1"/>
            <a:r>
              <a:rPr lang="en-US" sz="2400" dirty="0"/>
              <a:t>“…all of which leads me to conclude that…”</a:t>
            </a:r>
          </a:p>
          <a:p>
            <a:pPr lvl="1"/>
            <a:r>
              <a:rPr lang="en-US" sz="2400" dirty="0"/>
              <a:t>“…my perceptions of their behavior…”</a:t>
            </a:r>
          </a:p>
        </p:txBody>
      </p:sp>
      <p:pic>
        <p:nvPicPr>
          <p:cNvPr id="4" name="Picture 3"/>
          <p:cNvPicPr>
            <a:picLocks noChangeAspect="1"/>
          </p:cNvPicPr>
          <p:nvPr/>
        </p:nvPicPr>
        <p:blipFill>
          <a:blip r:embed="rId3"/>
          <a:stretch>
            <a:fillRect/>
          </a:stretch>
        </p:blipFill>
        <p:spPr>
          <a:xfrm>
            <a:off x="152400" y="6099079"/>
            <a:ext cx="816935" cy="493819"/>
          </a:xfrm>
          <a:prstGeom prst="rect">
            <a:avLst/>
          </a:prstGeom>
        </p:spPr>
      </p:pic>
    </p:spTree>
    <p:extLst>
      <p:ext uri="{BB962C8B-B14F-4D97-AF65-F5344CB8AC3E}">
        <p14:creationId xmlns:p14="http://schemas.microsoft.com/office/powerpoint/2010/main" val="317553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2236DBE-B23E-F34B-AA88-8110D7BDCA0A}"/>
              </a:ext>
            </a:extLst>
          </p:cNvPr>
          <p:cNvGraphicFramePr/>
          <p:nvPr>
            <p:extLst>
              <p:ext uri="{D42A27DB-BD31-4B8C-83A1-F6EECF244321}">
                <p14:modId xmlns:p14="http://schemas.microsoft.com/office/powerpoint/2010/main" val="30835144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0DE715C-0021-324D-A123-A5D8408C0F3E}"/>
              </a:ext>
            </a:extLst>
          </p:cNvPr>
          <p:cNvSpPr txBox="1"/>
          <p:nvPr/>
        </p:nvSpPr>
        <p:spPr>
          <a:xfrm>
            <a:off x="646364" y="3209709"/>
            <a:ext cx="1671638" cy="461665"/>
          </a:xfrm>
          <a:prstGeom prst="rect">
            <a:avLst/>
          </a:prstGeom>
          <a:noFill/>
        </p:spPr>
        <p:txBody>
          <a:bodyPr wrap="square" rtlCol="0">
            <a:spAutoFit/>
          </a:bodyPr>
          <a:lstStyle/>
          <a:p>
            <a:pPr algn="ctr" defTabSz="685800" fontAlgn="auto">
              <a:spcBef>
                <a:spcPts val="0"/>
              </a:spcBef>
              <a:spcAft>
                <a:spcPts val="0"/>
              </a:spcAft>
            </a:pPr>
            <a:r>
              <a:rPr lang="en-US" sz="2400" dirty="0">
                <a:solidFill>
                  <a:prstClr val="black"/>
                </a:solidFill>
                <a:latin typeface="Calibri" panose="020F0502020204030204"/>
              </a:rPr>
              <a:t>Corrective</a:t>
            </a:r>
          </a:p>
        </p:txBody>
      </p:sp>
      <p:sp>
        <p:nvSpPr>
          <p:cNvPr id="7" name="TextBox 6">
            <a:extLst>
              <a:ext uri="{FF2B5EF4-FFF2-40B4-BE49-F238E27FC236}">
                <a16:creationId xmlns:a16="http://schemas.microsoft.com/office/drawing/2014/main" id="{FAFD47BD-335C-5D4C-8A0E-2C32DE3EAAFB}"/>
              </a:ext>
            </a:extLst>
          </p:cNvPr>
          <p:cNvSpPr txBox="1"/>
          <p:nvPr/>
        </p:nvSpPr>
        <p:spPr>
          <a:xfrm>
            <a:off x="3736181" y="938220"/>
            <a:ext cx="1671638" cy="461665"/>
          </a:xfrm>
          <a:prstGeom prst="rect">
            <a:avLst/>
          </a:prstGeom>
          <a:noFill/>
        </p:spPr>
        <p:txBody>
          <a:bodyPr wrap="square" rtlCol="0">
            <a:spAutoFit/>
          </a:bodyPr>
          <a:lstStyle/>
          <a:p>
            <a:pPr algn="ctr" defTabSz="685800" fontAlgn="auto">
              <a:spcBef>
                <a:spcPts val="0"/>
              </a:spcBef>
              <a:spcAft>
                <a:spcPts val="0"/>
              </a:spcAft>
            </a:pPr>
            <a:r>
              <a:rPr lang="en-US" sz="2400" dirty="0">
                <a:solidFill>
                  <a:prstClr val="black"/>
                </a:solidFill>
                <a:latin typeface="Calibri" panose="020F0502020204030204"/>
              </a:rPr>
              <a:t>Specific</a:t>
            </a:r>
          </a:p>
        </p:txBody>
      </p:sp>
      <p:sp>
        <p:nvSpPr>
          <p:cNvPr id="8" name="TextBox 7">
            <a:extLst>
              <a:ext uri="{FF2B5EF4-FFF2-40B4-BE49-F238E27FC236}">
                <a16:creationId xmlns:a16="http://schemas.microsoft.com/office/drawing/2014/main" id="{0C44121F-D7A4-C64D-A241-39582C2A928E}"/>
              </a:ext>
            </a:extLst>
          </p:cNvPr>
          <p:cNvSpPr txBox="1"/>
          <p:nvPr/>
        </p:nvSpPr>
        <p:spPr>
          <a:xfrm>
            <a:off x="3736181" y="5527365"/>
            <a:ext cx="1671638" cy="461665"/>
          </a:xfrm>
          <a:prstGeom prst="rect">
            <a:avLst/>
          </a:prstGeom>
          <a:noFill/>
        </p:spPr>
        <p:txBody>
          <a:bodyPr wrap="square" rtlCol="0">
            <a:spAutoFit/>
          </a:bodyPr>
          <a:lstStyle/>
          <a:p>
            <a:pPr algn="ctr" defTabSz="685800" fontAlgn="auto">
              <a:spcBef>
                <a:spcPts val="0"/>
              </a:spcBef>
              <a:spcAft>
                <a:spcPts val="0"/>
              </a:spcAft>
            </a:pPr>
            <a:r>
              <a:rPr lang="en-US" sz="2400" dirty="0">
                <a:solidFill>
                  <a:prstClr val="black"/>
                </a:solidFill>
                <a:latin typeface="Calibri" panose="020F0502020204030204"/>
              </a:rPr>
              <a:t>Global</a:t>
            </a:r>
          </a:p>
        </p:txBody>
      </p:sp>
      <p:sp>
        <p:nvSpPr>
          <p:cNvPr id="9" name="TextBox 8">
            <a:extLst>
              <a:ext uri="{FF2B5EF4-FFF2-40B4-BE49-F238E27FC236}">
                <a16:creationId xmlns:a16="http://schemas.microsoft.com/office/drawing/2014/main" id="{E9828300-9867-A94B-9F41-D2C4B1B05DB0}"/>
              </a:ext>
            </a:extLst>
          </p:cNvPr>
          <p:cNvSpPr txBox="1"/>
          <p:nvPr/>
        </p:nvSpPr>
        <p:spPr>
          <a:xfrm>
            <a:off x="6784181" y="3227076"/>
            <a:ext cx="1671638" cy="461665"/>
          </a:xfrm>
          <a:prstGeom prst="rect">
            <a:avLst/>
          </a:prstGeom>
          <a:noFill/>
        </p:spPr>
        <p:txBody>
          <a:bodyPr wrap="square" rtlCol="0">
            <a:spAutoFit/>
          </a:bodyPr>
          <a:lstStyle/>
          <a:p>
            <a:pPr algn="ctr" defTabSz="685800" fontAlgn="auto">
              <a:spcBef>
                <a:spcPts val="0"/>
              </a:spcBef>
              <a:spcAft>
                <a:spcPts val="0"/>
              </a:spcAft>
            </a:pPr>
            <a:r>
              <a:rPr lang="en-US" sz="2400" dirty="0">
                <a:solidFill>
                  <a:prstClr val="black"/>
                </a:solidFill>
                <a:latin typeface="Calibri" panose="020F0502020204030204"/>
              </a:rPr>
              <a:t>Reinforcing</a:t>
            </a:r>
          </a:p>
        </p:txBody>
      </p:sp>
      <p:sp>
        <p:nvSpPr>
          <p:cNvPr id="2" name="TextBox 1"/>
          <p:cNvSpPr txBox="1"/>
          <p:nvPr/>
        </p:nvSpPr>
        <p:spPr>
          <a:xfrm>
            <a:off x="304800" y="6248400"/>
            <a:ext cx="533400" cy="369332"/>
          </a:xfrm>
          <a:prstGeom prst="rect">
            <a:avLst/>
          </a:prstGeom>
          <a:noFill/>
        </p:spPr>
        <p:txBody>
          <a:bodyPr wrap="square" rtlCol="0">
            <a:spAutoFit/>
          </a:bodyPr>
          <a:lstStyle/>
          <a:p>
            <a:r>
              <a:rPr lang="en-US" dirty="0"/>
              <a:t>EE</a:t>
            </a:r>
          </a:p>
        </p:txBody>
      </p:sp>
    </p:spTree>
    <p:extLst>
      <p:ext uri="{BB962C8B-B14F-4D97-AF65-F5344CB8AC3E}">
        <p14:creationId xmlns:p14="http://schemas.microsoft.com/office/powerpoint/2010/main" val="1222380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3809" y="1486836"/>
            <a:ext cx="3796382" cy="3987796"/>
          </a:xfrm>
        </p:spPr>
      </p:pic>
      <p:pic>
        <p:nvPicPr>
          <p:cNvPr id="2" name="Picture 1"/>
          <p:cNvPicPr>
            <a:picLocks noChangeAspect="1"/>
          </p:cNvPicPr>
          <p:nvPr/>
        </p:nvPicPr>
        <p:blipFill>
          <a:blip r:embed="rId4"/>
          <a:stretch>
            <a:fillRect/>
          </a:stretch>
        </p:blipFill>
        <p:spPr>
          <a:xfrm>
            <a:off x="152400" y="6172200"/>
            <a:ext cx="585267" cy="493819"/>
          </a:xfrm>
          <a:prstGeom prst="rect">
            <a:avLst/>
          </a:prstGeom>
        </p:spPr>
      </p:pic>
    </p:spTree>
    <p:extLst>
      <p:ext uri="{BB962C8B-B14F-4D97-AF65-F5344CB8AC3E}">
        <p14:creationId xmlns:p14="http://schemas.microsoft.com/office/powerpoint/2010/main" val="26018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2938" y="480776"/>
            <a:ext cx="7886700" cy="994172"/>
          </a:xfrm>
        </p:spPr>
        <p:txBody>
          <a:bodyPr/>
          <a:lstStyle/>
          <a:p>
            <a:r>
              <a:rPr lang="en-US" dirty="0"/>
              <a:t>Anatomy of a</a:t>
            </a:r>
            <a:r>
              <a:rPr lang="en-US" baseline="30000" dirty="0">
                <a:sym typeface="Wingdings" panose="05000000000000000000" pitchFamily="2" charset="2"/>
              </a:rPr>
              <a:t> </a:t>
            </a:r>
            <a:r>
              <a:rPr lang="en-US" dirty="0"/>
              <a:t>feedback statement:</a:t>
            </a:r>
          </a:p>
        </p:txBody>
      </p:sp>
      <p:sp>
        <p:nvSpPr>
          <p:cNvPr id="3" name="Content Placeholder 2"/>
          <p:cNvSpPr>
            <a:spLocks noGrp="1"/>
          </p:cNvSpPr>
          <p:nvPr>
            <p:ph idx="4294967295"/>
          </p:nvPr>
        </p:nvSpPr>
        <p:spPr>
          <a:xfrm>
            <a:off x="642938" y="2437408"/>
            <a:ext cx="7886700" cy="1016888"/>
          </a:xfrm>
        </p:spPr>
        <p:txBody>
          <a:bodyPr>
            <a:normAutofit fontScale="92500" lnSpcReduction="20000"/>
          </a:bodyPr>
          <a:lstStyle/>
          <a:p>
            <a:pPr marL="0" indent="0">
              <a:buNone/>
            </a:pPr>
            <a:r>
              <a:rPr lang="en-US" dirty="0"/>
              <a:t>Student X spent a lot of time on their phone during clinic. This made me feel that the student was uninterested in the material. In the future, it would be helpful if the student stated, “I am going to look up the guidelines on my phone”. </a:t>
            </a:r>
          </a:p>
          <a:p>
            <a:pPr marL="0" indent="0">
              <a:buNone/>
            </a:pPr>
            <a:endParaRPr lang="en-US" dirty="0"/>
          </a:p>
        </p:txBody>
      </p:sp>
      <p:sp>
        <p:nvSpPr>
          <p:cNvPr id="4" name="TextBox 3"/>
          <p:cNvSpPr txBox="1"/>
          <p:nvPr/>
        </p:nvSpPr>
        <p:spPr>
          <a:xfrm>
            <a:off x="2713153" y="230134"/>
            <a:ext cx="974993" cy="553998"/>
          </a:xfrm>
          <a:prstGeom prst="rect">
            <a:avLst/>
          </a:prstGeom>
          <a:noFill/>
        </p:spPr>
        <p:txBody>
          <a:bodyPr wrap="square" rtlCol="0">
            <a:spAutoFit/>
          </a:bodyPr>
          <a:lstStyle/>
          <a:p>
            <a:pPr defTabSz="685800" fontAlgn="auto">
              <a:spcBef>
                <a:spcPts val="0"/>
              </a:spcBef>
              <a:spcAft>
                <a:spcPts val="0"/>
              </a:spcAft>
            </a:pPr>
            <a:r>
              <a:rPr lang="en-US" sz="3000" i="1" dirty="0">
                <a:solidFill>
                  <a:prstClr val="black"/>
                </a:solidFill>
                <a:latin typeface="Calibri" panose="020F0502020204030204"/>
              </a:rPr>
              <a:t>good</a:t>
            </a:r>
          </a:p>
        </p:txBody>
      </p:sp>
      <p:sp>
        <p:nvSpPr>
          <p:cNvPr id="5" name="Content Placeholder 2">
            <a:extLst>
              <a:ext uri="{FF2B5EF4-FFF2-40B4-BE49-F238E27FC236}">
                <a16:creationId xmlns:a16="http://schemas.microsoft.com/office/drawing/2014/main" id="{69276526-209B-6542-8EBB-C3A4761DEFE3}"/>
              </a:ext>
            </a:extLst>
          </p:cNvPr>
          <p:cNvSpPr txBox="1">
            <a:spLocks/>
          </p:cNvSpPr>
          <p:nvPr/>
        </p:nvSpPr>
        <p:spPr>
          <a:xfrm>
            <a:off x="642938" y="4271830"/>
            <a:ext cx="7886700" cy="1016888"/>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2100" dirty="0">
                <a:solidFill>
                  <a:prstClr val="black"/>
                </a:solidFill>
                <a:latin typeface="Calibri" panose="020F0502020204030204"/>
              </a:rPr>
              <a:t>Student Y was a joy to have in clinic! She always came prepared having read about the patients the night before.  She prepped her notes the night before clinic.  She gave took organized, succinct histories in a busy clinic to keep us running on time. She made my first preceptor experience a great one!</a:t>
            </a:r>
          </a:p>
          <a:p>
            <a:pPr marL="0" indent="0" defTabSz="685800" fontAlgn="auto">
              <a:spcBef>
                <a:spcPts val="750"/>
              </a:spcBef>
              <a:spcAft>
                <a:spcPts val="0"/>
              </a:spcAft>
              <a:buNone/>
            </a:pPr>
            <a:endParaRPr lang="en-US" sz="2100" dirty="0">
              <a:solidFill>
                <a:prstClr val="black"/>
              </a:solidFill>
              <a:latin typeface="Calibri" panose="020F0502020204030204"/>
            </a:endParaRPr>
          </a:p>
        </p:txBody>
      </p:sp>
      <p:pic>
        <p:nvPicPr>
          <p:cNvPr id="23" name="Content Placeholder 3">
            <a:extLst>
              <a:ext uri="{FF2B5EF4-FFF2-40B4-BE49-F238E27FC236}">
                <a16:creationId xmlns:a16="http://schemas.microsoft.com/office/drawing/2014/main" id="{A2C28542-484B-6249-8998-F122A8E85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7123"/>
            <a:ext cx="1680067" cy="1764777"/>
          </a:xfrm>
          <a:prstGeom prst="rect">
            <a:avLst/>
          </a:prstGeom>
        </p:spPr>
      </p:pic>
      <p:sp>
        <p:nvSpPr>
          <p:cNvPr id="6" name="TextBox 5"/>
          <p:cNvSpPr txBox="1"/>
          <p:nvPr/>
        </p:nvSpPr>
        <p:spPr>
          <a:xfrm>
            <a:off x="642938" y="1912474"/>
            <a:ext cx="2667000" cy="380008"/>
          </a:xfrm>
          <a:prstGeom prst="rect">
            <a:avLst/>
          </a:prstGeom>
          <a:noFill/>
        </p:spPr>
        <p:txBody>
          <a:bodyPr wrap="square" rtlCol="0">
            <a:spAutoFit/>
          </a:bodyPr>
          <a:lstStyle/>
          <a:p>
            <a:r>
              <a:rPr lang="en-US" dirty="0"/>
              <a:t>Corrective, Specific</a:t>
            </a:r>
          </a:p>
        </p:txBody>
      </p:sp>
      <p:sp>
        <p:nvSpPr>
          <p:cNvPr id="7" name="TextBox 6"/>
          <p:cNvSpPr txBox="1"/>
          <p:nvPr/>
        </p:nvSpPr>
        <p:spPr>
          <a:xfrm>
            <a:off x="642938" y="3805138"/>
            <a:ext cx="2822155" cy="369332"/>
          </a:xfrm>
          <a:prstGeom prst="rect">
            <a:avLst/>
          </a:prstGeom>
          <a:noFill/>
        </p:spPr>
        <p:txBody>
          <a:bodyPr wrap="square" rtlCol="0">
            <a:spAutoFit/>
          </a:bodyPr>
          <a:lstStyle/>
          <a:p>
            <a:r>
              <a:rPr lang="en-US" dirty="0"/>
              <a:t>Reinforcing, Specific</a:t>
            </a:r>
          </a:p>
        </p:txBody>
      </p:sp>
      <p:sp>
        <p:nvSpPr>
          <p:cNvPr id="8" name="TextBox 7"/>
          <p:cNvSpPr txBox="1"/>
          <p:nvPr/>
        </p:nvSpPr>
        <p:spPr>
          <a:xfrm>
            <a:off x="152400" y="6400800"/>
            <a:ext cx="609600" cy="381000"/>
          </a:xfrm>
          <a:prstGeom prst="rect">
            <a:avLst/>
          </a:prstGeom>
          <a:noFill/>
        </p:spPr>
        <p:txBody>
          <a:bodyPr wrap="square" rtlCol="0">
            <a:spAutoFit/>
          </a:bodyPr>
          <a:lstStyle/>
          <a:p>
            <a:r>
              <a:rPr lang="en-US" dirty="0"/>
              <a:t>MD</a:t>
            </a:r>
          </a:p>
        </p:txBody>
      </p:sp>
    </p:spTree>
    <p:extLst>
      <p:ext uri="{BB962C8B-B14F-4D97-AF65-F5344CB8AC3E}">
        <p14:creationId xmlns:p14="http://schemas.microsoft.com/office/powerpoint/2010/main" val="13344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1000125"/>
            <a:ext cx="8229600" cy="1143000"/>
          </a:xfrm>
        </p:spPr>
        <p:txBody>
          <a:bodyPr/>
          <a:lstStyle/>
          <a:p>
            <a:pPr eaLnBrk="1" hangingPunct="1"/>
            <a:r>
              <a:rPr lang="en-US" altLang="en-US" dirty="0">
                <a:ea typeface="ＭＳ Ｐゴシック" charset="-128"/>
              </a:rPr>
              <a:t>Why?</a:t>
            </a:r>
          </a:p>
        </p:txBody>
      </p:sp>
      <p:pic>
        <p:nvPicPr>
          <p:cNvPr id="17410" name="Picture 3" descr="gme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0"/>
            <a:ext cx="18859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2"/>
          <p:cNvSpPr>
            <a:spLocks noGrp="1"/>
          </p:cNvSpPr>
          <p:nvPr>
            <p:ph idx="1"/>
          </p:nvPr>
        </p:nvSpPr>
        <p:spPr>
          <a:xfrm>
            <a:off x="495300" y="2695575"/>
            <a:ext cx="8153400" cy="2895600"/>
          </a:xfrm>
        </p:spPr>
        <p:txBody>
          <a:bodyPr/>
          <a:lstStyle/>
          <a:p>
            <a:pPr eaLnBrk="1" hangingPunct="1"/>
            <a:r>
              <a:rPr lang="en-US" altLang="en-US" sz="2800" dirty="0">
                <a:ea typeface="ＭＳ Ｐゴシック" charset="-128"/>
              </a:rPr>
              <a:t>ACGME – Interpersonal &amp; Communication Skills</a:t>
            </a:r>
          </a:p>
          <a:p>
            <a:pPr lvl="1" eaLnBrk="1" hangingPunct="1"/>
            <a:r>
              <a:rPr lang="ja-JP" altLang="en-US" sz="2400" dirty="0">
                <a:ea typeface="ＭＳ Ｐゴシック" charset="-128"/>
              </a:rPr>
              <a:t>“</a:t>
            </a:r>
            <a:r>
              <a:rPr lang="en-US" altLang="ja-JP" sz="2400" dirty="0">
                <a:ea typeface="ＭＳ Ｐゴシック" charset="-128"/>
              </a:rPr>
              <a:t>Residents/Fellows must demonstrate competence in educating patients, families, students, residents, and other health professionals.”</a:t>
            </a:r>
            <a:endParaRPr lang="en-US" altLang="en-US" sz="2000" dirty="0">
              <a:ea typeface="ＭＳ Ｐゴシック" charset="-128"/>
            </a:endParaRPr>
          </a:p>
          <a:p>
            <a:pPr lvl="1" eaLnBrk="1" hangingPunct="1">
              <a:buFont typeface="Arial" charset="0"/>
              <a:buNone/>
            </a:pPr>
            <a:endParaRPr lang="en-US" altLang="en-US" sz="2400" dirty="0">
              <a:ea typeface="ＭＳ Ｐゴシック" charset="-128"/>
            </a:endParaRPr>
          </a:p>
          <a:p>
            <a:pPr lvl="1" eaLnBrk="1" hangingPunct="1">
              <a:buFont typeface="Arial" charset="0"/>
              <a:buNone/>
            </a:pPr>
            <a:endParaRPr lang="en-US" altLang="en-US" sz="2400" dirty="0">
              <a:ea typeface="ＭＳ Ｐゴシック" charset="-128"/>
            </a:endParaRPr>
          </a:p>
        </p:txBody>
      </p:sp>
      <p:pic>
        <p:nvPicPr>
          <p:cNvPr id="2" name="Picture 1"/>
          <p:cNvPicPr>
            <a:picLocks noChangeAspect="1"/>
          </p:cNvPicPr>
          <p:nvPr/>
        </p:nvPicPr>
        <p:blipFill>
          <a:blip r:embed="rId4"/>
          <a:stretch>
            <a:fillRect/>
          </a:stretch>
        </p:blipFill>
        <p:spPr>
          <a:xfrm>
            <a:off x="137132" y="6165396"/>
            <a:ext cx="640135" cy="493819"/>
          </a:xfrm>
          <a:prstGeom prst="rect">
            <a:avLst/>
          </a:prstGeom>
        </p:spPr>
      </p:pic>
    </p:spTree>
    <p:extLst>
      <p:ext uri="{BB962C8B-B14F-4D97-AF65-F5344CB8AC3E}">
        <p14:creationId xmlns:p14="http://schemas.microsoft.com/office/powerpoint/2010/main" val="527337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33600" y="1691640"/>
            <a:ext cx="4800600" cy="3200400"/>
          </a:xfrm>
          <a:prstGeom prst="rect">
            <a:avLst/>
          </a:prstGeom>
        </p:spPr>
      </p:pic>
      <p:sp>
        <p:nvSpPr>
          <p:cNvPr id="2" name="TextBox 1"/>
          <p:cNvSpPr txBox="1"/>
          <p:nvPr/>
        </p:nvSpPr>
        <p:spPr>
          <a:xfrm>
            <a:off x="1047750" y="533400"/>
            <a:ext cx="6972300" cy="523220"/>
          </a:xfrm>
          <a:prstGeom prst="rect">
            <a:avLst/>
          </a:prstGeom>
          <a:noFill/>
        </p:spPr>
        <p:txBody>
          <a:bodyPr wrap="square" rtlCol="0">
            <a:spAutoFit/>
          </a:bodyPr>
          <a:lstStyle/>
          <a:p>
            <a:pPr algn="ctr"/>
            <a:r>
              <a:rPr lang="en-US" sz="2800" dirty="0">
                <a:solidFill>
                  <a:schemeClr val="bg1"/>
                </a:solidFill>
              </a:rPr>
              <a:t>Re-frame:</a:t>
            </a:r>
          </a:p>
        </p:txBody>
      </p:sp>
      <p:sp>
        <p:nvSpPr>
          <p:cNvPr id="4" name="TextBox 3"/>
          <p:cNvSpPr txBox="1"/>
          <p:nvPr/>
        </p:nvSpPr>
        <p:spPr>
          <a:xfrm>
            <a:off x="1047750" y="5257800"/>
            <a:ext cx="6972300" cy="1077218"/>
          </a:xfrm>
          <a:prstGeom prst="rect">
            <a:avLst/>
          </a:prstGeom>
          <a:noFill/>
        </p:spPr>
        <p:txBody>
          <a:bodyPr wrap="square" rtlCol="0">
            <a:spAutoFit/>
          </a:bodyPr>
          <a:lstStyle/>
          <a:p>
            <a:pPr lvl="0" algn="ctr">
              <a:spcBef>
                <a:spcPct val="20000"/>
              </a:spcBef>
            </a:pPr>
            <a:r>
              <a:rPr lang="en-US" sz="3200" i="1" kern="0" dirty="0">
                <a:solidFill>
                  <a:schemeClr val="bg1"/>
                </a:solidFill>
                <a:latin typeface="Arial"/>
              </a:rPr>
              <a:t>The worst comment you (or a friend) received on an evaluation.</a:t>
            </a:r>
          </a:p>
        </p:txBody>
      </p:sp>
      <p:sp>
        <p:nvSpPr>
          <p:cNvPr id="5" name="TextBox 4"/>
          <p:cNvSpPr txBox="1"/>
          <p:nvPr/>
        </p:nvSpPr>
        <p:spPr>
          <a:xfrm>
            <a:off x="304800" y="6477000"/>
            <a:ext cx="609600" cy="369332"/>
          </a:xfrm>
          <a:prstGeom prst="rect">
            <a:avLst/>
          </a:prstGeom>
          <a:noFill/>
        </p:spPr>
        <p:txBody>
          <a:bodyPr wrap="square" rtlCol="0">
            <a:spAutoFit/>
          </a:bodyPr>
          <a:lstStyle/>
          <a:p>
            <a:r>
              <a:rPr lang="en-US" dirty="0">
                <a:solidFill>
                  <a:schemeClr val="bg1"/>
                </a:solidFill>
              </a:rPr>
              <a:t>MD</a:t>
            </a:r>
          </a:p>
        </p:txBody>
      </p:sp>
    </p:spTree>
    <p:extLst>
      <p:ext uri="{BB962C8B-B14F-4D97-AF65-F5344CB8AC3E}">
        <p14:creationId xmlns:p14="http://schemas.microsoft.com/office/powerpoint/2010/main" val="3767871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0"/>
            <a:ext cx="10287000" cy="6858000"/>
          </a:xfrm>
          <a:prstGeom prst="rect">
            <a:avLst/>
          </a:prstGeom>
        </p:spPr>
      </p:pic>
      <p:pic>
        <p:nvPicPr>
          <p:cNvPr id="2" name="Picture 1"/>
          <p:cNvPicPr>
            <a:picLocks noChangeAspect="1"/>
          </p:cNvPicPr>
          <p:nvPr/>
        </p:nvPicPr>
        <p:blipFill>
          <a:blip r:embed="rId4"/>
          <a:stretch>
            <a:fillRect/>
          </a:stretch>
        </p:blipFill>
        <p:spPr>
          <a:xfrm>
            <a:off x="-533400" y="5943600"/>
            <a:ext cx="658425" cy="493819"/>
          </a:xfrm>
          <a:prstGeom prst="rect">
            <a:avLst/>
          </a:prstGeom>
        </p:spPr>
      </p:pic>
    </p:spTree>
    <p:extLst>
      <p:ext uri="{BB962C8B-B14F-4D97-AF65-F5344CB8AC3E}">
        <p14:creationId xmlns:p14="http://schemas.microsoft.com/office/powerpoint/2010/main" val="58700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381000"/>
            <a:ext cx="8229600" cy="1143000"/>
          </a:xfrm>
        </p:spPr>
        <p:txBody>
          <a:bodyPr/>
          <a:lstStyle/>
          <a:p>
            <a:pPr eaLnBrk="1" hangingPunct="1"/>
            <a:r>
              <a:rPr lang="en-US" altLang="en-US">
                <a:ea typeface="ＭＳ Ｐゴシック" charset="-128"/>
              </a:rPr>
              <a:t>Why?</a:t>
            </a:r>
          </a:p>
        </p:txBody>
      </p:sp>
      <p:pic>
        <p:nvPicPr>
          <p:cNvPr id="17410" name="Picture 3" descr="gme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0"/>
            <a:ext cx="18859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0D52712-A7FC-D84B-8DE2-FBE5B871A1DE}"/>
              </a:ext>
            </a:extLst>
          </p:cNvPr>
          <p:cNvSpPr>
            <a:spLocks noGrp="1"/>
          </p:cNvSpPr>
          <p:nvPr>
            <p:ph idx="1"/>
          </p:nvPr>
        </p:nvSpPr>
        <p:spPr>
          <a:xfrm>
            <a:off x="600075" y="1524000"/>
            <a:ext cx="8229600" cy="4525963"/>
          </a:xfrm>
        </p:spPr>
        <p:txBody>
          <a:bodyPr/>
          <a:lstStyle/>
          <a:p>
            <a:pPr marL="0" indent="0" algn="ctr">
              <a:buNone/>
            </a:pPr>
            <a:r>
              <a:rPr lang="en-US" sz="2800" b="1" dirty="0"/>
              <a:t>LCME Standard 9: </a:t>
            </a:r>
          </a:p>
          <a:p>
            <a:r>
              <a:rPr lang="en-US" sz="2800" dirty="0"/>
              <a:t>“…a comprehensive, fair, and uniform system of formative and summative medical student assessment…”</a:t>
            </a:r>
          </a:p>
          <a:p>
            <a:r>
              <a:rPr lang="en-US" sz="2800" dirty="0"/>
              <a:t>“…protects medical students’ and patients’ safety by ensuring that all persons who teach, supervise, and/or assess medical students are </a:t>
            </a:r>
            <a:r>
              <a:rPr lang="en-US" sz="2800" u="sng" dirty="0"/>
              <a:t>adequately prepared for those responsibilities.” </a:t>
            </a:r>
          </a:p>
        </p:txBody>
      </p:sp>
      <p:sp>
        <p:nvSpPr>
          <p:cNvPr id="4" name="TextBox 3"/>
          <p:cNvSpPr txBox="1"/>
          <p:nvPr/>
        </p:nvSpPr>
        <p:spPr>
          <a:xfrm>
            <a:off x="228600" y="6324600"/>
            <a:ext cx="533400" cy="381000"/>
          </a:xfrm>
          <a:prstGeom prst="rect">
            <a:avLst/>
          </a:prstGeom>
          <a:noFill/>
        </p:spPr>
        <p:txBody>
          <a:bodyPr wrap="square" rtlCol="0">
            <a:spAutoFit/>
          </a:bodyPr>
          <a:lstStyle/>
          <a:p>
            <a:r>
              <a:rPr lang="en-US" dirty="0"/>
              <a:t>EE</a:t>
            </a:r>
          </a:p>
        </p:txBody>
      </p:sp>
    </p:spTree>
    <p:extLst>
      <p:ext uri="{BB962C8B-B14F-4D97-AF65-F5344CB8AC3E}">
        <p14:creationId xmlns:p14="http://schemas.microsoft.com/office/powerpoint/2010/main" val="230167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381000"/>
            <a:ext cx="8229600" cy="1143000"/>
          </a:xfrm>
        </p:spPr>
        <p:txBody>
          <a:bodyPr/>
          <a:lstStyle/>
          <a:p>
            <a:pPr eaLnBrk="1" hangingPunct="1"/>
            <a:r>
              <a:rPr lang="en-US" altLang="en-US">
                <a:ea typeface="ＭＳ Ｐゴシック" charset="-128"/>
              </a:rPr>
              <a:t>Why?</a:t>
            </a:r>
          </a:p>
        </p:txBody>
      </p:sp>
      <p:pic>
        <p:nvPicPr>
          <p:cNvPr id="17410" name="Picture 3" descr="gme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0"/>
            <a:ext cx="18859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0D52712-A7FC-D84B-8DE2-FBE5B871A1DE}"/>
              </a:ext>
            </a:extLst>
          </p:cNvPr>
          <p:cNvSpPr>
            <a:spLocks noGrp="1"/>
          </p:cNvSpPr>
          <p:nvPr>
            <p:ph idx="1"/>
          </p:nvPr>
        </p:nvSpPr>
        <p:spPr>
          <a:xfrm>
            <a:off x="381000" y="1524000"/>
            <a:ext cx="8686800" cy="4800600"/>
          </a:xfrm>
        </p:spPr>
        <p:txBody>
          <a:bodyPr/>
          <a:lstStyle/>
          <a:p>
            <a:pPr marL="0" indent="0" algn="ctr">
              <a:buNone/>
            </a:pPr>
            <a:r>
              <a:rPr lang="en-US" sz="2800" b="1" dirty="0"/>
              <a:t>LCME Standard 9.1</a:t>
            </a:r>
          </a:p>
          <a:p>
            <a:pPr marL="0" indent="0">
              <a:buNone/>
            </a:pPr>
            <a:r>
              <a:rPr lang="en-US" sz="2800" dirty="0"/>
              <a:t>“…[provision of] resources to enhance residents’ and non-faculty instructors’ teaching and assessment skills…</a:t>
            </a:r>
            <a:r>
              <a:rPr lang="en-US" sz="2800" b="1" dirty="0"/>
              <a:t>”</a:t>
            </a:r>
          </a:p>
          <a:p>
            <a:pPr marL="0" indent="0" algn="ctr">
              <a:buNone/>
            </a:pPr>
            <a:r>
              <a:rPr lang="en-US" sz="2800" b="1" dirty="0"/>
              <a:t>LCME Standard 9.5</a:t>
            </a:r>
            <a:r>
              <a:rPr lang="en-US" sz="2800" dirty="0"/>
              <a:t> </a:t>
            </a:r>
          </a:p>
          <a:p>
            <a:pPr marL="0" indent="0">
              <a:buNone/>
            </a:pPr>
            <a:r>
              <a:rPr lang="en-US" sz="2800" dirty="0"/>
              <a:t>‘…[ensure] that a </a:t>
            </a:r>
            <a:r>
              <a:rPr lang="en-US" sz="2800" u="sng" dirty="0"/>
              <a:t>narrative description</a:t>
            </a:r>
            <a:r>
              <a:rPr lang="en-US" sz="2800" dirty="0"/>
              <a:t> of a medical student’s performance, including his or her non-cognitive achievement, is included as a component of the assessment in each required course and clerkship…”</a:t>
            </a:r>
            <a:endParaRPr lang="en-US" sz="2800" b="1" dirty="0"/>
          </a:p>
        </p:txBody>
      </p:sp>
      <p:pic>
        <p:nvPicPr>
          <p:cNvPr id="2" name="Picture 1"/>
          <p:cNvPicPr>
            <a:picLocks noChangeAspect="1"/>
          </p:cNvPicPr>
          <p:nvPr/>
        </p:nvPicPr>
        <p:blipFill>
          <a:blip r:embed="rId4"/>
          <a:stretch>
            <a:fillRect/>
          </a:stretch>
        </p:blipFill>
        <p:spPr>
          <a:xfrm>
            <a:off x="304800" y="6248400"/>
            <a:ext cx="591363" cy="493819"/>
          </a:xfrm>
          <a:prstGeom prst="rect">
            <a:avLst/>
          </a:prstGeom>
        </p:spPr>
      </p:pic>
    </p:spTree>
    <p:extLst>
      <p:ext uri="{BB962C8B-B14F-4D97-AF65-F5344CB8AC3E}">
        <p14:creationId xmlns:p14="http://schemas.microsoft.com/office/powerpoint/2010/main" val="294471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990600"/>
            <a:ext cx="8076287" cy="4495800"/>
          </a:xfrm>
          <a:prstGeom prst="rect">
            <a:avLst/>
          </a:prstGeom>
        </p:spPr>
      </p:pic>
      <p:sp>
        <p:nvSpPr>
          <p:cNvPr id="3" name="TextBox 2"/>
          <p:cNvSpPr txBox="1"/>
          <p:nvPr/>
        </p:nvSpPr>
        <p:spPr>
          <a:xfrm>
            <a:off x="304800" y="6477000"/>
            <a:ext cx="609600" cy="369332"/>
          </a:xfrm>
          <a:prstGeom prst="rect">
            <a:avLst/>
          </a:prstGeom>
          <a:noFill/>
        </p:spPr>
        <p:txBody>
          <a:bodyPr wrap="square" rtlCol="0">
            <a:spAutoFit/>
          </a:bodyPr>
          <a:lstStyle/>
          <a:p>
            <a:r>
              <a:rPr lang="en-US" dirty="0">
                <a:solidFill>
                  <a:schemeClr val="bg1"/>
                </a:solidFill>
              </a:rPr>
              <a:t>EE</a:t>
            </a:r>
          </a:p>
        </p:txBody>
      </p:sp>
    </p:spTree>
    <p:extLst>
      <p:ext uri="{BB962C8B-B14F-4D97-AF65-F5344CB8AC3E}">
        <p14:creationId xmlns:p14="http://schemas.microsoft.com/office/powerpoint/2010/main" val="214310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r>
              <a:rPr lang="en-US"/>
              <a:t>Evaluations</a:t>
            </a:r>
          </a:p>
        </p:txBody>
      </p:sp>
      <p:sp>
        <p:nvSpPr>
          <p:cNvPr id="6147" name="Rectangle 3"/>
          <p:cNvSpPr>
            <a:spLocks noGrp="1" noChangeArrowheads="1"/>
          </p:cNvSpPr>
          <p:nvPr>
            <p:ph type="body" idx="4294967295"/>
          </p:nvPr>
        </p:nvSpPr>
        <p:spPr/>
        <p:txBody>
          <a:bodyPr/>
          <a:lstStyle/>
          <a:p>
            <a:r>
              <a:rPr lang="en-US" u="sng" dirty="0"/>
              <a:t>Formative</a:t>
            </a:r>
          </a:p>
          <a:p>
            <a:pPr lvl="1"/>
            <a:r>
              <a:rPr lang="en-US" b="1" i="1" dirty="0"/>
              <a:t>During</a:t>
            </a:r>
            <a:r>
              <a:rPr lang="en-US" dirty="0"/>
              <a:t> a time period</a:t>
            </a:r>
          </a:p>
          <a:p>
            <a:pPr lvl="1"/>
            <a:r>
              <a:rPr lang="en-US" dirty="0"/>
              <a:t>Information is used to improve performance</a:t>
            </a:r>
          </a:p>
          <a:p>
            <a:pPr lvl="1"/>
            <a:r>
              <a:rPr lang="en-US" dirty="0"/>
              <a:t>Timing is therefore important</a:t>
            </a:r>
          </a:p>
          <a:p>
            <a:pPr marL="457200" lvl="1" indent="0">
              <a:buNone/>
            </a:pPr>
            <a:endParaRPr lang="en-US" dirty="0"/>
          </a:p>
          <a:p>
            <a:r>
              <a:rPr lang="en-US" u="sng" dirty="0"/>
              <a:t>Summative</a:t>
            </a:r>
          </a:p>
          <a:p>
            <a:pPr lvl="1"/>
            <a:r>
              <a:rPr lang="en-US" dirty="0"/>
              <a:t>At the </a:t>
            </a:r>
            <a:r>
              <a:rPr lang="en-US" b="1" i="1" dirty="0"/>
              <a:t>end</a:t>
            </a:r>
            <a:r>
              <a:rPr lang="en-US" dirty="0"/>
              <a:t> of</a:t>
            </a:r>
            <a:r>
              <a:rPr lang="en-US" i="1" dirty="0"/>
              <a:t> </a:t>
            </a:r>
            <a:r>
              <a:rPr lang="en-US" dirty="0"/>
              <a:t>a time period</a:t>
            </a:r>
          </a:p>
          <a:p>
            <a:pPr lvl="1"/>
            <a:r>
              <a:rPr lang="en-US" dirty="0"/>
              <a:t>Represents a final evaluation of performance</a:t>
            </a:r>
          </a:p>
          <a:p>
            <a:endParaRPr lang="en-US" dirty="0"/>
          </a:p>
        </p:txBody>
      </p:sp>
      <p:pic>
        <p:nvPicPr>
          <p:cNvPr id="4" name="Picture 2" descr="http://educatingourselves.blogs.deseretnews.com/files/2012/08/shutterstock_4422208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29400" y="381000"/>
            <a:ext cx="2141686" cy="16764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61518" y="6248400"/>
            <a:ext cx="591363" cy="4938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r>
              <a:rPr lang="en-US" dirty="0"/>
              <a:t>Evaluation Tools</a:t>
            </a:r>
          </a:p>
        </p:txBody>
      </p:sp>
      <p:sp>
        <p:nvSpPr>
          <p:cNvPr id="4099" name="Rectangle 3"/>
          <p:cNvSpPr>
            <a:spLocks noGrp="1" noChangeArrowheads="1"/>
          </p:cNvSpPr>
          <p:nvPr>
            <p:ph type="body" idx="4294967295"/>
          </p:nvPr>
        </p:nvSpPr>
        <p:spPr>
          <a:xfrm>
            <a:off x="229848" y="4114800"/>
            <a:ext cx="6248400" cy="2630260"/>
          </a:xfrm>
        </p:spPr>
        <p:txBody>
          <a:bodyPr/>
          <a:lstStyle/>
          <a:p>
            <a:pPr marL="0" indent="0">
              <a:buNone/>
            </a:pPr>
            <a:r>
              <a:rPr lang="en-US" sz="2400" dirty="0"/>
              <a:t>WHY?</a:t>
            </a:r>
          </a:p>
          <a:p>
            <a:r>
              <a:rPr lang="en-US" sz="2400" dirty="0"/>
              <a:t>Outcomes: </a:t>
            </a:r>
          </a:p>
          <a:p>
            <a:pPr lvl="1"/>
            <a:r>
              <a:rPr lang="en-US" sz="2400" dirty="0"/>
              <a:t>To facilitate continuous improvements in performance</a:t>
            </a:r>
          </a:p>
          <a:p>
            <a:pPr lvl="1"/>
            <a:r>
              <a:rPr lang="en-US" sz="2400" dirty="0"/>
              <a:t>To</a:t>
            </a:r>
            <a:r>
              <a:rPr lang="en-US" sz="2400" b="1" dirty="0"/>
              <a:t> certify competence </a:t>
            </a:r>
            <a:endParaRPr lang="en-US" sz="2400" dirty="0"/>
          </a:p>
        </p:txBody>
      </p:sp>
      <p:pic>
        <p:nvPicPr>
          <p:cNvPr id="2" name="Picture 1"/>
          <p:cNvPicPr>
            <a:picLocks noChangeAspect="1"/>
          </p:cNvPicPr>
          <p:nvPr/>
        </p:nvPicPr>
        <p:blipFill>
          <a:blip r:embed="rId3"/>
          <a:stretch>
            <a:fillRect/>
          </a:stretch>
        </p:blipFill>
        <p:spPr>
          <a:xfrm>
            <a:off x="7620000" y="335460"/>
            <a:ext cx="1143000" cy="1264740"/>
          </a:xfrm>
          <a:prstGeom prst="rect">
            <a:avLst/>
          </a:prstGeom>
        </p:spPr>
      </p:pic>
      <p:pic>
        <p:nvPicPr>
          <p:cNvPr id="5" name="Picture 4"/>
          <p:cNvPicPr>
            <a:picLocks noChangeAspect="1"/>
          </p:cNvPicPr>
          <p:nvPr/>
        </p:nvPicPr>
        <p:blipFill>
          <a:blip r:embed="rId4"/>
          <a:stretch>
            <a:fillRect/>
          </a:stretch>
        </p:blipFill>
        <p:spPr>
          <a:xfrm>
            <a:off x="6510905" y="4114800"/>
            <a:ext cx="2567781" cy="2567781"/>
          </a:xfrm>
          <a:prstGeom prst="rect">
            <a:avLst/>
          </a:prstGeom>
        </p:spPr>
      </p:pic>
      <p:pic>
        <p:nvPicPr>
          <p:cNvPr id="4" name="Picture 3"/>
          <p:cNvPicPr>
            <a:picLocks noChangeAspect="1"/>
          </p:cNvPicPr>
          <p:nvPr/>
        </p:nvPicPr>
        <p:blipFill>
          <a:blip r:embed="rId5"/>
          <a:stretch>
            <a:fillRect/>
          </a:stretch>
        </p:blipFill>
        <p:spPr>
          <a:xfrm>
            <a:off x="-10886" y="-44505"/>
            <a:ext cx="9154886" cy="4025786"/>
          </a:xfrm>
          <a:prstGeom prst="rect">
            <a:avLst/>
          </a:prstGeom>
        </p:spPr>
      </p:pic>
      <p:sp>
        <p:nvSpPr>
          <p:cNvPr id="3" name="TextBox 2"/>
          <p:cNvSpPr txBox="1"/>
          <p:nvPr/>
        </p:nvSpPr>
        <p:spPr>
          <a:xfrm>
            <a:off x="152400" y="6488668"/>
            <a:ext cx="609600" cy="369332"/>
          </a:xfrm>
          <a:prstGeom prst="rect">
            <a:avLst/>
          </a:prstGeom>
          <a:noFill/>
        </p:spPr>
        <p:txBody>
          <a:bodyPr wrap="square" rtlCol="0">
            <a:spAutoFit/>
          </a:bodyPr>
          <a:lstStyle/>
          <a:p>
            <a:r>
              <a:rPr lang="en-US" dirty="0"/>
              <a:t>MD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r>
              <a:rPr lang="en-US"/>
              <a:t>Global Evaluations</a:t>
            </a:r>
          </a:p>
        </p:txBody>
      </p:sp>
      <p:sp>
        <p:nvSpPr>
          <p:cNvPr id="7171" name="Rectangle 3"/>
          <p:cNvSpPr>
            <a:spLocks noGrp="1" noChangeArrowheads="1"/>
          </p:cNvSpPr>
          <p:nvPr>
            <p:ph type="body" idx="4294967295"/>
          </p:nvPr>
        </p:nvSpPr>
        <p:spPr/>
        <p:txBody>
          <a:bodyPr/>
          <a:lstStyle/>
          <a:p>
            <a:pPr>
              <a:lnSpc>
                <a:spcPct val="90000"/>
              </a:lnSpc>
            </a:pPr>
            <a:r>
              <a:rPr lang="en-US" dirty="0"/>
              <a:t>Overall, comprehensive view</a:t>
            </a:r>
          </a:p>
          <a:p>
            <a:pPr lvl="1">
              <a:lnSpc>
                <a:spcPct val="90000"/>
              </a:lnSpc>
            </a:pPr>
            <a:r>
              <a:rPr lang="en-US" dirty="0"/>
              <a:t>Series of statements about performance</a:t>
            </a:r>
          </a:p>
          <a:p>
            <a:pPr lvl="1">
              <a:lnSpc>
                <a:spcPct val="90000"/>
              </a:lnSpc>
            </a:pPr>
            <a:r>
              <a:rPr lang="en-US" dirty="0"/>
              <a:t>± Comments</a:t>
            </a:r>
          </a:p>
          <a:p>
            <a:pPr lvl="1">
              <a:lnSpc>
                <a:spcPct val="90000"/>
              </a:lnSpc>
            </a:pPr>
            <a:endParaRPr lang="en-US" dirty="0"/>
          </a:p>
          <a:p>
            <a:pPr>
              <a:lnSpc>
                <a:spcPct val="90000"/>
              </a:lnSpc>
            </a:pPr>
            <a:r>
              <a:rPr lang="en-US" dirty="0"/>
              <a:t>Variety of rating scales</a:t>
            </a:r>
          </a:p>
          <a:p>
            <a:pPr lvl="1">
              <a:lnSpc>
                <a:spcPct val="90000"/>
              </a:lnSpc>
            </a:pPr>
            <a:r>
              <a:rPr lang="en-US" dirty="0"/>
              <a:t>Numbers</a:t>
            </a:r>
          </a:p>
          <a:p>
            <a:pPr lvl="1">
              <a:lnSpc>
                <a:spcPct val="90000"/>
              </a:lnSpc>
            </a:pPr>
            <a:r>
              <a:rPr lang="en-US" dirty="0"/>
              <a:t>Agreement</a:t>
            </a:r>
          </a:p>
          <a:p>
            <a:pPr lvl="1">
              <a:lnSpc>
                <a:spcPct val="90000"/>
              </a:lnSpc>
            </a:pPr>
            <a:r>
              <a:rPr lang="en-US" dirty="0"/>
              <a:t>Satisfaction</a:t>
            </a:r>
          </a:p>
          <a:p>
            <a:pPr lvl="1">
              <a:lnSpc>
                <a:spcPct val="90000"/>
              </a:lnSpc>
            </a:pPr>
            <a:r>
              <a:rPr lang="en-US" dirty="0"/>
              <a:t>Behaviorally anchored</a:t>
            </a:r>
          </a:p>
          <a:p>
            <a:pPr>
              <a:lnSpc>
                <a:spcPct val="90000"/>
              </a:lnSpc>
            </a:pPr>
            <a:endParaRPr lang="en-US" dirty="0"/>
          </a:p>
        </p:txBody>
      </p:sp>
      <p:pic>
        <p:nvPicPr>
          <p:cNvPr id="4" name="Picture 2" descr="http://www.vocolorado.org/wp-content/uploads/2011/07/leadership-5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1729" y="4038600"/>
            <a:ext cx="3306072" cy="2362201"/>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27987" y="6333218"/>
            <a:ext cx="658425" cy="493819"/>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2167</TotalTime>
  <Words>1403</Words>
  <Application>Microsoft Office PowerPoint</Application>
  <PresentationFormat>On-screen Show (4:3)</PresentationFormat>
  <Paragraphs>255</Paragraphs>
  <Slides>31</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Calibri Light</vt:lpstr>
      <vt:lpstr>Times New Roman</vt:lpstr>
      <vt:lpstr>Default Design</vt:lpstr>
      <vt:lpstr>Office Theme</vt:lpstr>
      <vt:lpstr>Evaluation and Narrative Feedback</vt:lpstr>
      <vt:lpstr>Objectives</vt:lpstr>
      <vt:lpstr>Why?</vt:lpstr>
      <vt:lpstr>Why?</vt:lpstr>
      <vt:lpstr>Why?</vt:lpstr>
      <vt:lpstr>PowerPoint Presentation</vt:lpstr>
      <vt:lpstr>Evaluations</vt:lpstr>
      <vt:lpstr>Evaluation Tools</vt:lpstr>
      <vt:lpstr>Global Evaluations</vt:lpstr>
      <vt:lpstr>Rating Scales</vt:lpstr>
      <vt:lpstr>Global Evaluations: Errors</vt:lpstr>
      <vt:lpstr>PowerPoint Presentation</vt:lpstr>
      <vt:lpstr>Bias</vt:lpstr>
      <vt:lpstr>Mitigating Bias</vt:lpstr>
      <vt:lpstr>Rating Scales</vt:lpstr>
      <vt:lpstr>Evaluations: Rating Scales</vt:lpstr>
      <vt:lpstr>Rating Scales</vt:lpstr>
      <vt:lpstr>PowerPoint Presentation</vt:lpstr>
      <vt:lpstr>Comments</vt:lpstr>
      <vt:lpstr>PowerPoint Presentation</vt:lpstr>
      <vt:lpstr>PowerPoint Presentation</vt:lpstr>
      <vt:lpstr>PowerPoint Presentation</vt:lpstr>
      <vt:lpstr>Dean’s Letter (MSPE)</vt:lpstr>
      <vt:lpstr>Evaluation Process</vt:lpstr>
      <vt:lpstr>PowerPoint Presentation</vt:lpstr>
      <vt:lpstr>Guidelines</vt:lpstr>
      <vt:lpstr>PowerPoint Presentation</vt:lpstr>
      <vt:lpstr>PowerPoint Presentation</vt:lpstr>
      <vt:lpstr>Anatomy of a feedback statement:</vt:lpstr>
      <vt:lpstr>PowerPoint Presentation</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and Feedback</dc:title>
  <dc:creator>davidsml</dc:creator>
  <cp:lastModifiedBy>Broder, Amanda D</cp:lastModifiedBy>
  <cp:revision>147</cp:revision>
  <cp:lastPrinted>2020-09-16T15:14:43Z</cp:lastPrinted>
  <dcterms:created xsi:type="dcterms:W3CDTF">2009-05-10T20:36:55Z</dcterms:created>
  <dcterms:modified xsi:type="dcterms:W3CDTF">2021-09-29T15:52:52Z</dcterms:modified>
</cp:coreProperties>
</file>