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6" r:id="rId3"/>
    <p:sldId id="305" r:id="rId4"/>
    <p:sldId id="279" r:id="rId5"/>
    <p:sldId id="269" r:id="rId6"/>
    <p:sldId id="278" r:id="rId7"/>
    <p:sldId id="311" r:id="rId8"/>
    <p:sldId id="271" r:id="rId9"/>
    <p:sldId id="307" r:id="rId10"/>
    <p:sldId id="308" r:id="rId11"/>
    <p:sldId id="309" r:id="rId12"/>
    <p:sldId id="306" r:id="rId13"/>
    <p:sldId id="312" r:id="rId14"/>
    <p:sldId id="310" r:id="rId15"/>
    <p:sldId id="313" r:id="rId16"/>
    <p:sldId id="317" r:id="rId17"/>
    <p:sldId id="301" r:id="rId18"/>
    <p:sldId id="315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E16E8F3-7217-4E9D-B680-79A0AA85C42D}">
          <p14:sldIdLst>
            <p14:sldId id="256"/>
            <p14:sldId id="316"/>
            <p14:sldId id="305"/>
            <p14:sldId id="279"/>
            <p14:sldId id="269"/>
            <p14:sldId id="278"/>
            <p14:sldId id="311"/>
            <p14:sldId id="271"/>
            <p14:sldId id="307"/>
            <p14:sldId id="308"/>
            <p14:sldId id="309"/>
            <p14:sldId id="306"/>
            <p14:sldId id="312"/>
            <p14:sldId id="310"/>
            <p14:sldId id="313"/>
            <p14:sldId id="317"/>
            <p14:sldId id="301"/>
            <p14:sldId id="31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George" initials="HG" lastIdx="1" clrIdx="0">
    <p:extLst>
      <p:ext uri="{19B8F6BF-5375-455C-9EA6-DF929625EA0E}">
        <p15:presenceInfo xmlns:p15="http://schemas.microsoft.com/office/powerpoint/2012/main" userId="S-1-5-21-484763869-1637723038-1801674531-12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  <a:srgbClr val="000066"/>
    <a:srgbClr val="003366"/>
    <a:srgbClr val="003300"/>
    <a:srgbClr val="336600"/>
    <a:srgbClr val="16A220"/>
    <a:srgbClr val="12A663"/>
    <a:srgbClr val="33CC33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9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61271507728199"/>
          <c:y val="2.3102248383255655E-2"/>
          <c:w val="0.79143677897820908"/>
          <c:h val="0.743365272069499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A-47BF-9895-A6DF3ECA02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ln w="28575" cap="rnd">
              <a:solidFill>
                <a:srgbClr val="E2AC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0.98356664637857572</c:v>
                </c:pt>
                <c:pt idx="1">
                  <c:v>0.98832923832923825</c:v>
                </c:pt>
                <c:pt idx="2">
                  <c:v>0.98015364916773373</c:v>
                </c:pt>
                <c:pt idx="3">
                  <c:v>0.99671052631578949</c:v>
                </c:pt>
                <c:pt idx="4">
                  <c:v>0.96934604904632149</c:v>
                </c:pt>
                <c:pt idx="5">
                  <c:v>0.97606961566352424</c:v>
                </c:pt>
                <c:pt idx="6">
                  <c:v>0.99920508744038161</c:v>
                </c:pt>
                <c:pt idx="7">
                  <c:v>0.97729184188393603</c:v>
                </c:pt>
                <c:pt idx="8">
                  <c:v>0.98344947735191646</c:v>
                </c:pt>
                <c:pt idx="9">
                  <c:v>0.98628884826325414</c:v>
                </c:pt>
                <c:pt idx="10">
                  <c:v>1.0117994100294985</c:v>
                </c:pt>
                <c:pt idx="11">
                  <c:v>0.99214145383104124</c:v>
                </c:pt>
                <c:pt idx="12">
                  <c:v>0.9969450101832994</c:v>
                </c:pt>
                <c:pt idx="13">
                  <c:v>0.9989561586638831</c:v>
                </c:pt>
                <c:pt idx="14">
                  <c:v>0.9799154334038056</c:v>
                </c:pt>
                <c:pt idx="15">
                  <c:v>0.99895506792058508</c:v>
                </c:pt>
                <c:pt idx="16">
                  <c:v>0.99900199600798389</c:v>
                </c:pt>
                <c:pt idx="17">
                  <c:v>0.99402390438247001</c:v>
                </c:pt>
                <c:pt idx="18">
                  <c:v>0.99115913555992152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A-47BF-9895-A6DF3ECA02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Metro</c:v>
                </c:pt>
              </c:strCache>
            </c:strRef>
          </c:tx>
          <c:spPr>
            <a:ln w="28575" cap="rnd">
              <a:solidFill>
                <a:srgbClr val="16A22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1.0730371272063299</c:v>
                </c:pt>
                <c:pt idx="1">
                  <c:v>1.0694103194103193</c:v>
                </c:pt>
                <c:pt idx="2">
                  <c:v>1.0691421254801536</c:v>
                </c:pt>
                <c:pt idx="3">
                  <c:v>1.0782894736842106</c:v>
                </c:pt>
                <c:pt idx="4">
                  <c:v>1.055858310626703</c:v>
                </c:pt>
                <c:pt idx="5">
                  <c:v>1.0522117476432196</c:v>
                </c:pt>
                <c:pt idx="6">
                  <c:v>1.0779014308426074</c:v>
                </c:pt>
                <c:pt idx="7">
                  <c:v>1.0672834314550042</c:v>
                </c:pt>
                <c:pt idx="8">
                  <c:v>1.0836236933797909</c:v>
                </c:pt>
                <c:pt idx="9">
                  <c:v>1.0959780621572213</c:v>
                </c:pt>
                <c:pt idx="10">
                  <c:v>1.1032448377581121</c:v>
                </c:pt>
                <c:pt idx="11">
                  <c:v>1.0903732809430255</c:v>
                </c:pt>
                <c:pt idx="12">
                  <c:v>1.0936863543788187</c:v>
                </c:pt>
                <c:pt idx="13">
                  <c:v>1.091858037578288</c:v>
                </c:pt>
                <c:pt idx="14">
                  <c:v>1.0898520084566596</c:v>
                </c:pt>
                <c:pt idx="15">
                  <c:v>1.0815047021943573</c:v>
                </c:pt>
                <c:pt idx="16">
                  <c:v>1.0638722554890219</c:v>
                </c:pt>
                <c:pt idx="17">
                  <c:v>1.048804780876494</c:v>
                </c:pt>
                <c:pt idx="18">
                  <c:v>1.0520628683693516</c:v>
                </c:pt>
                <c:pt idx="19">
                  <c:v>1.0557213930348257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5A-47BF-9895-A6DF3ECA02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Small Metro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1.1174680462568471</c:v>
                </c:pt>
                <c:pt idx="1">
                  <c:v>1.1265356265356266</c:v>
                </c:pt>
                <c:pt idx="2">
                  <c:v>1.1306017925736236</c:v>
                </c:pt>
                <c:pt idx="3">
                  <c:v>1.1144736842105263</c:v>
                </c:pt>
                <c:pt idx="4">
                  <c:v>1.1110354223433241</c:v>
                </c:pt>
                <c:pt idx="5">
                  <c:v>1.0812182741116751</c:v>
                </c:pt>
                <c:pt idx="6">
                  <c:v>1.1422893481717011</c:v>
                </c:pt>
                <c:pt idx="7">
                  <c:v>1.105130361648444</c:v>
                </c:pt>
                <c:pt idx="8">
                  <c:v>1.1001742160278745</c:v>
                </c:pt>
                <c:pt idx="9">
                  <c:v>1.1325411334552102</c:v>
                </c:pt>
                <c:pt idx="10">
                  <c:v>1.1671583087512292</c:v>
                </c:pt>
                <c:pt idx="11">
                  <c:v>1.1375245579567781</c:v>
                </c:pt>
                <c:pt idx="12">
                  <c:v>1.1690427698574337</c:v>
                </c:pt>
                <c:pt idx="13">
                  <c:v>1.1513569937369519</c:v>
                </c:pt>
                <c:pt idx="14">
                  <c:v>1.1268498942917549</c:v>
                </c:pt>
                <c:pt idx="15">
                  <c:v>1.1180773249738767</c:v>
                </c:pt>
                <c:pt idx="16">
                  <c:v>1.0888223552894212</c:v>
                </c:pt>
                <c:pt idx="17">
                  <c:v>1.0727091633466135</c:v>
                </c:pt>
                <c:pt idx="18">
                  <c:v>1.0638506876227898</c:v>
                </c:pt>
                <c:pt idx="19">
                  <c:v>1.0318407960199005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5A-47BF-9895-A6DF3ECA023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Micropolitan (Nonmetro)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1.1655508216676811</c:v>
                </c:pt>
                <c:pt idx="1">
                  <c:v>1.1418918918918919</c:v>
                </c:pt>
                <c:pt idx="2">
                  <c:v>1.1395646606914214</c:v>
                </c:pt>
                <c:pt idx="3">
                  <c:v>1.1611842105263157</c:v>
                </c:pt>
                <c:pt idx="4">
                  <c:v>1.1355585831062669</c:v>
                </c:pt>
                <c:pt idx="5">
                  <c:v>1.1428571428571428</c:v>
                </c:pt>
                <c:pt idx="6">
                  <c:v>1.1995230524642291</c:v>
                </c:pt>
                <c:pt idx="7">
                  <c:v>1.1757779646761986</c:v>
                </c:pt>
                <c:pt idx="8">
                  <c:v>1.1846689895470384</c:v>
                </c:pt>
                <c:pt idx="9">
                  <c:v>1.2330895795246801</c:v>
                </c:pt>
                <c:pt idx="10">
                  <c:v>1.2605703048180923</c:v>
                </c:pt>
                <c:pt idx="11">
                  <c:v>1.231827111984283</c:v>
                </c:pt>
                <c:pt idx="12">
                  <c:v>1.2219959266802443</c:v>
                </c:pt>
                <c:pt idx="13">
                  <c:v>1.2379958246346554</c:v>
                </c:pt>
                <c:pt idx="14">
                  <c:v>1.2367864693446089</c:v>
                </c:pt>
                <c:pt idx="15">
                  <c:v>1.199582027168234</c:v>
                </c:pt>
                <c:pt idx="16">
                  <c:v>1.1606786427145708</c:v>
                </c:pt>
                <c:pt idx="17">
                  <c:v>1.1225099601593624</c:v>
                </c:pt>
                <c:pt idx="18">
                  <c:v>1.0923379174852652</c:v>
                </c:pt>
                <c:pt idx="19">
                  <c:v>1.0925373134328358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5A-47BF-9895-A6DF3ECA023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NonCore (Nonmetro)</c:v>
                </c:pt>
              </c:strCache>
            </c:strRef>
          </c:tx>
          <c:spPr>
            <a:ln w="28575" cap="rnd">
              <a:solidFill>
                <a:srgbClr val="33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1.1545952525867313</c:v>
                </c:pt>
                <c:pt idx="1">
                  <c:v>1.1246928746928746</c:v>
                </c:pt>
                <c:pt idx="2">
                  <c:v>1.1414852752880924</c:v>
                </c:pt>
                <c:pt idx="3">
                  <c:v>1.1684210526315788</c:v>
                </c:pt>
                <c:pt idx="4">
                  <c:v>1.1512261580381471</c:v>
                </c:pt>
                <c:pt idx="5">
                  <c:v>1.1363306744017403</c:v>
                </c:pt>
                <c:pt idx="6">
                  <c:v>1.1979332273449921</c:v>
                </c:pt>
                <c:pt idx="7">
                  <c:v>1.2001682085786374</c:v>
                </c:pt>
                <c:pt idx="8">
                  <c:v>1.2099303135888502</c:v>
                </c:pt>
                <c:pt idx="9">
                  <c:v>1.2559414990859232</c:v>
                </c:pt>
                <c:pt idx="10">
                  <c:v>1.2527040314650935</c:v>
                </c:pt>
                <c:pt idx="11">
                  <c:v>1.2465618860510805</c:v>
                </c:pt>
                <c:pt idx="12">
                  <c:v>1.2627291242362526</c:v>
                </c:pt>
                <c:pt idx="13">
                  <c:v>1.2265135699373695</c:v>
                </c:pt>
                <c:pt idx="14">
                  <c:v>1.2357293868921777</c:v>
                </c:pt>
                <c:pt idx="15">
                  <c:v>1.2121212121212122</c:v>
                </c:pt>
                <c:pt idx="16">
                  <c:v>1.1467065868263473</c:v>
                </c:pt>
                <c:pt idx="17">
                  <c:v>1.142430278884462</c:v>
                </c:pt>
                <c:pt idx="18">
                  <c:v>1.1011787819253438</c:v>
                </c:pt>
                <c:pt idx="19">
                  <c:v>1.1124378109452735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5A-47BF-9895-A6DF3ECA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82072"/>
        <c:axId val="1"/>
      </c:lineChart>
      <c:catAx>
        <c:axId val="19058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Mortality Ratio </a:t>
                </a:r>
                <a:r>
                  <a:rPr lang="en-US" dirty="0" smtClean="0"/>
                  <a:t>(Large-Central</a:t>
                </a:r>
                <a:r>
                  <a:rPr lang="en-US" baseline="0" dirty="0" smtClean="0"/>
                  <a:t>-Metro</a:t>
                </a:r>
                <a:r>
                  <a:rPr lang="en-US" dirty="0" smtClean="0"/>
                  <a:t> </a:t>
                </a:r>
                <a:r>
                  <a:rPr lang="en-US" dirty="0"/>
                  <a:t>Reference)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164.3</c:v>
                </c:pt>
                <c:pt idx="1">
                  <c:v>162.80000000000001</c:v>
                </c:pt>
                <c:pt idx="2">
                  <c:v>156.19999999999999</c:v>
                </c:pt>
                <c:pt idx="3">
                  <c:v>152</c:v>
                </c:pt>
                <c:pt idx="4">
                  <c:v>146.80000000000001</c:v>
                </c:pt>
                <c:pt idx="5">
                  <c:v>137.9</c:v>
                </c:pt>
                <c:pt idx="6">
                  <c:v>125.8</c:v>
                </c:pt>
                <c:pt idx="7">
                  <c:v>118.9</c:v>
                </c:pt>
                <c:pt idx="8">
                  <c:v>114.8</c:v>
                </c:pt>
                <c:pt idx="9">
                  <c:v>109.4</c:v>
                </c:pt>
                <c:pt idx="10">
                  <c:v>101.7</c:v>
                </c:pt>
                <c:pt idx="11">
                  <c:v>101.8</c:v>
                </c:pt>
                <c:pt idx="12">
                  <c:v>98.2</c:v>
                </c:pt>
                <c:pt idx="13">
                  <c:v>95.8</c:v>
                </c:pt>
                <c:pt idx="14">
                  <c:v>94.6</c:v>
                </c:pt>
                <c:pt idx="15">
                  <c:v>95.7</c:v>
                </c:pt>
                <c:pt idx="16">
                  <c:v>100.2</c:v>
                </c:pt>
                <c:pt idx="17">
                  <c:v>100.4</c:v>
                </c:pt>
                <c:pt idx="18">
                  <c:v>101.8</c:v>
                </c:pt>
                <c:pt idx="19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C4-48E3-81E1-39133C947B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161.6</c:v>
                </c:pt>
                <c:pt idx="1">
                  <c:v>160.9</c:v>
                </c:pt>
                <c:pt idx="2">
                  <c:v>153.1</c:v>
                </c:pt>
                <c:pt idx="3">
                  <c:v>151.5</c:v>
                </c:pt>
                <c:pt idx="4">
                  <c:v>142.30000000000001</c:v>
                </c:pt>
                <c:pt idx="5">
                  <c:v>134.6</c:v>
                </c:pt>
                <c:pt idx="6">
                  <c:v>125.7</c:v>
                </c:pt>
                <c:pt idx="7">
                  <c:v>116.2</c:v>
                </c:pt>
                <c:pt idx="8">
                  <c:v>112.9</c:v>
                </c:pt>
                <c:pt idx="9">
                  <c:v>107.9</c:v>
                </c:pt>
                <c:pt idx="10">
                  <c:v>102.9</c:v>
                </c:pt>
                <c:pt idx="11">
                  <c:v>101</c:v>
                </c:pt>
                <c:pt idx="12">
                  <c:v>97.9</c:v>
                </c:pt>
                <c:pt idx="13">
                  <c:v>95.7</c:v>
                </c:pt>
                <c:pt idx="14">
                  <c:v>92.7</c:v>
                </c:pt>
                <c:pt idx="15">
                  <c:v>95.6</c:v>
                </c:pt>
                <c:pt idx="16">
                  <c:v>100.1</c:v>
                </c:pt>
                <c:pt idx="17">
                  <c:v>99.8</c:v>
                </c:pt>
                <c:pt idx="18">
                  <c:v>100.9</c:v>
                </c:pt>
                <c:pt idx="19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C4-48E3-81E1-39133C947B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Metro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176.3</c:v>
                </c:pt>
                <c:pt idx="1">
                  <c:v>174.1</c:v>
                </c:pt>
                <c:pt idx="2">
                  <c:v>167</c:v>
                </c:pt>
                <c:pt idx="3">
                  <c:v>163.9</c:v>
                </c:pt>
                <c:pt idx="4">
                  <c:v>155</c:v>
                </c:pt>
                <c:pt idx="5">
                  <c:v>145.1</c:v>
                </c:pt>
                <c:pt idx="6">
                  <c:v>135.6</c:v>
                </c:pt>
                <c:pt idx="7">
                  <c:v>126.9</c:v>
                </c:pt>
                <c:pt idx="8">
                  <c:v>124.4</c:v>
                </c:pt>
                <c:pt idx="9">
                  <c:v>119.9</c:v>
                </c:pt>
                <c:pt idx="10">
                  <c:v>112.2</c:v>
                </c:pt>
                <c:pt idx="11">
                  <c:v>111</c:v>
                </c:pt>
                <c:pt idx="12">
                  <c:v>107.4</c:v>
                </c:pt>
                <c:pt idx="13">
                  <c:v>104.6</c:v>
                </c:pt>
                <c:pt idx="14">
                  <c:v>103.1</c:v>
                </c:pt>
                <c:pt idx="15">
                  <c:v>103.5</c:v>
                </c:pt>
                <c:pt idx="16">
                  <c:v>106.6</c:v>
                </c:pt>
                <c:pt idx="17">
                  <c:v>105.3</c:v>
                </c:pt>
                <c:pt idx="18">
                  <c:v>107.1</c:v>
                </c:pt>
                <c:pt idx="19">
                  <c:v>106.1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C4-48E3-81E1-39133C947B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Small Metro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183.6</c:v>
                </c:pt>
                <c:pt idx="1">
                  <c:v>183.4</c:v>
                </c:pt>
                <c:pt idx="2">
                  <c:v>176.6</c:v>
                </c:pt>
                <c:pt idx="3">
                  <c:v>169.4</c:v>
                </c:pt>
                <c:pt idx="4">
                  <c:v>163.1</c:v>
                </c:pt>
                <c:pt idx="5">
                  <c:v>149.1</c:v>
                </c:pt>
                <c:pt idx="6">
                  <c:v>143.69999999999999</c:v>
                </c:pt>
                <c:pt idx="7">
                  <c:v>131.4</c:v>
                </c:pt>
                <c:pt idx="8">
                  <c:v>126.3</c:v>
                </c:pt>
                <c:pt idx="9">
                  <c:v>123.9</c:v>
                </c:pt>
                <c:pt idx="10">
                  <c:v>118.7</c:v>
                </c:pt>
                <c:pt idx="11">
                  <c:v>115.8</c:v>
                </c:pt>
                <c:pt idx="12">
                  <c:v>114.8</c:v>
                </c:pt>
                <c:pt idx="13">
                  <c:v>110.3</c:v>
                </c:pt>
                <c:pt idx="14">
                  <c:v>106.6</c:v>
                </c:pt>
                <c:pt idx="15">
                  <c:v>107</c:v>
                </c:pt>
                <c:pt idx="16">
                  <c:v>109.1</c:v>
                </c:pt>
                <c:pt idx="17">
                  <c:v>107.7</c:v>
                </c:pt>
                <c:pt idx="18">
                  <c:v>108.3</c:v>
                </c:pt>
                <c:pt idx="19">
                  <c:v>103.7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C4-48E3-81E1-39133C947B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Micropolitan (Nonmetro)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191.5</c:v>
                </c:pt>
                <c:pt idx="1">
                  <c:v>185.9</c:v>
                </c:pt>
                <c:pt idx="2">
                  <c:v>178</c:v>
                </c:pt>
                <c:pt idx="3">
                  <c:v>176.5</c:v>
                </c:pt>
                <c:pt idx="4">
                  <c:v>166.7</c:v>
                </c:pt>
                <c:pt idx="5">
                  <c:v>157.6</c:v>
                </c:pt>
                <c:pt idx="6">
                  <c:v>150.9</c:v>
                </c:pt>
                <c:pt idx="7">
                  <c:v>139.80000000000001</c:v>
                </c:pt>
                <c:pt idx="8">
                  <c:v>136</c:v>
                </c:pt>
                <c:pt idx="9">
                  <c:v>134.9</c:v>
                </c:pt>
                <c:pt idx="10">
                  <c:v>128.19999999999999</c:v>
                </c:pt>
                <c:pt idx="11">
                  <c:v>125.4</c:v>
                </c:pt>
                <c:pt idx="12">
                  <c:v>120</c:v>
                </c:pt>
                <c:pt idx="13">
                  <c:v>118.6</c:v>
                </c:pt>
                <c:pt idx="14">
                  <c:v>117</c:v>
                </c:pt>
                <c:pt idx="15">
                  <c:v>114.8</c:v>
                </c:pt>
                <c:pt idx="16">
                  <c:v>116.3</c:v>
                </c:pt>
                <c:pt idx="17">
                  <c:v>112.7</c:v>
                </c:pt>
                <c:pt idx="18">
                  <c:v>111.2</c:v>
                </c:pt>
                <c:pt idx="19">
                  <c:v>109.8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C4-48E3-81E1-39133C947B9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NonCore (Nonmetro)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189.7</c:v>
                </c:pt>
                <c:pt idx="1">
                  <c:v>183.1</c:v>
                </c:pt>
                <c:pt idx="2">
                  <c:v>178.3</c:v>
                </c:pt>
                <c:pt idx="3">
                  <c:v>177.6</c:v>
                </c:pt>
                <c:pt idx="4">
                  <c:v>169</c:v>
                </c:pt>
                <c:pt idx="5">
                  <c:v>156.69999999999999</c:v>
                </c:pt>
                <c:pt idx="6">
                  <c:v>150.69999999999999</c:v>
                </c:pt>
                <c:pt idx="7">
                  <c:v>142.69999999999999</c:v>
                </c:pt>
                <c:pt idx="8">
                  <c:v>138.9</c:v>
                </c:pt>
                <c:pt idx="9">
                  <c:v>137.4</c:v>
                </c:pt>
                <c:pt idx="10">
                  <c:v>127.4</c:v>
                </c:pt>
                <c:pt idx="11">
                  <c:v>126.9</c:v>
                </c:pt>
                <c:pt idx="12">
                  <c:v>124</c:v>
                </c:pt>
                <c:pt idx="13">
                  <c:v>117.5</c:v>
                </c:pt>
                <c:pt idx="14">
                  <c:v>116.9</c:v>
                </c:pt>
                <c:pt idx="15">
                  <c:v>116</c:v>
                </c:pt>
                <c:pt idx="16">
                  <c:v>114.9</c:v>
                </c:pt>
                <c:pt idx="17">
                  <c:v>114.7</c:v>
                </c:pt>
                <c:pt idx="18">
                  <c:v>112.1</c:v>
                </c:pt>
                <c:pt idx="19">
                  <c:v>111.8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C4-48E3-81E1-39133C947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07464"/>
        <c:axId val="1"/>
      </c:lineChart>
      <c:catAx>
        <c:axId val="2134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Age-Adjusted Stroke Mortality (per 100,000)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61271507728199"/>
          <c:y val="2.3102248383255655E-2"/>
          <c:w val="0.79143677897820908"/>
          <c:h val="0.743365272069499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A-428A-976D-1083E03762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ln w="28575" cap="rnd">
              <a:solidFill>
                <a:srgbClr val="E2AC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0.97871046228710468</c:v>
                </c:pt>
                <c:pt idx="1">
                  <c:v>0.98401966810079911</c:v>
                </c:pt>
                <c:pt idx="2">
                  <c:v>0.97695262483994882</c:v>
                </c:pt>
                <c:pt idx="3">
                  <c:v>0.9881734559789751</c:v>
                </c:pt>
                <c:pt idx="4">
                  <c:v>0.96664397549353298</c:v>
                </c:pt>
                <c:pt idx="5">
                  <c:v>0.97316896301667866</c:v>
                </c:pt>
                <c:pt idx="6">
                  <c:v>0.99285146942017466</c:v>
                </c:pt>
                <c:pt idx="7">
                  <c:v>0.971476510067114</c:v>
                </c:pt>
                <c:pt idx="8">
                  <c:v>0.97998259355961692</c:v>
                </c:pt>
                <c:pt idx="9">
                  <c:v>0.9817351598173516</c:v>
                </c:pt>
                <c:pt idx="10">
                  <c:v>1.0068762278978389</c:v>
                </c:pt>
                <c:pt idx="11">
                  <c:v>0.99410609037328102</c:v>
                </c:pt>
                <c:pt idx="12">
                  <c:v>0.99287894201424209</c:v>
                </c:pt>
                <c:pt idx="13">
                  <c:v>0.99582898852971835</c:v>
                </c:pt>
                <c:pt idx="14">
                  <c:v>0.97254487856388583</c:v>
                </c:pt>
                <c:pt idx="15">
                  <c:v>0.99478079331941549</c:v>
                </c:pt>
                <c:pt idx="16">
                  <c:v>0.99402390438247001</c:v>
                </c:pt>
                <c:pt idx="17">
                  <c:v>0.99302788844621515</c:v>
                </c:pt>
                <c:pt idx="18">
                  <c:v>0.98920510304219811</c:v>
                </c:pt>
                <c:pt idx="19">
                  <c:v>0.99801192842942354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EA-428A-976D-1083E03762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Metro</c:v>
                </c:pt>
              </c:strCache>
            </c:strRef>
          </c:tx>
          <c:spPr>
            <a:ln w="28575" cap="rnd">
              <a:solidFill>
                <a:srgbClr val="16A22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1.0626520681265206</c:v>
                </c:pt>
                <c:pt idx="1">
                  <c:v>1.0633066994468348</c:v>
                </c:pt>
                <c:pt idx="2">
                  <c:v>1.0588988476312422</c:v>
                </c:pt>
                <c:pt idx="3">
                  <c:v>1.0703022339027597</c:v>
                </c:pt>
                <c:pt idx="4">
                  <c:v>1.049012933968686</c:v>
                </c:pt>
                <c:pt idx="5">
                  <c:v>1.0464104423495286</c:v>
                </c:pt>
                <c:pt idx="6">
                  <c:v>1.0714853057982525</c:v>
                </c:pt>
                <c:pt idx="7">
                  <c:v>1.0520134228187921</c:v>
                </c:pt>
                <c:pt idx="8">
                  <c:v>1.0748476936466491</c:v>
                </c:pt>
                <c:pt idx="9">
                  <c:v>1.0894977168949771</c:v>
                </c:pt>
                <c:pt idx="10">
                  <c:v>1.0952848722986248</c:v>
                </c:pt>
                <c:pt idx="11">
                  <c:v>1.0785854616895874</c:v>
                </c:pt>
                <c:pt idx="12">
                  <c:v>1.0874872838250256</c:v>
                </c:pt>
                <c:pt idx="13">
                  <c:v>1.0855057351407715</c:v>
                </c:pt>
                <c:pt idx="14">
                  <c:v>1.0781414994720169</c:v>
                </c:pt>
                <c:pt idx="15">
                  <c:v>1.0709812108559498</c:v>
                </c:pt>
                <c:pt idx="16">
                  <c:v>1.048804780876494</c:v>
                </c:pt>
                <c:pt idx="17">
                  <c:v>1.0398406374501992</c:v>
                </c:pt>
                <c:pt idx="18">
                  <c:v>1.0372914622178606</c:v>
                </c:pt>
                <c:pt idx="19">
                  <c:v>1.0407554671968191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EA-428A-976D-1083E03762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Small Metro</c:v>
                </c:pt>
              </c:strCache>
            </c:strRef>
          </c:tx>
          <c:spPr>
            <a:ln w="28575" cap="rnd">
              <a:solidFill>
                <a:srgbClr val="A5002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1.1374695863746958</c:v>
                </c:pt>
                <c:pt idx="1">
                  <c:v>1.1475107559926245</c:v>
                </c:pt>
                <c:pt idx="2">
                  <c:v>1.149807938540333</c:v>
                </c:pt>
                <c:pt idx="3">
                  <c:v>1.1360052562417873</c:v>
                </c:pt>
                <c:pt idx="4">
                  <c:v>1.1313818924438392</c:v>
                </c:pt>
                <c:pt idx="5">
                  <c:v>1.101522842639594</c:v>
                </c:pt>
                <c:pt idx="6">
                  <c:v>1.1453534551231135</c:v>
                </c:pt>
                <c:pt idx="7">
                  <c:v>1.1191275167785235</c:v>
                </c:pt>
                <c:pt idx="8">
                  <c:v>1.1114012184508268</c:v>
                </c:pt>
                <c:pt idx="9">
                  <c:v>1.1406392694063927</c:v>
                </c:pt>
                <c:pt idx="10">
                  <c:v>1.1640471512770139</c:v>
                </c:pt>
                <c:pt idx="11">
                  <c:v>1.1404715127701375</c:v>
                </c:pt>
                <c:pt idx="12">
                  <c:v>1.1607324516785351</c:v>
                </c:pt>
                <c:pt idx="13">
                  <c:v>1.1584984358706985</c:v>
                </c:pt>
                <c:pt idx="14">
                  <c:v>1.1520591341077084</c:v>
                </c:pt>
                <c:pt idx="15">
                  <c:v>1.1294363256784969</c:v>
                </c:pt>
                <c:pt idx="16">
                  <c:v>1.1015936254980079</c:v>
                </c:pt>
                <c:pt idx="17">
                  <c:v>1.0916334661354581</c:v>
                </c:pt>
                <c:pt idx="18">
                  <c:v>1.085377821393523</c:v>
                </c:pt>
                <c:pt idx="19">
                  <c:v>1.0566600397614314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EA-428A-976D-1083E03762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Micropolitan (Nonmetro)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1.1496350364963503</c:v>
                </c:pt>
                <c:pt idx="1">
                  <c:v>1.1309157959434544</c:v>
                </c:pt>
                <c:pt idx="2">
                  <c:v>1.1318822023047377</c:v>
                </c:pt>
                <c:pt idx="3">
                  <c:v>1.145203679369251</c:v>
                </c:pt>
                <c:pt idx="4">
                  <c:v>1.1191286589516678</c:v>
                </c:pt>
                <c:pt idx="5">
                  <c:v>1.1247280638143582</c:v>
                </c:pt>
                <c:pt idx="6">
                  <c:v>1.1938046068308181</c:v>
                </c:pt>
                <c:pt idx="7">
                  <c:v>1.1652684563758389</c:v>
                </c:pt>
                <c:pt idx="8">
                  <c:v>1.1740644038294168</c:v>
                </c:pt>
                <c:pt idx="9">
                  <c:v>1.2182648401826484</c:v>
                </c:pt>
                <c:pt idx="10">
                  <c:v>1.2573673870333988</c:v>
                </c:pt>
                <c:pt idx="11">
                  <c:v>1.224950884086444</c:v>
                </c:pt>
                <c:pt idx="12">
                  <c:v>1.2146490335707021</c:v>
                </c:pt>
                <c:pt idx="13">
                  <c:v>1.2158498435870697</c:v>
                </c:pt>
                <c:pt idx="14">
                  <c:v>1.218585005279831</c:v>
                </c:pt>
                <c:pt idx="15">
                  <c:v>1.1889352818371608</c:v>
                </c:pt>
                <c:pt idx="16">
                  <c:v>1.1563745019920317</c:v>
                </c:pt>
                <c:pt idx="17">
                  <c:v>1.1155378486055776</c:v>
                </c:pt>
                <c:pt idx="18">
                  <c:v>1.0922473012757605</c:v>
                </c:pt>
                <c:pt idx="19">
                  <c:v>1.0904572564612327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EA-428A-976D-1083E037628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NonCore (Nonmetro)</c:v>
                </c:pt>
              </c:strCache>
            </c:strRef>
          </c:tx>
          <c:spPr>
            <a:ln w="28575" cap="rnd">
              <a:solidFill>
                <a:srgbClr val="33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1.1581508515815084</c:v>
                </c:pt>
                <c:pt idx="1">
                  <c:v>1.1272280270436388</c:v>
                </c:pt>
                <c:pt idx="2">
                  <c:v>1.1402048655569783</c:v>
                </c:pt>
                <c:pt idx="3">
                  <c:v>1.1636005256241788</c:v>
                </c:pt>
                <c:pt idx="4">
                  <c:v>1.1422736555479918</c:v>
                </c:pt>
                <c:pt idx="5">
                  <c:v>1.1348803480783176</c:v>
                </c:pt>
                <c:pt idx="6">
                  <c:v>1.1930103256552818</c:v>
                </c:pt>
                <c:pt idx="7">
                  <c:v>1.1870805369127517</c:v>
                </c:pt>
                <c:pt idx="8">
                  <c:v>1.2010443864229765</c:v>
                </c:pt>
                <c:pt idx="9">
                  <c:v>1.2420091324200913</c:v>
                </c:pt>
                <c:pt idx="10">
                  <c:v>1.2367387033398822</c:v>
                </c:pt>
                <c:pt idx="11">
                  <c:v>1.230844793713163</c:v>
                </c:pt>
                <c:pt idx="12">
                  <c:v>1.2522889114954221</c:v>
                </c:pt>
                <c:pt idx="13">
                  <c:v>1.2168925964546402</c:v>
                </c:pt>
                <c:pt idx="14">
                  <c:v>1.2228088701161561</c:v>
                </c:pt>
                <c:pt idx="15">
                  <c:v>1.2004175365344467</c:v>
                </c:pt>
                <c:pt idx="16">
                  <c:v>1.1344621513944224</c:v>
                </c:pt>
                <c:pt idx="17">
                  <c:v>1.1274900398406373</c:v>
                </c:pt>
                <c:pt idx="18">
                  <c:v>1.086359175662414</c:v>
                </c:pt>
                <c:pt idx="19">
                  <c:v>1.1013916500994037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EA-428A-976D-1083E0376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82072"/>
        <c:axId val="1"/>
      </c:lineChart>
      <c:catAx>
        <c:axId val="19058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Ratio (White Reference)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164.4</c:v>
                </c:pt>
                <c:pt idx="1">
                  <c:v>162.69999999999999</c:v>
                </c:pt>
                <c:pt idx="2">
                  <c:v>156.19999999999999</c:v>
                </c:pt>
                <c:pt idx="3">
                  <c:v>152.19999999999999</c:v>
                </c:pt>
                <c:pt idx="4">
                  <c:v>146.9</c:v>
                </c:pt>
                <c:pt idx="5">
                  <c:v>137.9</c:v>
                </c:pt>
                <c:pt idx="6">
                  <c:v>125.9</c:v>
                </c:pt>
                <c:pt idx="7">
                  <c:v>119.2</c:v>
                </c:pt>
                <c:pt idx="8">
                  <c:v>114.9</c:v>
                </c:pt>
                <c:pt idx="9">
                  <c:v>109.5</c:v>
                </c:pt>
                <c:pt idx="10">
                  <c:v>101.8</c:v>
                </c:pt>
                <c:pt idx="11">
                  <c:v>101.8</c:v>
                </c:pt>
                <c:pt idx="12">
                  <c:v>98.3</c:v>
                </c:pt>
                <c:pt idx="13">
                  <c:v>95.9</c:v>
                </c:pt>
                <c:pt idx="14">
                  <c:v>94.7</c:v>
                </c:pt>
                <c:pt idx="15">
                  <c:v>95.8</c:v>
                </c:pt>
                <c:pt idx="16">
                  <c:v>100.4</c:v>
                </c:pt>
                <c:pt idx="17">
                  <c:v>100.4</c:v>
                </c:pt>
                <c:pt idx="18">
                  <c:v>101.9</c:v>
                </c:pt>
                <c:pt idx="19">
                  <c:v>100.6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F-4461-B126-9BF009661F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160.9</c:v>
                </c:pt>
                <c:pt idx="1">
                  <c:v>160.1</c:v>
                </c:pt>
                <c:pt idx="2">
                  <c:v>152.6</c:v>
                </c:pt>
                <c:pt idx="3">
                  <c:v>150.4</c:v>
                </c:pt>
                <c:pt idx="4">
                  <c:v>142</c:v>
                </c:pt>
                <c:pt idx="5">
                  <c:v>134.19999999999999</c:v>
                </c:pt>
                <c:pt idx="6">
                  <c:v>125</c:v>
                </c:pt>
                <c:pt idx="7">
                  <c:v>115.8</c:v>
                </c:pt>
                <c:pt idx="8">
                  <c:v>112.6</c:v>
                </c:pt>
                <c:pt idx="9">
                  <c:v>107.5</c:v>
                </c:pt>
                <c:pt idx="10">
                  <c:v>102.5</c:v>
                </c:pt>
                <c:pt idx="11">
                  <c:v>101.2</c:v>
                </c:pt>
                <c:pt idx="12">
                  <c:v>97.6</c:v>
                </c:pt>
                <c:pt idx="13">
                  <c:v>95.5</c:v>
                </c:pt>
                <c:pt idx="14">
                  <c:v>92.1</c:v>
                </c:pt>
                <c:pt idx="15">
                  <c:v>95.3</c:v>
                </c:pt>
                <c:pt idx="16">
                  <c:v>99.8</c:v>
                </c:pt>
                <c:pt idx="17">
                  <c:v>99.7</c:v>
                </c:pt>
                <c:pt idx="18">
                  <c:v>100.8</c:v>
                </c:pt>
                <c:pt idx="19">
                  <c:v>100.4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F-4461-B126-9BF009661F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Metro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174.7</c:v>
                </c:pt>
                <c:pt idx="1">
                  <c:v>173</c:v>
                </c:pt>
                <c:pt idx="2">
                  <c:v>165.4</c:v>
                </c:pt>
                <c:pt idx="3">
                  <c:v>162.9</c:v>
                </c:pt>
                <c:pt idx="4">
                  <c:v>154.1</c:v>
                </c:pt>
                <c:pt idx="5">
                  <c:v>144.30000000000001</c:v>
                </c:pt>
                <c:pt idx="6">
                  <c:v>134.9</c:v>
                </c:pt>
                <c:pt idx="7">
                  <c:v>125.4</c:v>
                </c:pt>
                <c:pt idx="8">
                  <c:v>123.5</c:v>
                </c:pt>
                <c:pt idx="9">
                  <c:v>119.3</c:v>
                </c:pt>
                <c:pt idx="10">
                  <c:v>111.5</c:v>
                </c:pt>
                <c:pt idx="11">
                  <c:v>109.8</c:v>
                </c:pt>
                <c:pt idx="12">
                  <c:v>106.9</c:v>
                </c:pt>
                <c:pt idx="13">
                  <c:v>104.1</c:v>
                </c:pt>
                <c:pt idx="14">
                  <c:v>102.1</c:v>
                </c:pt>
                <c:pt idx="15">
                  <c:v>102.6</c:v>
                </c:pt>
                <c:pt idx="16">
                  <c:v>105.3</c:v>
                </c:pt>
                <c:pt idx="17">
                  <c:v>104.4</c:v>
                </c:pt>
                <c:pt idx="18">
                  <c:v>105.7</c:v>
                </c:pt>
                <c:pt idx="19">
                  <c:v>104.7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8F-4461-B126-9BF009661F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Small Metro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187</c:v>
                </c:pt>
                <c:pt idx="1">
                  <c:v>186.7</c:v>
                </c:pt>
                <c:pt idx="2">
                  <c:v>179.6</c:v>
                </c:pt>
                <c:pt idx="3">
                  <c:v>172.9</c:v>
                </c:pt>
                <c:pt idx="4">
                  <c:v>166.2</c:v>
                </c:pt>
                <c:pt idx="5">
                  <c:v>151.9</c:v>
                </c:pt>
                <c:pt idx="6">
                  <c:v>144.19999999999999</c:v>
                </c:pt>
                <c:pt idx="7">
                  <c:v>133.4</c:v>
                </c:pt>
                <c:pt idx="8">
                  <c:v>127.7</c:v>
                </c:pt>
                <c:pt idx="9">
                  <c:v>124.9</c:v>
                </c:pt>
                <c:pt idx="10">
                  <c:v>118.5</c:v>
                </c:pt>
                <c:pt idx="11">
                  <c:v>116.1</c:v>
                </c:pt>
                <c:pt idx="12">
                  <c:v>114.1</c:v>
                </c:pt>
                <c:pt idx="13">
                  <c:v>111.1</c:v>
                </c:pt>
                <c:pt idx="14">
                  <c:v>109.1</c:v>
                </c:pt>
                <c:pt idx="15">
                  <c:v>108.2</c:v>
                </c:pt>
                <c:pt idx="16">
                  <c:v>110.6</c:v>
                </c:pt>
                <c:pt idx="17">
                  <c:v>109.6</c:v>
                </c:pt>
                <c:pt idx="18">
                  <c:v>110.6</c:v>
                </c:pt>
                <c:pt idx="19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8F-4461-B126-9BF009661F9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Micropolitan (Nonmetro)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189</c:v>
                </c:pt>
                <c:pt idx="1">
                  <c:v>184</c:v>
                </c:pt>
                <c:pt idx="2">
                  <c:v>176.8</c:v>
                </c:pt>
                <c:pt idx="3">
                  <c:v>174.3</c:v>
                </c:pt>
                <c:pt idx="4">
                  <c:v>164.4</c:v>
                </c:pt>
                <c:pt idx="5">
                  <c:v>155.1</c:v>
                </c:pt>
                <c:pt idx="6">
                  <c:v>150.30000000000001</c:v>
                </c:pt>
                <c:pt idx="7">
                  <c:v>138.9</c:v>
                </c:pt>
                <c:pt idx="8">
                  <c:v>134.9</c:v>
                </c:pt>
                <c:pt idx="9">
                  <c:v>133.4</c:v>
                </c:pt>
                <c:pt idx="10">
                  <c:v>128</c:v>
                </c:pt>
                <c:pt idx="11">
                  <c:v>124.7</c:v>
                </c:pt>
                <c:pt idx="12">
                  <c:v>119.4</c:v>
                </c:pt>
                <c:pt idx="13">
                  <c:v>116.6</c:v>
                </c:pt>
                <c:pt idx="14">
                  <c:v>115.4</c:v>
                </c:pt>
                <c:pt idx="15">
                  <c:v>113.9</c:v>
                </c:pt>
                <c:pt idx="16">
                  <c:v>116.1</c:v>
                </c:pt>
                <c:pt idx="17">
                  <c:v>112</c:v>
                </c:pt>
                <c:pt idx="18">
                  <c:v>111.3</c:v>
                </c:pt>
                <c:pt idx="19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8F-4461-B126-9BF009661F9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NonCore (Nonmetro)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190.4</c:v>
                </c:pt>
                <c:pt idx="1">
                  <c:v>183.4</c:v>
                </c:pt>
                <c:pt idx="2">
                  <c:v>178.1</c:v>
                </c:pt>
                <c:pt idx="3">
                  <c:v>177.1</c:v>
                </c:pt>
                <c:pt idx="4">
                  <c:v>167.8</c:v>
                </c:pt>
                <c:pt idx="5">
                  <c:v>156.5</c:v>
                </c:pt>
                <c:pt idx="6">
                  <c:v>150.19999999999999</c:v>
                </c:pt>
                <c:pt idx="7">
                  <c:v>141.5</c:v>
                </c:pt>
                <c:pt idx="8">
                  <c:v>138</c:v>
                </c:pt>
                <c:pt idx="9">
                  <c:v>136</c:v>
                </c:pt>
                <c:pt idx="10">
                  <c:v>125.9</c:v>
                </c:pt>
                <c:pt idx="11">
                  <c:v>125.3</c:v>
                </c:pt>
                <c:pt idx="12">
                  <c:v>123.1</c:v>
                </c:pt>
                <c:pt idx="13">
                  <c:v>116.7</c:v>
                </c:pt>
                <c:pt idx="14">
                  <c:v>115.8</c:v>
                </c:pt>
                <c:pt idx="15">
                  <c:v>115</c:v>
                </c:pt>
                <c:pt idx="16">
                  <c:v>113.9</c:v>
                </c:pt>
                <c:pt idx="17">
                  <c:v>113.2</c:v>
                </c:pt>
                <c:pt idx="18">
                  <c:v>110.7</c:v>
                </c:pt>
                <c:pt idx="19">
                  <c:v>110.8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8F-4461-B126-9BF00966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07464"/>
        <c:axId val="1"/>
      </c:lineChart>
      <c:catAx>
        <c:axId val="2134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Age-Adjusted Stroke Mortality (per 100,000)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1T13:08:56.47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0748-4E2B-4C49-AC6F-53EBD506145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5C74-690F-4C2F-A9EB-2276ADE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Tx/>
              <a:buChar char="-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5EB8-5982-4E2B-B7DA-346949A8331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5DFC-E12E-4BE0-BE67-838179D0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5002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660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comments" Target="../comments/comment1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ardsstudy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1071264"/>
            <a:ext cx="119507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Rural-Urban Differences in Stroke Risk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85" y="487539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George Howard</a:t>
            </a:r>
          </a:p>
          <a:p>
            <a:r>
              <a:rPr lang="en-US" dirty="0" smtClean="0"/>
              <a:t>Department of Biostatistics</a:t>
            </a:r>
          </a:p>
          <a:p>
            <a:r>
              <a:rPr lang="en-US" dirty="0" smtClean="0"/>
              <a:t>UAB School of Public Health</a:t>
            </a:r>
          </a:p>
          <a:p>
            <a:r>
              <a:rPr lang="en-US" dirty="0" smtClean="0"/>
              <a:t>Birmingham,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-73545"/>
            <a:ext cx="118300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Statistical Methods for Question 2:  </a:t>
            </a:r>
            <a:br>
              <a:rPr lang="en-US" dirty="0" smtClean="0"/>
            </a:br>
            <a:r>
              <a:rPr lang="en-US" sz="2700" i="1" dirty="0"/>
              <a:t>(</a:t>
            </a:r>
            <a:r>
              <a:rPr lang="en-US" sz="2700" i="1" dirty="0" smtClean="0"/>
              <a:t>What are the apparent contributors to the excess stroke incidence in rural areas?)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" y="1252018"/>
            <a:ext cx="11453169" cy="5445962"/>
          </a:xfrm>
        </p:spPr>
        <p:txBody>
          <a:bodyPr>
            <a:normAutofit/>
          </a:bodyPr>
          <a:lstStyle/>
          <a:p>
            <a:r>
              <a:rPr lang="en-US" dirty="0" smtClean="0"/>
              <a:t>General approach:</a:t>
            </a:r>
          </a:p>
          <a:p>
            <a:pPr marL="969963" indent="-404813">
              <a:buAutoNum type="arabicPeriod"/>
            </a:pPr>
            <a:r>
              <a:rPr lang="en-US" dirty="0" smtClean="0"/>
              <a:t>We start by considering risk factors and socio-economic status factors that we </a:t>
            </a:r>
            <a:r>
              <a:rPr lang="en-US" u="sng" dirty="0" smtClean="0"/>
              <a:t>know</a:t>
            </a:r>
            <a:r>
              <a:rPr lang="en-US" dirty="0" smtClean="0"/>
              <a:t> are associated with stroke</a:t>
            </a:r>
          </a:p>
          <a:p>
            <a:pPr marL="565150" indent="0">
              <a:buNone/>
            </a:pPr>
            <a:r>
              <a:rPr lang="en-US" dirty="0"/>
              <a:t>		</a:t>
            </a:r>
            <a:r>
              <a:rPr lang="en-US" dirty="0" smtClean="0">
                <a:solidFill>
                  <a:srgbClr val="FF0000"/>
                </a:solidFill>
              </a:rPr>
              <a:t>and then</a:t>
            </a:r>
            <a:r>
              <a:rPr lang="en-US" dirty="0" smtClean="0"/>
              <a:t> </a:t>
            </a:r>
          </a:p>
          <a:p>
            <a:pPr marL="969963" indent="-404813">
              <a:buAutoNum type="arabicPeriod" startAt="2"/>
            </a:pPr>
            <a:r>
              <a:rPr lang="en-US" dirty="0" smtClean="0"/>
              <a:t>See if these same factors have a worse profile </a:t>
            </a:r>
            <a:r>
              <a:rPr lang="en-US" dirty="0"/>
              <a:t>in rural areas, </a:t>
            </a:r>
          </a:p>
          <a:p>
            <a:pPr marL="230188" indent="0">
              <a:buNone/>
            </a:pPr>
            <a:r>
              <a:rPr lang="en-US" dirty="0" smtClean="0"/>
              <a:t>If so, we then we can adjust for these factors to see if it will attenuate the magnitude of the estimated rural excess of stroke  (a.k.a. mediation analysis)</a:t>
            </a:r>
          </a:p>
          <a:p>
            <a:r>
              <a:rPr lang="en-US" dirty="0" smtClean="0"/>
              <a:t>Factors considered include:</a:t>
            </a:r>
          </a:p>
          <a:p>
            <a:pPr lvl="1"/>
            <a:r>
              <a:rPr lang="en-US" dirty="0" smtClean="0"/>
              <a:t>Risk factors: hypertension, diabetes, smoking, atrial fibrillation, left ventricular hypertrophy, and heart disease</a:t>
            </a:r>
          </a:p>
          <a:p>
            <a:pPr lvl="1"/>
            <a:r>
              <a:rPr lang="en-US" dirty="0" smtClean="0"/>
              <a:t>SES: household income ≤$35K, education ≤ high school, and neighborhood SES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093276" y="2979892"/>
            <a:ext cx="7951087" cy="2172496"/>
          </a:xfrm>
          <a:prstGeom prst="wedgeRectCallout">
            <a:avLst>
              <a:gd name="adj1" fmla="val 32280"/>
              <a:gd name="adj2" fmla="val 92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“Traditional” index calculated at the Census tract level,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median </a:t>
            </a:r>
            <a:r>
              <a:rPr lang="en-US" b="1" dirty="0"/>
              <a:t>household </a:t>
            </a:r>
            <a:r>
              <a:rPr lang="en-US" b="1" dirty="0" smtClean="0"/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median </a:t>
            </a:r>
            <a:r>
              <a:rPr lang="en-US" b="1" dirty="0"/>
              <a:t>value of housing </a:t>
            </a:r>
            <a:r>
              <a:rPr lang="en-US" b="1" dirty="0" smtClean="0"/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proportion </a:t>
            </a:r>
            <a:r>
              <a:rPr lang="en-US" b="1" dirty="0"/>
              <a:t>of households receiving interest-dividend-rental </a:t>
            </a:r>
            <a:r>
              <a:rPr lang="en-US" b="1" dirty="0" smtClean="0"/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proportion </a:t>
            </a:r>
            <a:r>
              <a:rPr lang="en-US" b="1" dirty="0"/>
              <a:t>of adults with a high-school </a:t>
            </a:r>
            <a:r>
              <a:rPr lang="en-US" b="1" dirty="0" smtClean="0"/>
              <a:t>diploma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proportion </a:t>
            </a:r>
            <a:r>
              <a:rPr lang="en-US" b="1" dirty="0"/>
              <a:t>of adults with college </a:t>
            </a:r>
            <a:r>
              <a:rPr lang="en-US" b="1" dirty="0" smtClean="0"/>
              <a:t>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proportion </a:t>
            </a:r>
            <a:r>
              <a:rPr lang="en-US" b="1" dirty="0"/>
              <a:t>of people used in executive-managerial-professional occupations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42132" y="6157954"/>
            <a:ext cx="2533588" cy="31904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0"/>
            <a:ext cx="10515600" cy="1325563"/>
          </a:xfrm>
        </p:spPr>
        <p:txBody>
          <a:bodyPr/>
          <a:lstStyle/>
          <a:p>
            <a:r>
              <a:rPr lang="en-US" dirty="0" smtClean="0"/>
              <a:t>Step 1: Are Stroke Risk Factors and SES more Adverse in Rural Areas?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165974"/>
            <a:ext cx="11975398" cy="4387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9910" y="1165974"/>
            <a:ext cx="6846073" cy="141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353" y="4452734"/>
            <a:ext cx="5079558" cy="1345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9909" y="2277389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41236" y="2655737"/>
            <a:ext cx="6846073" cy="319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9909" y="3002653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49188" y="3377683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9187" y="3735493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1235" y="4100998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6540" y="4464291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1235" y="4823202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70" y="5175482"/>
            <a:ext cx="6846073" cy="33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353" y="5625328"/>
            <a:ext cx="1152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66"/>
                </a:solidFill>
              </a:rPr>
              <a:t>Calculate the odds of prevalent condition after adjustment for age, sex, race and geographic region … looking for a “dose-response” relationship with rurality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711" y="5598157"/>
            <a:ext cx="1152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sz="2400" b="1" dirty="0" smtClean="0">
                <a:solidFill>
                  <a:srgbClr val="003366"/>
                </a:solidFill>
              </a:rPr>
              <a:t>1.  Gee … this looks promising … there is more hypertension, diabetes, LVH and HD in rural areas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032" y="6327174"/>
            <a:ext cx="1152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sz="2400" b="1" dirty="0" smtClean="0">
                <a:solidFill>
                  <a:srgbClr val="003366"/>
                </a:solidFill>
              </a:rPr>
              <a:t>2.	Gee … even </a:t>
            </a:r>
            <a:r>
              <a:rPr lang="en-US" sz="2400" b="1" u="heavy" dirty="0" smtClean="0">
                <a:solidFill>
                  <a:srgbClr val="003366"/>
                </a:solidFill>
              </a:rPr>
              <a:t>more</a:t>
            </a:r>
            <a:r>
              <a:rPr lang="en-US" sz="2400" b="1" dirty="0" smtClean="0">
                <a:solidFill>
                  <a:srgbClr val="003366"/>
                </a:solidFill>
              </a:rPr>
              <a:t> promising for SES measures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11" y="5568133"/>
            <a:ext cx="1171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66"/>
                </a:solidFill>
              </a:rPr>
              <a:t>We already know that these risk factors and SES measures are related to stroke </a:t>
            </a:r>
          </a:p>
          <a:p>
            <a:r>
              <a:rPr lang="en-US" sz="2400" b="1" i="1" dirty="0" smtClean="0">
                <a:solidFill>
                  <a:srgbClr val="003366"/>
                </a:solidFill>
              </a:rPr>
              <a:t>… </a:t>
            </a:r>
            <a:r>
              <a:rPr lang="en-US" sz="2400" b="1" dirty="0" smtClean="0">
                <a:solidFill>
                  <a:srgbClr val="003366"/>
                </a:solidFill>
              </a:rPr>
              <a:t>so now let’s see how much of the </a:t>
            </a:r>
            <a:r>
              <a:rPr lang="en-US" sz="2400" b="1" i="1" dirty="0" smtClean="0">
                <a:solidFill>
                  <a:srgbClr val="003366"/>
                </a:solidFill>
              </a:rPr>
              <a:t>rurality </a:t>
            </a:r>
            <a:r>
              <a:rPr lang="en-US" sz="2400" b="1" i="1" dirty="0" smtClean="0">
                <a:solidFill>
                  <a:srgbClr val="003366"/>
                </a:solidFill>
                <a:sym typeface="Wingdings" panose="05000000000000000000" pitchFamily="2" charset="2"/>
              </a:rPr>
              <a:t> stroke-risk </a:t>
            </a:r>
            <a:r>
              <a:rPr lang="en-US" sz="2400" b="1" dirty="0" smtClean="0">
                <a:solidFill>
                  <a:srgbClr val="003366"/>
                </a:solidFill>
                <a:sym typeface="Wingdings" panose="05000000000000000000" pitchFamily="2" charset="2"/>
              </a:rPr>
              <a:t>relationship is mediated by adjustment for them?</a:t>
            </a:r>
            <a:endParaRPr lang="en-US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8" grpId="0"/>
      <p:bldP spid="18" grpId="1"/>
      <p:bldP spid="19" grpId="0"/>
      <p:bldP spid="19" grpId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4441" y="-263028"/>
            <a:ext cx="11819965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Why is the incidence of stroke higher in rural areas?</a:t>
            </a:r>
            <a:endParaRPr lang="en-US" sz="4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65681"/>
              </p:ext>
            </p:extLst>
          </p:nvPr>
        </p:nvGraphicFramePr>
        <p:xfrm>
          <a:off x="0" y="1062535"/>
          <a:ext cx="10674350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Document" r:id="rId3" imgW="6218671" imgH="2639231" progId="Word.Document.12">
                  <p:embed/>
                </p:oleObj>
              </mc:Choice>
              <mc:Fallback>
                <p:oleObj name="Document" r:id="rId3" imgW="6218671" imgH="2639231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62535"/>
                        <a:ext cx="10674350" cy="454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88102" y="1007176"/>
            <a:ext cx="152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81822" y="1003649"/>
            <a:ext cx="152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8474" y="3618864"/>
            <a:ext cx="11277407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So adjustment for risk factors, and subsequent adjustment for SES, does partially mediates association … it even becomes non-significant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Most of this attenuation seems tied to SES measures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Suggests that risk factors and SES are contributors to excess rural stroke mortality … and are targets for intervention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However, (while no longer significant), over half the association remains</a:t>
            </a:r>
          </a:p>
          <a:p>
            <a:pPr>
              <a:spcBef>
                <a:spcPts val="600"/>
              </a:spcBef>
            </a:pPr>
            <a:r>
              <a:rPr lang="en-US" dirty="0"/>
              <a:t>G</a:t>
            </a:r>
            <a:r>
              <a:rPr lang="en-US" dirty="0" smtClean="0"/>
              <a:t>ee … we need to understand what else is contributing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8474" y="3626014"/>
            <a:ext cx="11017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does adjustment for risk factors and SES do to this relationship?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3169" y="2244393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3300"/>
                </a:solidFill>
              </a:rPr>
              <a:t>23% </a:t>
            </a:r>
            <a:r>
              <a:rPr lang="en-US" b="1" dirty="0">
                <a:solidFill>
                  <a:srgbClr val="663300"/>
                </a:solidFill>
                <a:sym typeface="Wingdings" panose="05000000000000000000" pitchFamily="2" charset="2"/>
              </a:rPr>
              <a:t> 18% = 22% attenuation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3168" y="2778350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30% </a:t>
            </a:r>
            <a:r>
              <a:rPr lang="en-US" b="1" dirty="0">
                <a:solidFill>
                  <a:srgbClr val="6633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663300"/>
                </a:solidFill>
                <a:sym typeface="Wingdings" panose="05000000000000000000" pitchFamily="2" charset="2"/>
              </a:rPr>
              <a:t>19% </a:t>
            </a:r>
            <a:r>
              <a:rPr lang="en-US" b="1" dirty="0">
                <a:solidFill>
                  <a:srgbClr val="663300"/>
                </a:solidFill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663300"/>
                </a:solidFill>
                <a:sym typeface="Wingdings" panose="05000000000000000000" pitchFamily="2" charset="2"/>
              </a:rPr>
              <a:t>37% </a:t>
            </a:r>
            <a:r>
              <a:rPr lang="en-US" b="1" dirty="0">
                <a:solidFill>
                  <a:srgbClr val="663300"/>
                </a:solidFill>
                <a:sym typeface="Wingdings" panose="05000000000000000000" pitchFamily="2" charset="2"/>
              </a:rPr>
              <a:t>attenuation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01447" y="3244131"/>
            <a:ext cx="1351721" cy="3675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Callout 1"/>
          <p:cNvSpPr/>
          <p:nvPr/>
        </p:nvSpPr>
        <p:spPr>
          <a:xfrm>
            <a:off x="6234110" y="1787829"/>
            <a:ext cx="3232032" cy="12824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 here is that relationship we had with incidence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59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/>
      <p:bldP spid="10" grpId="0" build="p"/>
      <p:bldP spid="10" grpId="1" build="allAtOnce"/>
      <p:bldP spid="3" grpId="0"/>
      <p:bldP spid="11" grpId="0"/>
      <p:bldP spid="5" grpId="0" animBg="1"/>
      <p:bldP spid="5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3960" y="2068327"/>
            <a:ext cx="6789420" cy="254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Age-race-sex adjusted prevalence of depression is higher for rural than urban participants in the 1999 National Health Interview Survey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 (OR = 1.19; 95% CI: 1.03 – 1.38)</a:t>
            </a:r>
          </a:p>
          <a:p>
            <a:pPr algn="r"/>
            <a:endParaRPr lang="en-US" sz="1600" b="1" dirty="0"/>
          </a:p>
          <a:p>
            <a:pPr algn="r"/>
            <a:r>
              <a:rPr lang="en-US" sz="1600" b="1" dirty="0" smtClean="0"/>
              <a:t>Probst JC, et al. Fam Med 2006;38:653-660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7828"/>
            <a:ext cx="10515600" cy="1325563"/>
          </a:xfrm>
        </p:spPr>
        <p:txBody>
          <a:bodyPr/>
          <a:lstStyle/>
          <a:p>
            <a:r>
              <a:rPr lang="en-US" dirty="0" smtClean="0"/>
              <a:t>What else could be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672"/>
            <a:ext cx="10515600" cy="1153795"/>
          </a:xfrm>
        </p:spPr>
        <p:txBody>
          <a:bodyPr/>
          <a:lstStyle/>
          <a:p>
            <a:r>
              <a:rPr lang="en-US" dirty="0" smtClean="0"/>
              <a:t>Other factors could be playing a role, including:</a:t>
            </a:r>
          </a:p>
          <a:p>
            <a:pPr lvl="1"/>
            <a:r>
              <a:rPr lang="en-US" dirty="0" smtClean="0"/>
              <a:t>Psychosocial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5820" y="20683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Structural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18671"/>
              </p:ext>
            </p:extLst>
          </p:nvPr>
        </p:nvGraphicFramePr>
        <p:xfrm>
          <a:off x="5305844" y="1849569"/>
          <a:ext cx="5843657" cy="438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Slide" r:id="rId3" imgW="5471189" imgH="4104430" progId="PowerPoint.Slide.12">
                  <p:embed/>
                </p:oleObj>
              </mc:Choice>
              <mc:Fallback>
                <p:oleObj name="Slide" r:id="rId3" imgW="5471189" imgH="4104430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5844" y="1849569"/>
                        <a:ext cx="5843657" cy="4383591"/>
                      </a:xfrm>
                      <a:prstGeom prst="rect">
                        <a:avLst/>
                      </a:prstGeom>
                      <a:ln w="25400">
                        <a:solidFill>
                          <a:srgbClr val="0033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576060" y="3150367"/>
            <a:ext cx="655320" cy="2453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30440" y="3150367"/>
            <a:ext cx="1242060" cy="2453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01596" y="3150367"/>
            <a:ext cx="1107224" cy="2453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38195" y="3150367"/>
            <a:ext cx="1076465" cy="2453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1624"/>
              </p:ext>
            </p:extLst>
          </p:nvPr>
        </p:nvGraphicFramePr>
        <p:xfrm>
          <a:off x="5298224" y="1825468"/>
          <a:ext cx="5838698" cy="437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Slide" r:id="rId5" imgW="9787246" imgH="7341114" progId="PowerPoint.Slide.12">
                  <p:embed/>
                </p:oleObj>
              </mc:Choice>
              <mc:Fallback>
                <p:oleObj name="Slide" r:id="rId5" imgW="9787246" imgH="7341114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8224" y="1825468"/>
                        <a:ext cx="5838698" cy="4379976"/>
                      </a:xfrm>
                      <a:prstGeom prst="rect">
                        <a:avLst/>
                      </a:prstGeom>
                      <a:ln w="25400">
                        <a:solidFill>
                          <a:srgbClr val="0033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845820" y="2376910"/>
            <a:ext cx="10515600" cy="115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Environmental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1697"/>
              </p:ext>
            </p:extLst>
          </p:nvPr>
        </p:nvGraphicFramePr>
        <p:xfrm>
          <a:off x="5298224" y="1839326"/>
          <a:ext cx="5838698" cy="437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Slide" r:id="rId7" imgW="39148622" imgH="29361575" progId="PowerPoint.Slide.12">
                  <p:embed/>
                </p:oleObj>
              </mc:Choice>
              <mc:Fallback>
                <p:oleObj name="Slide" r:id="rId7" imgW="39148622" imgH="29361575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8224" y="1839326"/>
                        <a:ext cx="5838698" cy="4379976"/>
                      </a:xfrm>
                      <a:prstGeom prst="rect">
                        <a:avLst/>
                      </a:prstGeom>
                      <a:ln w="25400">
                        <a:solidFill>
                          <a:srgbClr val="00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853440" y="2703141"/>
            <a:ext cx="10515600" cy="244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Of course, others!</a:t>
            </a:r>
          </a:p>
          <a:p>
            <a:r>
              <a:rPr lang="en-US" dirty="0" smtClean="0"/>
              <a:t>Residual confounding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63273"/>
              </p:ext>
            </p:extLst>
          </p:nvPr>
        </p:nvGraphicFramePr>
        <p:xfrm>
          <a:off x="1706089" y="3676148"/>
          <a:ext cx="10485911" cy="336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Document" r:id="rId9" imgW="9141206" imgH="2935050" progId="Word.Document.12">
                  <p:embed/>
                </p:oleObj>
              </mc:Choice>
              <mc:Fallback>
                <p:oleObj name="Document" r:id="rId9" imgW="9141206" imgH="2935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6089" y="3676148"/>
                        <a:ext cx="10485911" cy="336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65960" y="810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61060" y="3580764"/>
            <a:ext cx="10515600" cy="244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We </a:t>
            </a:r>
            <a:r>
              <a:rPr lang="en-US" dirty="0"/>
              <a:t>have adjusted for hypertension, but that fails to capture the distribution of blood pressure</a:t>
            </a:r>
          </a:p>
          <a:p>
            <a:pPr lvl="1"/>
            <a:r>
              <a:rPr lang="en-US" dirty="0"/>
              <a:t>In unpublished work by </a:t>
            </a:r>
            <a:r>
              <a:rPr lang="en-US" dirty="0" smtClean="0"/>
              <a:t>Dr. Brittain Heindl, he examined the percentiles of SBP after adjustment for age, race, sex, state, and use of antihypertensive medications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40259" y="625310"/>
            <a:ext cx="269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A50021"/>
                </a:solidFill>
              </a:rPr>
              <a:t>Well … lots!</a:t>
            </a:r>
            <a:endParaRPr lang="en-US" sz="4000" b="1" i="1" dirty="0">
              <a:solidFill>
                <a:srgbClr val="A5002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8020" y="4297681"/>
            <a:ext cx="1209652" cy="1534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18020" y="5831854"/>
            <a:ext cx="1209652" cy="864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14660" y="4303078"/>
            <a:ext cx="1209652" cy="1534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14660" y="5837251"/>
            <a:ext cx="1209652" cy="864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65862" y="4131187"/>
            <a:ext cx="510540" cy="512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60301" y="3376564"/>
            <a:ext cx="510540" cy="512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61060" y="3587693"/>
            <a:ext cx="10515600" cy="269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Effect modification</a:t>
            </a:r>
          </a:p>
          <a:p>
            <a:pPr lvl="1"/>
            <a:r>
              <a:rPr lang="en-US" dirty="0" smtClean="0"/>
              <a:t>Don’t have a good example … but there could be factors more “potent” in rural areas</a:t>
            </a:r>
          </a:p>
          <a:p>
            <a:r>
              <a:rPr lang="en-US" dirty="0" smtClean="0"/>
              <a:t>Measurement error</a:t>
            </a:r>
          </a:p>
          <a:p>
            <a:r>
              <a:rPr lang="en-US" dirty="0" smtClean="0"/>
              <a:t>No good talk neglects to state that a lot more work is needed to understand these effects!</a:t>
            </a:r>
          </a:p>
        </p:txBody>
      </p:sp>
    </p:spTree>
    <p:extLst>
      <p:ext uri="{BB962C8B-B14F-4D97-AF65-F5344CB8AC3E}">
        <p14:creationId xmlns:p14="http://schemas.microsoft.com/office/powerpoint/2010/main" val="36268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build="p" bldLvl="2"/>
      <p:bldP spid="4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build="p" bldLvl="2"/>
      <p:bldP spid="18" grpId="0" build="p" bldLvl="2"/>
      <p:bldP spid="23" grpId="0" build="allAtOnce"/>
      <p:bldP spid="23" grpId="1" build="p" bldLvl="2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43940"/>
            <a:ext cx="1124712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from Vital Statistics shows a nearly monotonically </a:t>
            </a:r>
            <a:r>
              <a:rPr lang="en-US" dirty="0" smtClean="0"/>
              <a:t>higher risk of </a:t>
            </a:r>
            <a:r>
              <a:rPr lang="en-US" dirty="0" smtClean="0"/>
              <a:t>stroke death with increasing rurality</a:t>
            </a:r>
          </a:p>
          <a:p>
            <a:pPr lvl="1"/>
            <a:r>
              <a:rPr lang="en-US" dirty="0" smtClean="0"/>
              <a:t>This disparity increased from ≈16% in 1999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≈25% in 2009</a:t>
            </a:r>
          </a:p>
          <a:p>
            <a:pPr lvl="1"/>
            <a:r>
              <a:rPr lang="en-US" dirty="0" smtClean="0"/>
              <a:t>Has been fairly rapidly decreasing </a:t>
            </a:r>
            <a:r>
              <a:rPr lang="en-US" dirty="0"/>
              <a:t>to ≈</a:t>
            </a:r>
            <a:r>
              <a:rPr lang="en-US" dirty="0" smtClean="0"/>
              <a:t>11% in 2018</a:t>
            </a:r>
          </a:p>
          <a:p>
            <a:r>
              <a:rPr lang="en-US" dirty="0" smtClean="0"/>
              <a:t>Data from REGARDS shows:</a:t>
            </a:r>
          </a:p>
          <a:p>
            <a:pPr lvl="1"/>
            <a:r>
              <a:rPr lang="en-US" dirty="0" smtClean="0"/>
              <a:t>The higher risk in rural areas appears to be nearly completely related to higher stroke incidence in rural areas (with higher case-fatality playing a minor role)</a:t>
            </a:r>
          </a:p>
          <a:p>
            <a:pPr lvl="1"/>
            <a:r>
              <a:rPr lang="en-US" dirty="0" smtClean="0"/>
              <a:t>This suggests the focus of interventions needs to be community-based efforts to reduce risk of incident stroke in rural areas</a:t>
            </a:r>
          </a:p>
          <a:p>
            <a:pPr lvl="1"/>
            <a:r>
              <a:rPr lang="en-US" dirty="0" smtClean="0"/>
              <a:t>A heavier risk factor burden and poorer SES profile contribute about 25% to 35% of this excess, and are clearly targets for intervention</a:t>
            </a:r>
          </a:p>
          <a:p>
            <a:pPr lvl="1"/>
            <a:r>
              <a:rPr lang="en-US" dirty="0" smtClean="0"/>
              <a:t>This implies that the factors driving 65% to 75% of the excess are not understood (… yes … the more work is needed statement)</a:t>
            </a:r>
          </a:p>
          <a:p>
            <a:r>
              <a:rPr lang="en-US" dirty="0" smtClean="0"/>
              <a:t>We welcome others to join in analysis of REGARDS data to better understand this disparity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69195" y="144860"/>
            <a:ext cx="84566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A5002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A5002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/>
              <a:t>Acknowledgments 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508919"/>
            <a:ext cx="1135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REGARDS is supported by cooperative agreement U01 NS041588 from </a:t>
            </a:r>
            <a:r>
              <a:rPr lang="en-US" dirty="0" smtClean="0"/>
              <a:t>NINDS/NIH-NIA</a:t>
            </a:r>
            <a:endParaRPr lang="en-US" dirty="0"/>
          </a:p>
          <a:p>
            <a:pPr eaLnBrk="1" hangingPunct="1"/>
            <a:r>
              <a:rPr lang="en-US" dirty="0"/>
              <a:t>We thank the investigators, staff, and  participants of the REGARDS study for their valuable contributions. A full list of participating investigators and institutions can be found at </a:t>
            </a:r>
            <a:r>
              <a:rPr lang="en-US" dirty="0">
                <a:hlinkClick r:id="rId2"/>
              </a:rPr>
              <a:t>http://www.regardsstudy.org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3384858" y="4495802"/>
            <a:ext cx="4150009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</a:pP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585258" y="4846638"/>
            <a:ext cx="4150009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buFont typeface="Arial" charset="0"/>
              <a:buChar char="•"/>
            </a:pPr>
            <a:endParaRPr lang="en-US" b="1" dirty="0">
              <a:solidFill>
                <a:srgbClr val="33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t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0216" y="1823816"/>
            <a:ext cx="5634096" cy="43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/>
          </p:cNvSpPr>
          <p:nvPr/>
        </p:nvSpPr>
        <p:spPr bwMode="auto">
          <a:xfrm>
            <a:off x="5770507" y="1107631"/>
            <a:ext cx="2350481" cy="784144"/>
          </a:xfrm>
          <a:prstGeom prst="borderCallout2">
            <a:avLst>
              <a:gd name="adj1" fmla="val 101180"/>
              <a:gd name="adj2" fmla="val 62857"/>
              <a:gd name="adj3" fmla="val 151686"/>
              <a:gd name="adj4" fmla="val 60376"/>
              <a:gd name="adj5" fmla="val 247260"/>
              <a:gd name="adj6" fmla="val 860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latin typeface="Calibri" pitchFamily="34" charset="0"/>
                <a:cs typeface="Arial" charset="0"/>
              </a:rPr>
              <a:t>Central laboratory: University of Vermont;  Drs. Mary Cushman, Neil Zakai, Tim Plante,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Rebecca </a:t>
            </a:r>
            <a:r>
              <a:rPr lang="en-US" sz="1200" dirty="0">
                <a:latin typeface="Calibri" pitchFamily="34" charset="0"/>
                <a:cs typeface="Arial" charset="0"/>
              </a:rPr>
              <a:t>Boyle, Debora Kamin Mukaz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774588" y="3016826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8074180" y="5044000"/>
            <a:ext cx="2311424" cy="485728"/>
          </a:xfrm>
          <a:prstGeom prst="borderCallout2">
            <a:avLst>
              <a:gd name="adj1" fmla="val 31289"/>
              <a:gd name="adj2" fmla="val 467"/>
              <a:gd name="adj3" fmla="val -26376"/>
              <a:gd name="adj4" fmla="val -20869"/>
              <a:gd name="adj5" fmla="val -139337"/>
              <a:gd name="adj6" fmla="val -2618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>
                <a:latin typeface="Calibri" pitchFamily="34" charset="0"/>
                <a:cs typeface="Arial" charset="0"/>
              </a:rPr>
              <a:t>ECG Reading Center:  Wake Forest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University; Dr.  Sayed Soliman 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383604" y="425817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8238214" y="3405496"/>
            <a:ext cx="2431488" cy="976758"/>
          </a:xfrm>
          <a:prstGeom prst="borderCallout2">
            <a:avLst>
              <a:gd name="adj1" fmla="val 21684"/>
              <a:gd name="adj2" fmla="val 592"/>
              <a:gd name="adj3" fmla="val 60609"/>
              <a:gd name="adj4" fmla="val -35094"/>
              <a:gd name="adj5" fmla="val 65597"/>
              <a:gd name="adj6" fmla="val -5122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>
                <a:latin typeface="Calibri" pitchFamily="34" charset="0"/>
                <a:cs typeface="Arial" charset="0"/>
              </a:rPr>
              <a:t>Neuroepidemiology Center: University of Cincinnati;  Drs. Brett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Kissela, Matt  Flaherty + Dr. Karen Albright- SUNY Upstate + Tracy </a:t>
            </a:r>
            <a:r>
              <a:rPr lang="en-US" sz="1200" dirty="0" err="1" smtClean="0">
                <a:latin typeface="Calibri" pitchFamily="34" charset="0"/>
                <a:cs typeface="Arial" charset="0"/>
              </a:rPr>
              <a:t>Masden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- Brown University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915216" y="3910096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0"/>
          <p:cNvSpPr>
            <a:spLocks/>
          </p:cNvSpPr>
          <p:nvPr/>
        </p:nvSpPr>
        <p:spPr bwMode="auto">
          <a:xfrm>
            <a:off x="1962307" y="5761440"/>
            <a:ext cx="2189839" cy="641028"/>
          </a:xfrm>
          <a:prstGeom prst="borderCallout2">
            <a:avLst>
              <a:gd name="adj1" fmla="val 25803"/>
              <a:gd name="adj2" fmla="val 100389"/>
              <a:gd name="adj3" fmla="val -36441"/>
              <a:gd name="adj4" fmla="val 128879"/>
              <a:gd name="adj5" fmla="val -75756"/>
              <a:gd name="adj6" fmla="val 1639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>
                <a:latin typeface="Calibri" pitchFamily="34" charset="0"/>
                <a:cs typeface="Arial" charset="0"/>
              </a:rPr>
              <a:t>Home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Visits (Baseline + 2</a:t>
            </a:r>
            <a:r>
              <a:rPr lang="en-US" sz="1200" baseline="30000" dirty="0" smtClean="0">
                <a:latin typeface="Calibri" pitchFamily="34" charset="0"/>
                <a:cs typeface="Arial" charset="0"/>
              </a:rPr>
              <a:t>nd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): </a:t>
            </a:r>
            <a:r>
              <a:rPr lang="en-US" sz="1200" dirty="0">
                <a:latin typeface="Calibri" pitchFamily="34" charset="0"/>
                <a:cs typeface="Arial" charset="0"/>
              </a:rPr>
              <a:t>Examination Medical Services, Inc.; Ms. Andra Graham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156004" y="24703"/>
            <a:ext cx="8229600" cy="8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A50021"/>
                </a:solidFill>
                <a:latin typeface="Calibri" pitchFamily="34" charset="0"/>
              </a:rPr>
              <a:t>REGARDS Functional Units</a:t>
            </a:r>
          </a:p>
        </p:txBody>
      </p:sp>
      <p:sp>
        <p:nvSpPr>
          <p:cNvPr id="11" name="AutoShape 22"/>
          <p:cNvSpPr>
            <a:spLocks/>
          </p:cNvSpPr>
          <p:nvPr/>
        </p:nvSpPr>
        <p:spPr bwMode="auto">
          <a:xfrm>
            <a:off x="1755187" y="5080407"/>
            <a:ext cx="2174993" cy="449320"/>
          </a:xfrm>
          <a:prstGeom prst="borderCallout2">
            <a:avLst>
              <a:gd name="adj1" fmla="val 30995"/>
              <a:gd name="adj2" fmla="val 101015"/>
              <a:gd name="adj3" fmla="val -66169"/>
              <a:gd name="adj4" fmla="val 149680"/>
              <a:gd name="adj5" fmla="val -107024"/>
              <a:gd name="adj6" fmla="val 20096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>
                <a:latin typeface="Calibri" pitchFamily="34" charset="0"/>
                <a:cs typeface="Arial" charset="0"/>
              </a:rPr>
              <a:t>Survey Design: University of Arkansas; Dr. LeaVonne Pulley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6073140" y="452447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AutoShape 25"/>
          <p:cNvSpPr>
            <a:spLocks/>
          </p:cNvSpPr>
          <p:nvPr/>
        </p:nvSpPr>
        <p:spPr bwMode="auto">
          <a:xfrm>
            <a:off x="8655688" y="4466265"/>
            <a:ext cx="2045050" cy="421215"/>
          </a:xfrm>
          <a:prstGeom prst="borderCallout2">
            <a:avLst>
              <a:gd name="adj1" fmla="val 23708"/>
              <a:gd name="adj2" fmla="val 411"/>
              <a:gd name="adj3" fmla="val 25000"/>
              <a:gd name="adj4" fmla="val -27245"/>
              <a:gd name="adj5" fmla="val -150804"/>
              <a:gd name="adj6" fmla="val -447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>
                <a:latin typeface="Calibri" pitchFamily="34" charset="0"/>
                <a:cs typeface="Arial" charset="0"/>
              </a:rPr>
              <a:t>Funding Agency: NINDS: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Drs. </a:t>
            </a:r>
            <a:r>
              <a:rPr lang="en-US" sz="1200" dirty="0">
                <a:latin typeface="Calibri" pitchFamily="34" charset="0"/>
                <a:cs typeface="Arial" charset="0"/>
              </a:rPr>
              <a:t>Claudia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Moy, Rod Corriveau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7651703" y="3757696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6740" y="6728320"/>
            <a:ext cx="2133600" cy="365125"/>
          </a:xfrm>
        </p:spPr>
        <p:txBody>
          <a:bodyPr/>
          <a:lstStyle/>
          <a:p>
            <a:pPr>
              <a:defRPr/>
            </a:pPr>
            <a:fld id="{0E63EABD-6F98-47F4-9B0D-4DCB959B10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2900636" y="1657290"/>
            <a:ext cx="1295400" cy="495300"/>
          </a:xfrm>
          <a:prstGeom prst="borderCallout2">
            <a:avLst>
              <a:gd name="adj1" fmla="val 25000"/>
              <a:gd name="adj2" fmla="val 103125"/>
              <a:gd name="adj3" fmla="val 141999"/>
              <a:gd name="adj4" fmla="val 109437"/>
              <a:gd name="adj5" fmla="val 451146"/>
              <a:gd name="adj6" fmla="val 2968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2991900" y="1462560"/>
            <a:ext cx="1295400" cy="495300"/>
          </a:xfrm>
          <a:prstGeom prst="borderCallout2">
            <a:avLst>
              <a:gd name="adj1" fmla="val 120491"/>
              <a:gd name="adj2" fmla="val 70265"/>
              <a:gd name="adj3" fmla="val 387865"/>
              <a:gd name="adj4" fmla="val 74779"/>
              <a:gd name="adj5" fmla="val 661448"/>
              <a:gd name="adj6" fmla="val 28594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1793166" y="1380037"/>
            <a:ext cx="2528120" cy="1636789"/>
          </a:xfrm>
          <a:prstGeom prst="borderCallout2">
            <a:avLst>
              <a:gd name="adj1" fmla="val 26949"/>
              <a:gd name="adj2" fmla="val 100446"/>
              <a:gd name="adj3" fmla="val 25000"/>
              <a:gd name="adj4" fmla="val 108856"/>
              <a:gd name="adj5" fmla="val 123646"/>
              <a:gd name="adj6" fmla="val 23828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 smtClean="0">
                <a:latin typeface="Calibri" pitchFamily="34" charset="0"/>
                <a:cs typeface="Arial" charset="0"/>
              </a:rPr>
              <a:t>Neuropsychology Centers: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charset="0"/>
              </a:rPr>
              <a:t>Columbia University: </a:t>
            </a:r>
          </a:p>
          <a:p>
            <a:pPr eaLnBrk="1" hangingPunct="1">
              <a:tabLst>
                <a:tab pos="166688" algn="l"/>
              </a:tabLst>
            </a:pPr>
            <a:r>
              <a:rPr lang="en-US" sz="1200" dirty="0" smtClean="0">
                <a:latin typeface="Calibri" pitchFamily="34" charset="0"/>
                <a:cs typeface="Arial" charset="0"/>
              </a:rPr>
              <a:t>	Dr. Jennifer Manly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charset="0"/>
              </a:rPr>
              <a:t>University </a:t>
            </a:r>
            <a:r>
              <a:rPr lang="en-US" sz="1200" dirty="0">
                <a:latin typeface="Calibri" pitchFamily="34" charset="0"/>
                <a:cs typeface="Arial" charset="0"/>
              </a:rPr>
              <a:t>of Indiana;  </a:t>
            </a:r>
            <a:endParaRPr lang="en-US" sz="1200" dirty="0" smtClean="0">
              <a:latin typeface="Calibri" pitchFamily="34" charset="0"/>
              <a:cs typeface="Arial" charset="0"/>
            </a:endParaRPr>
          </a:p>
          <a:p>
            <a:pPr eaLnBrk="1" hangingPunct="1">
              <a:tabLst>
                <a:tab pos="166688" algn="l"/>
              </a:tabLst>
            </a:pPr>
            <a:r>
              <a:rPr lang="en-US" sz="1200" dirty="0" smtClean="0">
                <a:latin typeface="Calibri" pitchFamily="34" charset="0"/>
                <a:cs typeface="Arial" charset="0"/>
              </a:rPr>
              <a:t>	Dr</a:t>
            </a:r>
            <a:r>
              <a:rPr lang="en-US" sz="1200" dirty="0">
                <a:latin typeface="Calibri" pitchFamily="34" charset="0"/>
                <a:cs typeface="Arial" charset="0"/>
              </a:rPr>
              <a:t>. Fredrick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Unverzagt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tabLst>
                <a:tab pos="166688" algn="l"/>
              </a:tabLst>
            </a:pPr>
            <a:r>
              <a:rPr lang="en-US" sz="1200" dirty="0" smtClean="0">
                <a:latin typeface="Calibri" pitchFamily="34" charset="0"/>
                <a:cs typeface="Arial" charset="0"/>
              </a:rPr>
              <a:t>UAB: Drs. Virginia Wadley, Michael Crowe,  David Geldmacher, Erik Roberson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649403" y="380097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AutoShape 25"/>
          <p:cNvSpPr>
            <a:spLocks/>
          </p:cNvSpPr>
          <p:nvPr/>
        </p:nvSpPr>
        <p:spPr bwMode="auto">
          <a:xfrm>
            <a:off x="8003188" y="2096410"/>
            <a:ext cx="2666514" cy="421215"/>
          </a:xfrm>
          <a:prstGeom prst="borderCallout2">
            <a:avLst>
              <a:gd name="adj1" fmla="val 101451"/>
              <a:gd name="adj2" fmla="val 35587"/>
              <a:gd name="adj3" fmla="val 211084"/>
              <a:gd name="adj4" fmla="val 25412"/>
              <a:gd name="adj5" fmla="val 354684"/>
              <a:gd name="adj6" fmla="val -770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 smtClean="0">
                <a:latin typeface="Calibri" pitchFamily="34" charset="0"/>
                <a:cs typeface="Arial" charset="0"/>
              </a:rPr>
              <a:t>Statistical Advisory:  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  <a:cs typeface="Arial" charset="0"/>
              </a:rPr>
              <a:t>Drexel University: Dr. Leslie McClure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691021" y="353723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7774588" y="334197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AutoShape 11"/>
          <p:cNvSpPr>
            <a:spLocks/>
          </p:cNvSpPr>
          <p:nvPr/>
        </p:nvSpPr>
        <p:spPr bwMode="auto">
          <a:xfrm>
            <a:off x="4820689" y="5598828"/>
            <a:ext cx="3962227" cy="881777"/>
          </a:xfrm>
          <a:prstGeom prst="borderCallout2">
            <a:avLst>
              <a:gd name="adj1" fmla="val 2256"/>
              <a:gd name="adj2" fmla="val 54976"/>
              <a:gd name="adj3" fmla="val -30291"/>
              <a:gd name="adj4" fmla="val 52038"/>
              <a:gd name="adj5" fmla="val -95775"/>
              <a:gd name="adj6" fmla="val 47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dirty="0" smtClean="0">
                <a:latin typeface="Calibri" pitchFamily="34" charset="0"/>
                <a:cs typeface="Arial" charset="0"/>
              </a:rPr>
              <a:t>Coordinating Center (UAB); </a:t>
            </a:r>
            <a:r>
              <a:rPr lang="en-US" sz="1200" dirty="0">
                <a:latin typeface="Calibri" pitchFamily="34" charset="0"/>
                <a:cs typeface="Arial" charset="0"/>
              </a:rPr>
              <a:t>Drs.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Suzanne Judd, George </a:t>
            </a:r>
            <a:r>
              <a:rPr lang="en-US" sz="1200" dirty="0">
                <a:latin typeface="Calibri" pitchFamily="34" charset="0"/>
                <a:cs typeface="Arial" charset="0"/>
              </a:rPr>
              <a:t>Howard, Virginia Howard,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Leann Long, Virginia </a:t>
            </a:r>
            <a:r>
              <a:rPr lang="en-US" sz="1200" dirty="0">
                <a:latin typeface="Calibri" pitchFamily="34" charset="0"/>
                <a:cs typeface="Arial" charset="0"/>
              </a:rPr>
              <a:t>Wadley, </a:t>
            </a:r>
            <a:r>
              <a:rPr lang="en-US" sz="1200" dirty="0" smtClean="0">
                <a:latin typeface="Calibri" pitchFamily="34" charset="0"/>
                <a:cs typeface="Arial" charset="0"/>
              </a:rPr>
              <a:t>Ryan Irvin, April Carson, Michael Crowe, Mr. David Rhodes, Ms. Meg Stewart, Mr. Paul Wolff,  Ms. Cassandra Johnson</a:t>
            </a:r>
            <a:endParaRPr 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463540" y="517257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6649403" y="467687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77801" y="897818"/>
            <a:ext cx="3198977" cy="1230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867B2-FDCA-41F7-A60D-D31BDA8C7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" t="27664" b="19471"/>
          <a:stretch/>
        </p:blipFill>
        <p:spPr>
          <a:xfrm>
            <a:off x="3267730" y="421965"/>
            <a:ext cx="8933858" cy="316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1A2B5-B383-4D70-B244-1D4E3A0B8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2" y="2520424"/>
            <a:ext cx="5806395" cy="34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136DE-B928-461D-AE31-C29E32EE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34400" y="3092040"/>
            <a:ext cx="3246534" cy="34004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4741F-C141-4A27-B644-51C5B7B0AB9F}"/>
              </a:ext>
            </a:extLst>
          </p:cNvPr>
          <p:cNvSpPr txBox="1"/>
          <p:nvPr/>
        </p:nvSpPr>
        <p:spPr>
          <a:xfrm>
            <a:off x="301136" y="990600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954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0" y="0"/>
            <a:ext cx="15240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1" y="0"/>
            <a:ext cx="6329363" cy="6629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94675" y="6386513"/>
            <a:ext cx="2332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+mn-lt"/>
              </a:rPr>
              <a:t>NIH/NINDS U01 NS41588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0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1350" y="2361321"/>
            <a:ext cx="4275138" cy="274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1350" y="1249845"/>
            <a:ext cx="4275138" cy="1101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11541"/>
              </p:ext>
            </p:extLst>
          </p:nvPr>
        </p:nvGraphicFramePr>
        <p:xfrm>
          <a:off x="5987356" y="1140573"/>
          <a:ext cx="5486400" cy="52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85725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A5002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600" dirty="0" smtClean="0"/>
              <a:t>Recent Pattern of Urban-Rural Disparities in Stroke Mortality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1600" i="1" dirty="0" smtClean="0"/>
              <a:t>(1999 – 2018)</a:t>
            </a:r>
            <a:endParaRPr lang="en-US" sz="1600" i="1" dirty="0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752706"/>
              </p:ext>
            </p:extLst>
          </p:nvPr>
        </p:nvGraphicFramePr>
        <p:xfrm>
          <a:off x="69156" y="1172323"/>
          <a:ext cx="5664200" cy="51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0134600" y="6505575"/>
            <a:ext cx="23002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>
                <a:solidFill>
                  <a:srgbClr val="000066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solidFill>
                  <a:srgbClr val="6633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rgbClr val="0033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rgbClr val="660066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chemeClr val="tx1"/>
                </a:solidFill>
              </a:rPr>
              <a:t> </a:t>
            </a:r>
            <a:r>
              <a:rPr lang="en-US" altLang="en-US" sz="700" b="0" dirty="0" smtClean="0">
                <a:solidFill>
                  <a:schemeClr val="tx1"/>
                </a:solidFill>
              </a:rPr>
              <a:t>2006 Urbanization categories</a:t>
            </a:r>
            <a:endParaRPr lang="en-US" altLang="en-US" sz="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Graphic spid="8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0" y="2675657"/>
            <a:ext cx="10515600" cy="1325563"/>
          </a:xfrm>
        </p:spPr>
        <p:txBody>
          <a:bodyPr/>
          <a:lstStyle/>
          <a:p>
            <a:r>
              <a:rPr lang="en-US" dirty="0" smtClean="0"/>
              <a:t>I have nothing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372491" cy="1143000"/>
          </a:xfrm>
        </p:spPr>
        <p:txBody>
          <a:bodyPr/>
          <a:lstStyle/>
          <a:p>
            <a:r>
              <a:rPr lang="en-US" dirty="0"/>
              <a:t>Why Focus on Health Disparities?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11130951" cy="518769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Health disparities are immense, and it is just the right thing to do!</a:t>
            </a:r>
          </a:p>
          <a:p>
            <a:pPr marL="227013" lvl="0" indent="0">
              <a:buNone/>
            </a:pPr>
            <a:r>
              <a:rPr lang="en-US" dirty="0" smtClean="0"/>
              <a:t>… but also the </a:t>
            </a:r>
            <a:r>
              <a:rPr lang="en-US" i="1" dirty="0" smtClean="0"/>
              <a:t>Minority Health and Health Disparities Research and Education Act</a:t>
            </a:r>
            <a:r>
              <a:rPr lang="en-US" dirty="0" smtClean="0"/>
              <a:t> (</a:t>
            </a:r>
            <a:r>
              <a:rPr lang="en-US" i="1" dirty="0" smtClean="0"/>
              <a:t>United </a:t>
            </a:r>
            <a:r>
              <a:rPr lang="en-US" i="1" dirty="0"/>
              <a:t>States Public Law </a:t>
            </a:r>
            <a:r>
              <a:rPr lang="en-US" i="1" dirty="0" smtClean="0"/>
              <a:t>106-525;</a:t>
            </a:r>
            <a:r>
              <a:rPr lang="en-US" dirty="0" smtClean="0"/>
              <a:t>2000, </a:t>
            </a:r>
            <a:r>
              <a:rPr lang="en-US" dirty="0"/>
              <a:t>p. </a:t>
            </a:r>
            <a:r>
              <a:rPr lang="en-US" dirty="0" smtClean="0"/>
              <a:t>2498) instructs NIH to assess disparities, with a focus on: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Minority </a:t>
            </a:r>
            <a:r>
              <a:rPr lang="en-US" dirty="0"/>
              <a:t>health research and related </a:t>
            </a:r>
            <a:r>
              <a:rPr lang="en-US" dirty="0" smtClean="0"/>
              <a:t>activities</a:t>
            </a:r>
          </a:p>
          <a:p>
            <a:pPr lvl="1">
              <a:buFontTx/>
              <a:buChar char="-"/>
            </a:pPr>
            <a:r>
              <a:rPr lang="en-US" dirty="0" smtClean="0"/>
              <a:t>Rural </a:t>
            </a:r>
            <a:r>
              <a:rPr lang="en-US" dirty="0"/>
              <a:t>health research and related </a:t>
            </a:r>
            <a:r>
              <a:rPr lang="en-US" dirty="0" smtClean="0"/>
              <a:t>activities</a:t>
            </a:r>
          </a:p>
          <a:p>
            <a:pPr lvl="1">
              <a:buFontTx/>
              <a:buChar char="-"/>
            </a:pPr>
            <a:r>
              <a:rPr lang="en-US" dirty="0" smtClean="0"/>
              <a:t>Research </a:t>
            </a:r>
            <a:r>
              <a:rPr lang="en-US" dirty="0"/>
              <a:t>and other activities related to the socioeconomically disadvantaged in the urban setting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 also, </a:t>
            </a:r>
            <a:r>
              <a:rPr lang="en-US" i="1" dirty="0" smtClean="0"/>
              <a:t>Healthy Persons 2030 </a:t>
            </a:r>
            <a:r>
              <a:rPr lang="en-US" dirty="0" smtClean="0"/>
              <a:t>(the guiding </a:t>
            </a:r>
            <a:r>
              <a:rPr lang="en-US" dirty="0" smtClean="0"/>
              <a:t>document for all of HHS)</a:t>
            </a:r>
            <a:endParaRPr lang="en-US" i="1" dirty="0"/>
          </a:p>
          <a:p>
            <a:pPr lvl="1"/>
            <a:r>
              <a:rPr lang="en-US" dirty="0" smtClean="0"/>
              <a:t>Among 7 founding principles: </a:t>
            </a:r>
            <a:r>
              <a:rPr lang="en-US" i="1" dirty="0">
                <a:solidFill>
                  <a:srgbClr val="003300"/>
                </a:solidFill>
              </a:rPr>
              <a:t>Achieving health and well-being requires eliminating health disparities, achieving health equity, and attaining health literacy.</a:t>
            </a:r>
          </a:p>
          <a:p>
            <a:pPr lvl="1"/>
            <a:r>
              <a:rPr lang="en-US" dirty="0" smtClean="0"/>
              <a:t>Among 5 overarching aims: </a:t>
            </a:r>
            <a:r>
              <a:rPr lang="en-US" i="1" dirty="0">
                <a:solidFill>
                  <a:srgbClr val="003300"/>
                </a:solidFill>
              </a:rPr>
              <a:t>Eliminate health disparities, achieve health equity, and attain health literacy to improve the health and well-being of all.</a:t>
            </a:r>
          </a:p>
          <a:p>
            <a:pPr lvl="1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385763" y="3157538"/>
            <a:ext cx="7065168" cy="7072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1350" y="2361321"/>
            <a:ext cx="4275138" cy="274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1350" y="1249845"/>
            <a:ext cx="4275138" cy="1101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6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47986"/>
              </p:ext>
            </p:extLst>
          </p:nvPr>
        </p:nvGraphicFramePr>
        <p:xfrm>
          <a:off x="5987356" y="1140573"/>
          <a:ext cx="5486400" cy="52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85725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A5002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600" dirty="0" smtClean="0"/>
              <a:t>Recent Pattern of Urban-Rural Disparities in Stroke Mortality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1600" i="1" dirty="0" smtClean="0"/>
              <a:t>CDC WONDER: 1999 – 2018</a:t>
            </a:r>
            <a:endParaRPr lang="en-US" sz="1600" i="1" dirty="0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759238"/>
              </p:ext>
            </p:extLst>
          </p:nvPr>
        </p:nvGraphicFramePr>
        <p:xfrm>
          <a:off x="69156" y="1172323"/>
          <a:ext cx="5664200" cy="51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0134600" y="6505575"/>
            <a:ext cx="23002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>
                <a:solidFill>
                  <a:srgbClr val="000066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solidFill>
                  <a:srgbClr val="6633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rgbClr val="0033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rgbClr val="660066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00" b="0" dirty="0">
                <a:solidFill>
                  <a:schemeClr val="tx1"/>
                </a:solidFill>
              </a:rPr>
              <a:t> </a:t>
            </a:r>
            <a:r>
              <a:rPr lang="en-US" altLang="en-US" sz="700" b="0" dirty="0" smtClean="0">
                <a:solidFill>
                  <a:schemeClr val="tx1"/>
                </a:solidFill>
              </a:rPr>
              <a:t>2013 Urbanization categories</a:t>
            </a:r>
            <a:endParaRPr lang="en-US" altLang="en-US" sz="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Graphic spid="8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90524" y="3584746"/>
            <a:ext cx="4572000" cy="3124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28600"/>
            <a:r>
              <a:rPr lang="en-US" b="1" dirty="0" smtClean="0"/>
              <a:t>So is it that those living in rural areas: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re having </a:t>
            </a:r>
            <a:r>
              <a:rPr lang="en-US" b="1" dirty="0" smtClean="0"/>
              <a:t>more strokes</a:t>
            </a:r>
            <a:r>
              <a:rPr lang="en-US" b="1" dirty="0" smtClean="0"/>
              <a:t>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b="1" dirty="0" smtClean="0"/>
              <a:t>Are more likely to die following stroke?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b="1" dirty="0" smtClean="0"/>
              <a:t>Or both?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7800"/>
            <a:r>
              <a:rPr lang="en-US" b="1" dirty="0" smtClean="0"/>
              <a:t>And what does this have to do with targeting interventions?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01018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we know </a:t>
            </a:r>
            <a:br>
              <a:rPr lang="en-US" dirty="0" smtClean="0"/>
            </a:br>
            <a:r>
              <a:rPr lang="en-US" dirty="0" smtClean="0"/>
              <a:t>… and what we need to know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8984" y="2057400"/>
            <a:ext cx="1989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+mn-lt"/>
              </a:rPr>
              <a:t>Stroke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+mn-lt"/>
              </a:rPr>
              <a:t>Mortality</a:t>
            </a:r>
            <a:endParaRPr lang="en-US" sz="3600" b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8835" y="2057400"/>
            <a:ext cx="7011889" cy="1200329"/>
            <a:chOff x="3111452" y="2133600"/>
            <a:chExt cx="3792145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3111452" y="2133600"/>
              <a:ext cx="20201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66"/>
                  </a:solidFill>
                  <a:latin typeface="+mn-lt"/>
                </a:rPr>
                <a:t>Stroke</a:t>
              </a:r>
              <a:endParaRPr lang="en-US" sz="3600" b="1" dirty="0">
                <a:solidFill>
                  <a:srgbClr val="000066"/>
                </a:solidFill>
                <a:latin typeface="+mn-lt"/>
              </a:endParaRPr>
            </a:p>
            <a:p>
              <a:pPr algn="ctr"/>
              <a:r>
                <a:rPr lang="en-US" sz="3600" b="1" dirty="0" smtClean="0">
                  <a:solidFill>
                    <a:srgbClr val="000066"/>
                  </a:solidFill>
                  <a:latin typeface="+mn-lt"/>
                </a:rPr>
                <a:t>Incidence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3978" y="2133600"/>
              <a:ext cx="16896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66"/>
                  </a:solidFill>
                  <a:latin typeface="+mn-lt"/>
                </a:rPr>
                <a:t>Case Fatality after Stroke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3085" y="2395954"/>
              <a:ext cx="500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66"/>
                  </a:solidFill>
                  <a:latin typeface="+mn-lt"/>
                </a:rPr>
                <a:t>x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2257" y="238760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66"/>
                  </a:solidFill>
                  <a:latin typeface="+mn-lt"/>
                </a:rPr>
                <a:t> =</a:t>
              </a:r>
            </a:p>
          </p:txBody>
        </p:sp>
      </p:grpSp>
      <p:sp>
        <p:nvSpPr>
          <p:cNvPr id="11" name="Up Arrow Callout 10"/>
          <p:cNvSpPr/>
          <p:nvPr/>
        </p:nvSpPr>
        <p:spPr>
          <a:xfrm>
            <a:off x="1380826" y="3511729"/>
            <a:ext cx="1905000" cy="2971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 know there is rural excess stroke mortality defined on the basis of Vital Statistics data</a:t>
            </a:r>
            <a:endParaRPr lang="en-US" b="1" dirty="0"/>
          </a:p>
        </p:txBody>
      </p:sp>
      <p:sp>
        <p:nvSpPr>
          <p:cNvPr id="13" name="Up Arrow Callout 12"/>
          <p:cNvSpPr/>
          <p:nvPr/>
        </p:nvSpPr>
        <p:spPr>
          <a:xfrm>
            <a:off x="3753010" y="3245693"/>
            <a:ext cx="2763171" cy="3429000"/>
          </a:xfrm>
          <a:prstGeom prst="upArrowCallout">
            <a:avLst>
              <a:gd name="adj1" fmla="val 25000"/>
              <a:gd name="adj2" fmla="val 25000"/>
              <a:gd name="adj3" fmla="val 24540"/>
              <a:gd name="adj4" fmla="val 7534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If stroke incidence is driving disparity …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then need to focus on </a:t>
            </a:r>
            <a:r>
              <a:rPr lang="en-US" b="1" dirty="0" err="1" smtClean="0"/>
              <a:t>prestroke</a:t>
            </a:r>
            <a:r>
              <a:rPr lang="en-US" b="1" dirty="0" smtClean="0"/>
              <a:t> prevention in the general population </a:t>
            </a:r>
            <a:endParaRPr lang="en-US" b="1" dirty="0"/>
          </a:p>
        </p:txBody>
      </p:sp>
      <p:sp>
        <p:nvSpPr>
          <p:cNvPr id="14" name="Up Arrow Callout 13"/>
          <p:cNvSpPr/>
          <p:nvPr/>
        </p:nvSpPr>
        <p:spPr>
          <a:xfrm>
            <a:off x="6826271" y="3245693"/>
            <a:ext cx="3581400" cy="3429000"/>
          </a:xfrm>
          <a:prstGeom prst="upArrowCallout">
            <a:avLst>
              <a:gd name="adj1" fmla="val 16851"/>
              <a:gd name="adj2" fmla="val 25000"/>
              <a:gd name="adj3" fmla="val 19815"/>
              <a:gd name="adj4" fmla="val 7534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If case fatality is driving disparity …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then need to focus on</a:t>
            </a:r>
          </a:p>
          <a:p>
            <a:pPr marL="228600" indent="-228600" algn="ctr">
              <a:buAutoNum type="arabicPeriod"/>
            </a:pPr>
            <a:r>
              <a:rPr lang="en-US" b="1" dirty="0" smtClean="0"/>
              <a:t>severity disparities, and</a:t>
            </a:r>
          </a:p>
          <a:p>
            <a:pPr marL="228600" indent="-228600" algn="ctr">
              <a:buAutoNum type="arabicPeriod"/>
            </a:pPr>
            <a:r>
              <a:rPr lang="en-US" b="1" dirty="0" smtClean="0"/>
              <a:t>improved care in the hospital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1" y="1417638"/>
            <a:ext cx="2648158" cy="39722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2" y="961803"/>
            <a:ext cx="2178739" cy="32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 animBg="1"/>
      <p:bldP spid="12" grpId="1" build="allAtOnce" animBg="1"/>
      <p:bldP spid="11" grpId="0" animBg="1"/>
      <p:bldP spid="13" grpId="0" build="p" animBg="1"/>
      <p:bldP spid="14" grpId="0" uiExpand="1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Current Aims and Methods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25199" y="511712"/>
            <a:ext cx="5403558" cy="4158054"/>
            <a:chOff x="4349496" y="685800"/>
            <a:chExt cx="4764024" cy="35730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496" y="685800"/>
              <a:ext cx="4764024" cy="35730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29200" y="1066800"/>
              <a:ext cx="3276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1729" y="76200"/>
            <a:ext cx="1177405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latin typeface="+mn-lt"/>
              </a:rPr>
              <a:t>The rest of the data for this talk are from the: </a:t>
            </a:r>
          </a:p>
          <a:p>
            <a:r>
              <a:rPr lang="en-US" sz="2800" i="1" dirty="0" err="1" smtClean="0">
                <a:latin typeface="+mn-lt"/>
              </a:rPr>
              <a:t>REasons</a:t>
            </a:r>
            <a:r>
              <a:rPr lang="en-US" sz="2800" i="1" dirty="0" smtClean="0">
                <a:latin typeface="+mn-lt"/>
              </a:rPr>
              <a:t> for Geographic And Racial Differences in Stroke (REGARDS) Study</a:t>
            </a:r>
            <a:endParaRPr lang="en-US" sz="2800" i="1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1729" y="3861619"/>
            <a:ext cx="8101481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In-home evaluation for physical, venipuncture and </a:t>
            </a:r>
            <a:r>
              <a:rPr lang="en-US" sz="2300" dirty="0" smtClean="0"/>
              <a:t>ECG</a:t>
            </a:r>
            <a:endParaRPr lang="en-US" sz="2300" dirty="0"/>
          </a:p>
          <a:p>
            <a:r>
              <a:rPr lang="en-US" sz="2300" dirty="0" smtClean="0"/>
              <a:t>Central </a:t>
            </a:r>
            <a:r>
              <a:rPr lang="en-US" sz="2300" dirty="0"/>
              <a:t>follow-up </a:t>
            </a:r>
            <a:r>
              <a:rPr lang="en-US" sz="2300" dirty="0" smtClean="0"/>
              <a:t>at 6-month intervals for detection </a:t>
            </a:r>
            <a:r>
              <a:rPr lang="en-US" sz="2300" dirty="0"/>
              <a:t>of suspected stroke events </a:t>
            </a:r>
            <a:r>
              <a:rPr lang="en-US" sz="2300" dirty="0" smtClean="0"/>
              <a:t>(and other outcomes)</a:t>
            </a:r>
            <a:endParaRPr lang="en-US" sz="2300" dirty="0"/>
          </a:p>
          <a:p>
            <a:r>
              <a:rPr lang="en-US" sz="2300" dirty="0" smtClean="0"/>
              <a:t>Physician </a:t>
            </a:r>
            <a:r>
              <a:rPr lang="en-US" sz="2300" dirty="0"/>
              <a:t>adjudication of </a:t>
            </a:r>
            <a:r>
              <a:rPr lang="en-US" sz="2300" dirty="0" smtClean="0"/>
              <a:t>new stroke events</a:t>
            </a:r>
          </a:p>
          <a:p>
            <a:r>
              <a:rPr lang="en-US" sz="2300" dirty="0" smtClean="0"/>
              <a:t>Provides both measures of stroke incidence and case fatality</a:t>
            </a:r>
          </a:p>
          <a:p>
            <a:r>
              <a:rPr lang="en-US" sz="2300" dirty="0" smtClean="0"/>
              <a:t>One of the very few cohort studies with data from rural areas</a:t>
            </a:r>
            <a:endParaRPr lang="en-US" sz="2300" dirty="0"/>
          </a:p>
          <a:p>
            <a:endParaRPr lang="en-US" sz="2300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2128" y="1295400"/>
            <a:ext cx="5713102" cy="876300"/>
          </a:xfrm>
        </p:spPr>
        <p:txBody>
          <a:bodyPr/>
          <a:lstStyle/>
          <a:p>
            <a:r>
              <a:rPr lang="en-US" sz="2300" dirty="0" smtClean="0"/>
              <a:t>General population study with diverse aims … </a:t>
            </a:r>
            <a:r>
              <a:rPr lang="en-US" sz="2300" dirty="0"/>
              <a:t>b</a:t>
            </a:r>
            <a:r>
              <a:rPr lang="en-US" sz="2300" dirty="0" smtClean="0"/>
              <a:t>ut for today 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4320" y="1981200"/>
            <a:ext cx="57871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Central participant recruitment and telephone interview</a:t>
            </a:r>
          </a:p>
          <a:p>
            <a:pPr lvl="1"/>
            <a:r>
              <a:rPr lang="en-US" sz="1900" dirty="0" smtClean="0"/>
              <a:t>30,239 white and black participants aged 45+</a:t>
            </a:r>
          </a:p>
          <a:p>
            <a:pPr lvl="1"/>
            <a:r>
              <a:rPr lang="en-US" sz="1900" dirty="0" smtClean="0"/>
              <a:t>56% from the Stroke Belt </a:t>
            </a:r>
          </a:p>
          <a:p>
            <a:pPr lvl="1"/>
            <a:r>
              <a:rPr lang="en-US" sz="1900" dirty="0" smtClean="0"/>
              <a:t>42% black</a:t>
            </a:r>
          </a:p>
        </p:txBody>
      </p:sp>
    </p:spTree>
    <p:extLst>
      <p:ext uri="{BB962C8B-B14F-4D97-AF65-F5344CB8AC3E}">
        <p14:creationId xmlns:p14="http://schemas.microsoft.com/office/powerpoint/2010/main" val="36381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43" y="365125"/>
            <a:ext cx="11878279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… and using these data, let’s focus on two questions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Is it that rural people are having more strokes, or is it that a person living in rural area is more likely to die after having a stroke?</a:t>
            </a:r>
          </a:p>
          <a:p>
            <a:pPr marL="514350" indent="-514350">
              <a:buAutoNum type="arabicPeriod"/>
            </a:pPr>
            <a:r>
              <a:rPr lang="en-US" dirty="0" smtClean="0"/>
              <a:t>… and cheating and looking ahead, what is it that makes rural people more likely to have a stroke?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971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Statistical Methods for Question 1</a:t>
            </a:r>
            <a:br>
              <a:rPr lang="en-US" sz="4800" dirty="0" smtClean="0"/>
            </a:br>
            <a:r>
              <a:rPr lang="en-US" sz="3100" i="1" dirty="0" smtClean="0"/>
              <a:t>(Incidence versus Case-Fatality as the Contributor to Rural Excess)</a:t>
            </a:r>
            <a:r>
              <a:rPr lang="en-US" sz="4800" dirty="0" smtClean="0"/>
              <a:t>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1524001"/>
            <a:ext cx="9774621" cy="522204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Two </a:t>
            </a:r>
            <a:r>
              <a:rPr lang="en-US" sz="3200" dirty="0"/>
              <a:t>separate analyses</a:t>
            </a:r>
          </a:p>
          <a:p>
            <a:pPr lvl="1"/>
            <a:r>
              <a:rPr lang="en-US" sz="2800" dirty="0" smtClean="0"/>
              <a:t>Incidence</a:t>
            </a:r>
            <a:endParaRPr lang="en-US" sz="2800" dirty="0"/>
          </a:p>
          <a:p>
            <a:pPr lvl="2"/>
            <a:r>
              <a:rPr lang="en-US" sz="2400" dirty="0"/>
              <a:t>Outcome: Incidence of </a:t>
            </a:r>
            <a:r>
              <a:rPr lang="en-US" sz="2400" dirty="0" smtClean="0"/>
              <a:t>stroke</a:t>
            </a:r>
            <a:endParaRPr lang="en-US" sz="2400" dirty="0"/>
          </a:p>
          <a:p>
            <a:pPr lvl="2"/>
            <a:r>
              <a:rPr lang="en-US" sz="2400" dirty="0"/>
              <a:t>Proportional hazards </a:t>
            </a:r>
            <a:r>
              <a:rPr lang="en-US" sz="2400" dirty="0" smtClean="0"/>
              <a:t>analysis, adjusting for age, race, sex and region</a:t>
            </a:r>
            <a:endParaRPr lang="en-US" sz="2400" dirty="0"/>
          </a:p>
          <a:p>
            <a:pPr lvl="1"/>
            <a:r>
              <a:rPr lang="en-US" sz="2800" dirty="0"/>
              <a:t>Case fatality</a:t>
            </a:r>
          </a:p>
          <a:p>
            <a:pPr lvl="2"/>
            <a:r>
              <a:rPr lang="en-US" sz="2400" dirty="0"/>
              <a:t>Outcome:  Death within 30-day among those with a stroke</a:t>
            </a:r>
          </a:p>
          <a:p>
            <a:pPr lvl="2"/>
            <a:r>
              <a:rPr lang="en-US" sz="2400" dirty="0"/>
              <a:t>Logistic regression </a:t>
            </a:r>
            <a:r>
              <a:rPr lang="en-US" sz="2400" dirty="0" smtClean="0"/>
              <a:t>analysis, </a:t>
            </a:r>
            <a:r>
              <a:rPr lang="en-US" sz="2400" dirty="0"/>
              <a:t>adjusting for age, race, sex and </a:t>
            </a:r>
            <a:r>
              <a:rPr lang="en-US" sz="2400" dirty="0" smtClean="0"/>
              <a:t>region</a:t>
            </a:r>
          </a:p>
          <a:p>
            <a:r>
              <a:rPr lang="en-US" sz="3200" dirty="0" smtClean="0"/>
              <a:t>Adjustment for region allows contrasting rural-urban differences while removing confounding with larger Southern rural population</a:t>
            </a:r>
            <a:endParaRPr lang="en-US" sz="3200" dirty="0"/>
          </a:p>
          <a:p>
            <a:r>
              <a:rPr lang="en-US" sz="3200" dirty="0" smtClean="0"/>
              <a:t>In both cases </a:t>
            </a:r>
            <a:r>
              <a:rPr lang="en-US" sz="3200" dirty="0"/>
              <a:t>– assess interactions between age, race and sex, and include significant terms (p &lt; 0.10)</a:t>
            </a:r>
          </a:p>
          <a:p>
            <a:pPr lvl="1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08252" y="6484434"/>
            <a:ext cx="26837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Howard G, et al.  </a:t>
            </a:r>
            <a:r>
              <a:rPr lang="en-US" sz="1100" dirty="0" smtClean="0">
                <a:latin typeface="+mj-lt"/>
              </a:rPr>
              <a:t>Stroke 2016;47:1893-1898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228" y="172353"/>
            <a:ext cx="1113234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#1: Incidence vs Case Fatality as the Contributor to Urban-Rural Differences in Mortality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21214"/>
              </p:ext>
            </p:extLst>
          </p:nvPr>
        </p:nvGraphicFramePr>
        <p:xfrm>
          <a:off x="-82129" y="1976558"/>
          <a:ext cx="10739859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6211794" imgH="2640150" progId="Word.Document.12">
                  <p:embed/>
                </p:oleObj>
              </mc:Choice>
              <mc:Fallback>
                <p:oleObj name="Document" r:id="rId3" imgW="6211794" imgH="264015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2129" y="1976558"/>
                        <a:ext cx="10739859" cy="456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82129" y="4529608"/>
            <a:ext cx="6336458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7400" y="1690688"/>
            <a:ext cx="2860294" cy="834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8599" y="2565175"/>
            <a:ext cx="9412466" cy="190431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08252" y="6484434"/>
            <a:ext cx="26837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Howard G, et al.  </a:t>
            </a:r>
            <a:r>
              <a:rPr lang="en-US" sz="1100" dirty="0" smtClean="0">
                <a:latin typeface="+mj-lt"/>
              </a:rPr>
              <a:t>Stroke 2017;48:1773-1778</a:t>
            </a:r>
            <a:endParaRPr lang="en-US" sz="1100" dirty="0">
              <a:latin typeface="+mj-lt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724887" y="2068068"/>
            <a:ext cx="5344433" cy="4668793"/>
          </a:xfrm>
        </p:spPr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rban-rural disparities seem driven by higher incidence, with case fatality playing minor role</a:t>
            </a:r>
          </a:p>
          <a:p>
            <a:r>
              <a:rPr lang="en-US" sz="2400" dirty="0" smtClean="0"/>
              <a:t>Again … this implies that reduction of the disparities needs to focus on reduction of stroke risk in rural areas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4557364" y="2505056"/>
            <a:ext cx="1696966" cy="6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57364" y="3016251"/>
            <a:ext cx="1696966" cy="67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557364" y="3585169"/>
            <a:ext cx="1696966" cy="67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65810" y="4143128"/>
            <a:ext cx="1288910" cy="468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57364" y="4454257"/>
            <a:ext cx="1696966" cy="6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57364" y="4965452"/>
            <a:ext cx="1696966" cy="67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557364" y="5534370"/>
            <a:ext cx="1696966" cy="67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765810" y="6092329"/>
            <a:ext cx="1288910" cy="468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6979640" y="4143128"/>
            <a:ext cx="5294535" cy="165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(more than improved stroke care in  rural areas)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724887" y="4827285"/>
            <a:ext cx="5344433" cy="466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But what seem to be the contributors to the higher incidence (a.k.a., question #2)?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4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0" grpId="0" uiExpand="1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uiExpand="1" build="p"/>
      <p:bldP spid="2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1699</Words>
  <Application>Microsoft Office PowerPoint</Application>
  <PresentationFormat>Widescreen</PresentationFormat>
  <Paragraphs>162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Document</vt:lpstr>
      <vt:lpstr>Slide</vt:lpstr>
      <vt:lpstr>Rural-Urban Differences in Stroke Risk </vt:lpstr>
      <vt:lpstr>I have nothing to disclose</vt:lpstr>
      <vt:lpstr>Why Focus on Health Disparities?</vt:lpstr>
      <vt:lpstr>PowerPoint Presentation</vt:lpstr>
      <vt:lpstr>What we know  … and what we need to know </vt:lpstr>
      <vt:lpstr>Current Aims and Methods</vt:lpstr>
      <vt:lpstr>… and using these data, let’s focus on two questions</vt:lpstr>
      <vt:lpstr>Statistical Methods for Question 1 (Incidence versus Case-Fatality as the Contributor to Rural Excess)  </vt:lpstr>
      <vt:lpstr>Question #1: Incidence vs Case Fatality as the Contributor to Urban-Rural Differences in Mortality</vt:lpstr>
      <vt:lpstr>Statistical Methods for Question 2:   (What are the apparent contributors to the excess stroke incidence in rural areas?)</vt:lpstr>
      <vt:lpstr>Step 1: Are Stroke Risk Factors and SES more Adverse in Rural Areas?</vt:lpstr>
      <vt:lpstr>Why is the incidence of stroke higher in rural areas?</vt:lpstr>
      <vt:lpstr>What else could be going on?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Alabama at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George</dc:creator>
  <cp:lastModifiedBy>Howard, George</cp:lastModifiedBy>
  <cp:revision>108</cp:revision>
  <dcterms:created xsi:type="dcterms:W3CDTF">2020-09-25T13:16:41Z</dcterms:created>
  <dcterms:modified xsi:type="dcterms:W3CDTF">2020-10-08T17:51:43Z</dcterms:modified>
</cp:coreProperties>
</file>