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4" r:id="rId3"/>
    <p:sldId id="299" r:id="rId4"/>
    <p:sldId id="290" r:id="rId5"/>
    <p:sldId id="292" r:id="rId6"/>
    <p:sldId id="298" r:id="rId7"/>
    <p:sldId id="281" r:id="rId8"/>
    <p:sldId id="282" r:id="rId9"/>
    <p:sldId id="288" r:id="rId10"/>
    <p:sldId id="283" r:id="rId11"/>
    <p:sldId id="289" r:id="rId12"/>
    <p:sldId id="257" r:id="rId13"/>
    <p:sldId id="258" r:id="rId14"/>
    <p:sldId id="293" r:id="rId15"/>
    <p:sldId id="259" r:id="rId16"/>
    <p:sldId id="269" r:id="rId17"/>
    <p:sldId id="270" r:id="rId18"/>
    <p:sldId id="271" r:id="rId19"/>
    <p:sldId id="272" r:id="rId20"/>
    <p:sldId id="260" r:id="rId21"/>
    <p:sldId id="273" r:id="rId22"/>
    <p:sldId id="274" r:id="rId23"/>
    <p:sldId id="261" r:id="rId24"/>
    <p:sldId id="295" r:id="rId25"/>
    <p:sldId id="296" r:id="rId26"/>
    <p:sldId id="286" r:id="rId27"/>
    <p:sldId id="287" r:id="rId28"/>
    <p:sldId id="262" r:id="rId29"/>
    <p:sldId id="280" r:id="rId30"/>
    <p:sldId id="263" r:id="rId31"/>
    <p:sldId id="297" r:id="rId32"/>
    <p:sldId id="264" r:id="rId33"/>
    <p:sldId id="294" r:id="rId34"/>
    <p:sldId id="265" r:id="rId35"/>
    <p:sldId id="275" r:id="rId36"/>
    <p:sldId id="276" r:id="rId37"/>
    <p:sldId id="277" r:id="rId38"/>
    <p:sldId id="278" r:id="rId39"/>
    <p:sldId id="279" r:id="rId40"/>
    <p:sldId id="266" r:id="rId41"/>
    <p:sldId id="267" r:id="rId42"/>
    <p:sldId id="268" r:id="rId43"/>
    <p:sldId id="300" r:id="rId44"/>
    <p:sldId id="256"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estreicher, Meredith B" initials="OMB" lastIdx="1" clrIdx="0">
    <p:extLst>
      <p:ext uri="{19B8F6BF-5375-455C-9EA6-DF929625EA0E}">
        <p15:presenceInfo xmlns:p15="http://schemas.microsoft.com/office/powerpoint/2012/main" userId="S-1-5-21-1004336348-1409082233-839522115-1017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5306" autoAdjust="0"/>
  </p:normalViewPr>
  <p:slideViewPr>
    <p:cSldViewPr snapToGrid="0">
      <p:cViewPr varScale="1">
        <p:scale>
          <a:sx n="119" d="100"/>
          <a:sy n="119" d="100"/>
        </p:scale>
        <p:origin x="2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A4D240-8DF8-455D-BAC8-E6BD99E80C69}"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1696222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A4D240-8DF8-455D-BAC8-E6BD99E80C69}"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264969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A4D240-8DF8-455D-BAC8-E6BD99E80C69}"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152608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A4D240-8DF8-455D-BAC8-E6BD99E80C69}"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27194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A4D240-8DF8-455D-BAC8-E6BD99E80C69}" type="datetimeFigureOut">
              <a:rPr lang="en-US" smtClean="0"/>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62618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A4D240-8DF8-455D-BAC8-E6BD99E80C69}"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2823961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A4D240-8DF8-455D-BAC8-E6BD99E80C69}" type="datetimeFigureOut">
              <a:rPr lang="en-US" smtClean="0"/>
              <a:t>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63193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A4D240-8DF8-455D-BAC8-E6BD99E80C69}" type="datetimeFigureOut">
              <a:rPr lang="en-US" smtClean="0"/>
              <a:t>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513689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4D240-8DF8-455D-BAC8-E6BD99E80C69}" type="datetimeFigureOut">
              <a:rPr lang="en-US" smtClean="0"/>
              <a:t>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2394035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A4D240-8DF8-455D-BAC8-E6BD99E80C69}"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314898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A4D240-8DF8-455D-BAC8-E6BD99E80C69}" type="datetimeFigureOut">
              <a:rPr lang="en-US" smtClean="0"/>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C7F045-B6CD-43DC-9923-CF31A43BC5CE}" type="slidenum">
              <a:rPr lang="en-US" smtClean="0"/>
              <a:t>‹#›</a:t>
            </a:fld>
            <a:endParaRPr lang="en-US"/>
          </a:p>
        </p:txBody>
      </p:sp>
    </p:spTree>
    <p:extLst>
      <p:ext uri="{BB962C8B-B14F-4D97-AF65-F5344CB8AC3E}">
        <p14:creationId xmlns:p14="http://schemas.microsoft.com/office/powerpoint/2010/main" val="212034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4D240-8DF8-455D-BAC8-E6BD99E80C69}" type="datetimeFigureOut">
              <a:rPr lang="en-US" smtClean="0"/>
              <a:t>10/2/2023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7F045-B6CD-43DC-9923-CF31A43BC5CE}" type="slidenum">
              <a:rPr lang="en-US" smtClean="0"/>
              <a:t>‹#›</a:t>
            </a:fld>
            <a:endParaRPr lang="en-US"/>
          </a:p>
        </p:txBody>
      </p:sp>
    </p:spTree>
    <p:extLst>
      <p:ext uri="{BB962C8B-B14F-4D97-AF65-F5344CB8AC3E}">
        <p14:creationId xmlns:p14="http://schemas.microsoft.com/office/powerpoint/2010/main" val="2299308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d.uvm.edu/nne-ctr/cores/TRT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d.uvm.edu/nne-ctr/resources/navigation"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mailto:Janet.Stein@med.uvm.edu" TargetMode="External"/><Relationship Id="rId7" Type="http://schemas.openxmlformats.org/officeDocument/2006/relationships/hyperlink" Target="http://www.med.uvm.edu/nne-ctr" TargetMode="External"/><Relationship Id="rId2" Type="http://schemas.openxmlformats.org/officeDocument/2006/relationships/hyperlink" Target="mailto:Robert.Koza@mainehealth.org" TargetMode="External"/><Relationship Id="rId1" Type="http://schemas.openxmlformats.org/officeDocument/2006/relationships/slideLayout" Target="../slideLayouts/slideLayout1.xml"/><Relationship Id="rId6" Type="http://schemas.openxmlformats.org/officeDocument/2006/relationships/hyperlink" Target="mailto:michele.locker@mainehealth.org" TargetMode="External"/><Relationship Id="rId5" Type="http://schemas.openxmlformats.org/officeDocument/2006/relationships/hyperlink" Target="mailto:sheila.clifford-bova@med.uvm.edu" TargetMode="External"/><Relationship Id="rId4" Type="http://schemas.openxmlformats.org/officeDocument/2006/relationships/hyperlink" Target="mailto:meredith.oestreicher@mainehealth.org"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mailto:Janet.Stein@med.uvm.edu" TargetMode="External"/><Relationship Id="rId7" Type="http://schemas.openxmlformats.org/officeDocument/2006/relationships/hyperlink" Target="http://www.med.uvm.edu/nne-ctr" TargetMode="External"/><Relationship Id="rId2" Type="http://schemas.openxmlformats.org/officeDocument/2006/relationships/hyperlink" Target="mailto:Robert.Koza@mainehealth.org" TargetMode="External"/><Relationship Id="rId1" Type="http://schemas.openxmlformats.org/officeDocument/2006/relationships/slideLayout" Target="../slideLayouts/slideLayout1.xml"/><Relationship Id="rId6" Type="http://schemas.openxmlformats.org/officeDocument/2006/relationships/hyperlink" Target="mailto:michele.locker@mainehealth.org" TargetMode="External"/><Relationship Id="rId5" Type="http://schemas.openxmlformats.org/officeDocument/2006/relationships/hyperlink" Target="mailto:sheila.clifford-bova@med.uvm.edu" TargetMode="External"/><Relationship Id="rId4" Type="http://schemas.openxmlformats.org/officeDocument/2006/relationships/hyperlink" Target="mailto:meredith.oestreicher@mainehealth.or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d.uvm.edu/nne-ctr/cores/BER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d.uvm.edu/nne-ctr/cores/CE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ed.uvm.edu/nne-ctr/cores/PD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468915" y="417539"/>
            <a:ext cx="4963004" cy="881489"/>
          </a:xfrm>
          <a:prstGeom prst="rect">
            <a:avLst/>
          </a:prstGeom>
        </p:spPr>
      </p:pic>
      <p:sp>
        <p:nvSpPr>
          <p:cNvPr id="2" name="Title 1"/>
          <p:cNvSpPr>
            <a:spLocks noGrp="1"/>
          </p:cNvSpPr>
          <p:nvPr>
            <p:ph type="title"/>
          </p:nvPr>
        </p:nvSpPr>
        <p:spPr>
          <a:xfrm>
            <a:off x="867228" y="1526210"/>
            <a:ext cx="10515600" cy="1325563"/>
          </a:xfrm>
        </p:spPr>
        <p:txBody>
          <a:bodyPr>
            <a:normAutofit fontScale="90000"/>
          </a:bodyPr>
          <a:lstStyle/>
          <a:p>
            <a:pPr algn="ctr"/>
            <a:r>
              <a:rPr lang="en-US" b="1" dirty="0"/>
              <a:t>NNE-CTR </a:t>
            </a:r>
            <a:br>
              <a:rPr lang="en-US" b="1" dirty="0"/>
            </a:br>
            <a:r>
              <a:rPr lang="en-US" b="1" dirty="0"/>
              <a:t>Pilot Project &amp; Joint Catalyst Award</a:t>
            </a:r>
            <a:br>
              <a:rPr lang="en-US" b="1" dirty="0"/>
            </a:br>
            <a:r>
              <a:rPr lang="en-US" b="1" dirty="0"/>
              <a:t>Full Application Workshop</a:t>
            </a:r>
          </a:p>
        </p:txBody>
      </p:sp>
      <p:sp>
        <p:nvSpPr>
          <p:cNvPr id="3" name="Content Placeholder 2"/>
          <p:cNvSpPr>
            <a:spLocks noGrp="1"/>
          </p:cNvSpPr>
          <p:nvPr>
            <p:ph idx="1"/>
          </p:nvPr>
        </p:nvSpPr>
        <p:spPr>
          <a:xfrm>
            <a:off x="660401" y="2956008"/>
            <a:ext cx="11299370" cy="3580947"/>
          </a:xfrm>
        </p:spPr>
        <p:txBody>
          <a:bodyPr>
            <a:normAutofit fontScale="70000" lnSpcReduction="20000"/>
          </a:bodyPr>
          <a:lstStyle/>
          <a:p>
            <a:pPr marL="0" indent="0" algn="ctr">
              <a:buNone/>
            </a:pPr>
            <a:endParaRPr lang="en-US" sz="3300" dirty="0"/>
          </a:p>
          <a:p>
            <a:pPr marL="0" indent="0" algn="ctr">
              <a:buNone/>
            </a:pPr>
            <a:r>
              <a:rPr lang="en-US" sz="3300" dirty="0"/>
              <a:t>Friday, September 29</a:t>
            </a:r>
            <a:r>
              <a:rPr lang="en-US" sz="3300" baseline="30000" dirty="0"/>
              <a:t>th</a:t>
            </a:r>
            <a:r>
              <a:rPr lang="en-US" sz="3300" dirty="0"/>
              <a:t> 2pm to 4pm</a:t>
            </a:r>
          </a:p>
          <a:p>
            <a:pPr marL="0" indent="0" algn="ctr">
              <a:buNone/>
            </a:pPr>
            <a:endParaRPr lang="en-US" sz="3300" dirty="0"/>
          </a:p>
          <a:p>
            <a:pPr marL="0" indent="0" algn="ctr">
              <a:buNone/>
            </a:pPr>
            <a:r>
              <a:rPr lang="en-US" sz="3300" dirty="0"/>
              <a:t>Pilot Project Core Program Leaders</a:t>
            </a:r>
            <a:br>
              <a:rPr lang="en-US" sz="3300" dirty="0"/>
            </a:br>
            <a:br>
              <a:rPr lang="en-US" sz="3300" dirty="0"/>
            </a:br>
            <a:r>
              <a:rPr lang="en-US" sz="3300" dirty="0"/>
              <a:t>Rob </a:t>
            </a:r>
            <a:r>
              <a:rPr lang="en-US" sz="3300" dirty="0" err="1"/>
              <a:t>Koza</a:t>
            </a:r>
            <a:r>
              <a:rPr lang="en-US" sz="3300" dirty="0"/>
              <a:t>, PhD, </a:t>
            </a:r>
            <a:r>
              <a:rPr lang="en-US" sz="3300" dirty="0" err="1"/>
              <a:t>MaineHealth</a:t>
            </a:r>
            <a:br>
              <a:rPr lang="en-US" sz="3300" dirty="0"/>
            </a:br>
            <a:r>
              <a:rPr lang="en-US" sz="3300" dirty="0"/>
              <a:t>Janet Stein PhD, University of Vermont</a:t>
            </a:r>
          </a:p>
          <a:p>
            <a:pPr marL="0" indent="0" algn="ctr">
              <a:buNone/>
            </a:pPr>
            <a:endParaRPr lang="en-US" dirty="0"/>
          </a:p>
          <a:p>
            <a:pPr marL="0" indent="0" algn="ctr">
              <a:buNone/>
            </a:pPr>
            <a:r>
              <a:rPr lang="en-US" i="1" dirty="0"/>
              <a:t>Instructions for submitting a full proposal have been linked in the chat for your information</a:t>
            </a:r>
          </a:p>
          <a:p>
            <a:pPr marL="0" indent="0" algn="ctr">
              <a:buNone/>
            </a:pPr>
            <a:br>
              <a:rPr lang="en-US" dirty="0"/>
            </a:br>
            <a:endParaRPr lang="en-US" dirty="0"/>
          </a:p>
        </p:txBody>
      </p:sp>
    </p:spTree>
    <p:extLst>
      <p:ext uri="{BB962C8B-B14F-4D97-AF65-F5344CB8AC3E}">
        <p14:creationId xmlns:p14="http://schemas.microsoft.com/office/powerpoint/2010/main" val="409379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Cores Continued</a:t>
            </a:r>
          </a:p>
        </p:txBody>
      </p:sp>
      <p:sp>
        <p:nvSpPr>
          <p:cNvPr id="3" name="Content Placeholder 2"/>
          <p:cNvSpPr>
            <a:spLocks noGrp="1"/>
          </p:cNvSpPr>
          <p:nvPr>
            <p:ph idx="1"/>
          </p:nvPr>
        </p:nvSpPr>
        <p:spPr/>
        <p:txBody>
          <a:bodyPr>
            <a:normAutofit/>
          </a:bodyPr>
          <a:lstStyle/>
          <a:p>
            <a:pPr marL="0" indent="0">
              <a:buNone/>
            </a:pPr>
            <a:r>
              <a:rPr lang="en-US" b="1" dirty="0"/>
              <a:t>The Translational Research Technologies Core </a:t>
            </a:r>
            <a:r>
              <a:rPr lang="en-US" b="1" dirty="0">
                <a:hlinkClick r:id="rId2"/>
              </a:rPr>
              <a:t>(TRT) </a:t>
            </a:r>
            <a:r>
              <a:rPr lang="en-US" dirty="0"/>
              <a:t>provides all NNE-CTR members with support for clinical and translational research through access to state-of-the-art tools and technologies. Through our partnerships with core facilities at </a:t>
            </a:r>
            <a:r>
              <a:rPr lang="en-US" dirty="0" err="1"/>
              <a:t>MaineHealth</a:t>
            </a:r>
            <a:r>
              <a:rPr lang="en-US" dirty="0"/>
              <a:t> (MH) and the University of Vermont (UVM), the highest quality current technologies are at your fingertips. The TRT Core also provides any interested members with education and guidance about current and emerging technologies relevant to their research objectives.</a:t>
            </a:r>
          </a:p>
          <a:p>
            <a:pPr marL="0" indent="0">
              <a:buNone/>
            </a:pPr>
            <a:endParaRPr lang="en-US" dirty="0"/>
          </a:p>
          <a:p>
            <a:pPr marL="0" indent="0">
              <a:spcBef>
                <a:spcPts val="0"/>
              </a:spcBef>
              <a:buNone/>
            </a:pPr>
            <a:r>
              <a:rPr lang="en-US" b="1" i="1" dirty="0"/>
              <a:t>TRT Core Team Members: </a:t>
            </a:r>
            <a:r>
              <a:rPr lang="en-US" dirty="0"/>
              <a:t>Frances Carr, Aaron Brown (Core Leads)</a:t>
            </a:r>
          </a:p>
        </p:txBody>
      </p:sp>
      <p:pic>
        <p:nvPicPr>
          <p:cNvPr id="4" name="Picture 3"/>
          <p:cNvPicPr>
            <a:picLocks noChangeAspect="1"/>
          </p:cNvPicPr>
          <p:nvPr/>
        </p:nvPicPr>
        <p:blipFill>
          <a:blip r:embed="rId3"/>
          <a:stretch>
            <a:fillRect/>
          </a:stretch>
        </p:blipFill>
        <p:spPr>
          <a:xfrm>
            <a:off x="8767503" y="6176963"/>
            <a:ext cx="3249450" cy="573074"/>
          </a:xfrm>
          <a:prstGeom prst="rect">
            <a:avLst/>
          </a:prstGeom>
        </p:spPr>
      </p:pic>
    </p:spTree>
    <p:extLst>
      <p:ext uri="{BB962C8B-B14F-4D97-AF65-F5344CB8AC3E}">
        <p14:creationId xmlns:p14="http://schemas.microsoft.com/office/powerpoint/2010/main" val="1908602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Navigation Services</a:t>
            </a:r>
          </a:p>
        </p:txBody>
      </p:sp>
      <p:sp>
        <p:nvSpPr>
          <p:cNvPr id="3" name="Content Placeholder 2"/>
          <p:cNvSpPr>
            <a:spLocks noGrp="1"/>
          </p:cNvSpPr>
          <p:nvPr>
            <p:ph idx="1"/>
          </p:nvPr>
        </p:nvSpPr>
        <p:spPr/>
        <p:txBody>
          <a:bodyPr/>
          <a:lstStyle/>
          <a:p>
            <a:r>
              <a:rPr lang="en-US" dirty="0"/>
              <a:t>What are Navigation Services?</a:t>
            </a:r>
          </a:p>
          <a:p>
            <a:r>
              <a:rPr lang="en-US" dirty="0"/>
              <a:t>Differ by core, and in some cases by location</a:t>
            </a:r>
          </a:p>
          <a:p>
            <a:r>
              <a:rPr lang="en-US" dirty="0"/>
              <a:t>Visit our website for details </a:t>
            </a:r>
            <a:r>
              <a:rPr lang="en-US" dirty="0">
                <a:hlinkClick r:id="rId2"/>
              </a:rPr>
              <a:t>HERE</a:t>
            </a:r>
            <a:endParaRPr lang="en-US" dirty="0"/>
          </a:p>
          <a:p>
            <a:endParaRPr lang="en-US" dirty="0"/>
          </a:p>
          <a:p>
            <a:endParaRPr lang="en-US" dirty="0"/>
          </a:p>
        </p:txBody>
      </p:sp>
      <p:pic>
        <p:nvPicPr>
          <p:cNvPr id="4" name="Picture 3"/>
          <p:cNvPicPr>
            <a:picLocks noChangeAspect="1"/>
          </p:cNvPicPr>
          <p:nvPr/>
        </p:nvPicPr>
        <p:blipFill>
          <a:blip r:embed="rId3"/>
          <a:stretch>
            <a:fillRect/>
          </a:stretch>
        </p:blipFill>
        <p:spPr>
          <a:xfrm>
            <a:off x="8622360" y="6176963"/>
            <a:ext cx="3249450" cy="573074"/>
          </a:xfrm>
          <a:prstGeom prst="rect">
            <a:avLst/>
          </a:prstGeom>
        </p:spPr>
      </p:pic>
      <p:pic>
        <p:nvPicPr>
          <p:cNvPr id="8" name="Picture 7" descr="A green background with white text&#10;&#10;Description automatically generated">
            <a:extLst>
              <a:ext uri="{FF2B5EF4-FFF2-40B4-BE49-F238E27FC236}">
                <a16:creationId xmlns:a16="http://schemas.microsoft.com/office/drawing/2014/main" id="{C316644A-CDEE-6F56-3B7E-DC3A0E3E3B2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8392" y="3297381"/>
            <a:ext cx="7315215" cy="2669309"/>
          </a:xfrm>
          <a:prstGeom prst="rect">
            <a:avLst/>
          </a:prstGeom>
        </p:spPr>
      </p:pic>
    </p:spTree>
    <p:extLst>
      <p:ext uri="{BB962C8B-B14F-4D97-AF65-F5344CB8AC3E}">
        <p14:creationId xmlns:p14="http://schemas.microsoft.com/office/powerpoint/2010/main" val="2841287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Navigation: Research Navigators</a:t>
            </a:r>
          </a:p>
        </p:txBody>
      </p:sp>
      <p:sp>
        <p:nvSpPr>
          <p:cNvPr id="3" name="Content Placeholder 2"/>
          <p:cNvSpPr>
            <a:spLocks noGrp="1"/>
          </p:cNvSpPr>
          <p:nvPr>
            <p:ph idx="1"/>
          </p:nvPr>
        </p:nvSpPr>
        <p:spPr>
          <a:xfrm>
            <a:off x="707241" y="1690688"/>
            <a:ext cx="10729686" cy="1300242"/>
          </a:xfrm>
        </p:spPr>
        <p:txBody>
          <a:bodyPr>
            <a:normAutofit/>
          </a:bodyPr>
          <a:lstStyle/>
          <a:p>
            <a:pPr marL="0" indent="0">
              <a:spcBef>
                <a:spcPts val="600"/>
              </a:spcBef>
              <a:buNone/>
            </a:pPr>
            <a:r>
              <a:rPr lang="en-US" b="1" dirty="0"/>
              <a:t>Research Navigators </a:t>
            </a:r>
            <a:r>
              <a:rPr lang="en-US" dirty="0"/>
              <a:t>from the </a:t>
            </a:r>
            <a:r>
              <a:rPr lang="en-US" b="1" dirty="0"/>
              <a:t>BERD</a:t>
            </a:r>
            <a:r>
              <a:rPr lang="en-US" dirty="0"/>
              <a:t> and </a:t>
            </a:r>
            <a:r>
              <a:rPr lang="en-US" b="1" dirty="0"/>
              <a:t>PDC</a:t>
            </a:r>
            <a:r>
              <a:rPr lang="en-US" dirty="0"/>
              <a:t> cores help to translate project ideas into measurable research. </a:t>
            </a:r>
          </a:p>
        </p:txBody>
      </p:sp>
      <p:sp>
        <p:nvSpPr>
          <p:cNvPr id="4" name="TextBox 3"/>
          <p:cNvSpPr txBox="1"/>
          <p:nvPr/>
        </p:nvSpPr>
        <p:spPr>
          <a:xfrm>
            <a:off x="428172" y="2808515"/>
            <a:ext cx="5522686" cy="1569660"/>
          </a:xfrm>
          <a:prstGeom prst="rect">
            <a:avLst/>
          </a:prstGeom>
          <a:noFill/>
          <a:ln w="9525">
            <a:solidFill>
              <a:schemeClr val="tx1"/>
            </a:solidFill>
          </a:ln>
        </p:spPr>
        <p:txBody>
          <a:bodyPr wrap="square" rtlCol="0">
            <a:spAutoFit/>
          </a:bodyPr>
          <a:lstStyle/>
          <a:p>
            <a:pPr algn="ctr"/>
            <a:r>
              <a:rPr lang="en-US" sz="2400" dirty="0"/>
              <a:t>Research Design</a:t>
            </a:r>
          </a:p>
          <a:p>
            <a:pPr algn="ctr"/>
            <a:r>
              <a:rPr lang="en-US" sz="2400" dirty="0"/>
              <a:t>Grant Preparation</a:t>
            </a:r>
          </a:p>
          <a:p>
            <a:pPr algn="ctr"/>
            <a:r>
              <a:rPr lang="en-US" sz="2400" dirty="0"/>
              <a:t>Manuscript and Presentation Preparation</a:t>
            </a:r>
          </a:p>
          <a:p>
            <a:pPr algn="ctr"/>
            <a:r>
              <a:rPr lang="en-US" sz="2400" dirty="0" err="1"/>
              <a:t>REDCap</a:t>
            </a:r>
            <a:r>
              <a:rPr lang="en-US" sz="2400" dirty="0"/>
              <a:t> Support</a:t>
            </a:r>
          </a:p>
        </p:txBody>
      </p:sp>
      <p:sp>
        <p:nvSpPr>
          <p:cNvPr id="5" name="TextBox 4"/>
          <p:cNvSpPr txBox="1"/>
          <p:nvPr/>
        </p:nvSpPr>
        <p:spPr>
          <a:xfrm>
            <a:off x="3075049" y="5134882"/>
            <a:ext cx="5156530" cy="1200329"/>
          </a:xfrm>
          <a:prstGeom prst="rect">
            <a:avLst/>
          </a:prstGeom>
          <a:noFill/>
          <a:ln w="9525">
            <a:solidFill>
              <a:schemeClr val="tx1"/>
            </a:solidFill>
          </a:ln>
        </p:spPr>
        <p:txBody>
          <a:bodyPr wrap="square" rtlCol="0">
            <a:spAutoFit/>
          </a:bodyPr>
          <a:lstStyle/>
          <a:p>
            <a:pPr algn="ctr"/>
            <a:r>
              <a:rPr lang="en-US" sz="2400" dirty="0"/>
              <a:t>Compliance and Procedure</a:t>
            </a:r>
          </a:p>
          <a:p>
            <a:pPr algn="ctr"/>
            <a:r>
              <a:rPr lang="en-US" sz="2400" dirty="0"/>
              <a:t>IRB and IACUC approvals</a:t>
            </a:r>
          </a:p>
          <a:p>
            <a:pPr algn="ctr"/>
            <a:r>
              <a:rPr lang="en-US" sz="2400" dirty="0"/>
              <a:t>Policy and regulatory Procedures</a:t>
            </a:r>
          </a:p>
        </p:txBody>
      </p:sp>
      <p:sp>
        <p:nvSpPr>
          <p:cNvPr id="6" name="TextBox 5"/>
          <p:cNvSpPr txBox="1"/>
          <p:nvPr/>
        </p:nvSpPr>
        <p:spPr>
          <a:xfrm>
            <a:off x="6453579" y="3599742"/>
            <a:ext cx="4606307" cy="1200329"/>
          </a:xfrm>
          <a:prstGeom prst="rect">
            <a:avLst/>
          </a:prstGeom>
          <a:noFill/>
          <a:ln w="9525">
            <a:solidFill>
              <a:schemeClr val="tx1"/>
            </a:solidFill>
          </a:ln>
        </p:spPr>
        <p:txBody>
          <a:bodyPr wrap="square" rtlCol="0">
            <a:spAutoFit/>
          </a:bodyPr>
          <a:lstStyle/>
          <a:p>
            <a:pPr algn="ctr"/>
            <a:r>
              <a:rPr lang="en-US" sz="2400" dirty="0"/>
              <a:t>Data Collection &amp; Management</a:t>
            </a:r>
          </a:p>
          <a:p>
            <a:pPr algn="ctr"/>
            <a:r>
              <a:rPr lang="en-US" sz="2400" dirty="0"/>
              <a:t>Data Analysis</a:t>
            </a:r>
          </a:p>
          <a:p>
            <a:pPr algn="ctr"/>
            <a:r>
              <a:rPr lang="en-US" sz="2400" dirty="0"/>
              <a:t>Data Visualization</a:t>
            </a:r>
          </a:p>
        </p:txBody>
      </p:sp>
      <p:pic>
        <p:nvPicPr>
          <p:cNvPr id="7" name="Picture 6"/>
          <p:cNvPicPr>
            <a:picLocks noChangeAspect="1"/>
          </p:cNvPicPr>
          <p:nvPr/>
        </p:nvPicPr>
        <p:blipFill>
          <a:blip r:embed="rId2"/>
          <a:stretch>
            <a:fillRect/>
          </a:stretch>
        </p:blipFill>
        <p:spPr>
          <a:xfrm>
            <a:off x="8636875" y="6284926"/>
            <a:ext cx="3249450" cy="573074"/>
          </a:xfrm>
          <a:prstGeom prst="rect">
            <a:avLst/>
          </a:prstGeom>
        </p:spPr>
      </p:pic>
    </p:spTree>
    <p:extLst>
      <p:ext uri="{BB962C8B-B14F-4D97-AF65-F5344CB8AC3E}">
        <p14:creationId xmlns:p14="http://schemas.microsoft.com/office/powerpoint/2010/main" val="211656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Navigators: Community Engagement</a:t>
            </a:r>
          </a:p>
        </p:txBody>
      </p:sp>
      <p:sp>
        <p:nvSpPr>
          <p:cNvPr id="3" name="Content Placeholder 2"/>
          <p:cNvSpPr>
            <a:spLocks noGrp="1"/>
          </p:cNvSpPr>
          <p:nvPr>
            <p:ph idx="1"/>
          </p:nvPr>
        </p:nvSpPr>
        <p:spPr/>
        <p:txBody>
          <a:bodyPr/>
          <a:lstStyle/>
          <a:p>
            <a:pPr marL="0" indent="0">
              <a:buNone/>
            </a:pPr>
            <a:r>
              <a:rPr lang="en-US" b="1" dirty="0"/>
              <a:t>Community Engagement and Outreach Research Navigators</a:t>
            </a:r>
            <a:r>
              <a:rPr lang="en-US" dirty="0"/>
              <a:t> from the </a:t>
            </a:r>
            <a:r>
              <a:rPr lang="en-US" b="1" dirty="0"/>
              <a:t>CEO</a:t>
            </a:r>
            <a:r>
              <a:rPr lang="en-US" dirty="0"/>
              <a:t> core facilitate and encourage research that engages communities. </a:t>
            </a:r>
          </a:p>
          <a:p>
            <a:pPr marL="0" indent="0">
              <a:buNone/>
            </a:pPr>
            <a:r>
              <a:rPr lang="en-US" dirty="0"/>
              <a:t>They also: </a:t>
            </a:r>
          </a:p>
          <a:p>
            <a:r>
              <a:rPr lang="en-US" dirty="0"/>
              <a:t>Conduct community needs assessments</a:t>
            </a:r>
          </a:p>
          <a:p>
            <a:r>
              <a:rPr lang="en-US" dirty="0"/>
              <a:t>Connect researchers, clinicians, and communities with shared interests</a:t>
            </a:r>
          </a:p>
          <a:p>
            <a:r>
              <a:rPr lang="en-US" dirty="0"/>
              <a:t>Educate communities about clinical and translational research</a:t>
            </a:r>
          </a:p>
          <a:p>
            <a:r>
              <a:rPr lang="en-US" dirty="0"/>
              <a:t>Educate researchers about community priorities</a:t>
            </a:r>
          </a:p>
          <a:p>
            <a:r>
              <a:rPr lang="en-US" dirty="0"/>
              <a:t>Facilitate collaboration between communities &amp; institutions</a:t>
            </a:r>
          </a:p>
        </p:txBody>
      </p:sp>
      <p:pic>
        <p:nvPicPr>
          <p:cNvPr id="4" name="Picture 3"/>
          <p:cNvPicPr>
            <a:picLocks noChangeAspect="1"/>
          </p:cNvPicPr>
          <p:nvPr/>
        </p:nvPicPr>
        <p:blipFill>
          <a:blip r:embed="rId2"/>
          <a:stretch>
            <a:fillRect/>
          </a:stretch>
        </p:blipFill>
        <p:spPr>
          <a:xfrm>
            <a:off x="8498990" y="6176963"/>
            <a:ext cx="3249450" cy="573074"/>
          </a:xfrm>
          <a:prstGeom prst="rect">
            <a:avLst/>
          </a:prstGeom>
        </p:spPr>
      </p:pic>
    </p:spTree>
    <p:extLst>
      <p:ext uri="{BB962C8B-B14F-4D97-AF65-F5344CB8AC3E}">
        <p14:creationId xmlns:p14="http://schemas.microsoft.com/office/powerpoint/2010/main" val="1971536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Navigation Services</a:t>
            </a:r>
          </a:p>
        </p:txBody>
      </p:sp>
      <p:sp>
        <p:nvSpPr>
          <p:cNvPr id="3" name="Content Placeholder 2"/>
          <p:cNvSpPr>
            <a:spLocks noGrp="1"/>
          </p:cNvSpPr>
          <p:nvPr>
            <p:ph idx="1"/>
          </p:nvPr>
        </p:nvSpPr>
        <p:spPr/>
        <p:txBody>
          <a:bodyPr/>
          <a:lstStyle/>
          <a:p>
            <a:r>
              <a:rPr lang="en-US" dirty="0"/>
              <a:t>Have you connected with a Navigator? </a:t>
            </a:r>
          </a:p>
          <a:p>
            <a:r>
              <a:rPr lang="en-US" dirty="0"/>
              <a:t>What services are you looking for?</a:t>
            </a:r>
          </a:p>
        </p:txBody>
      </p:sp>
      <p:pic>
        <p:nvPicPr>
          <p:cNvPr id="4" name="Picture 3"/>
          <p:cNvPicPr>
            <a:picLocks noChangeAspect="1"/>
          </p:cNvPicPr>
          <p:nvPr/>
        </p:nvPicPr>
        <p:blipFill>
          <a:blip r:embed="rId2"/>
          <a:stretch>
            <a:fillRect/>
          </a:stretch>
        </p:blipFill>
        <p:spPr>
          <a:xfrm>
            <a:off x="8431037" y="6025363"/>
            <a:ext cx="3249450" cy="573074"/>
          </a:xfrm>
          <a:prstGeom prst="rect">
            <a:avLst/>
          </a:prstGeom>
        </p:spPr>
      </p:pic>
      <p:pic>
        <p:nvPicPr>
          <p:cNvPr id="6" name="Picture 5" descr="A person with glasses and a white coat thinking about health solutions&#10;&#10;Description automatically generated">
            <a:extLst>
              <a:ext uri="{FF2B5EF4-FFF2-40B4-BE49-F238E27FC236}">
                <a16:creationId xmlns:a16="http://schemas.microsoft.com/office/drawing/2014/main" id="{48B1D017-F5E0-3AFF-7D65-012EE90E5B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4129" y="2963928"/>
            <a:ext cx="3625449" cy="3634509"/>
          </a:xfrm>
          <a:prstGeom prst="rect">
            <a:avLst/>
          </a:prstGeom>
        </p:spPr>
      </p:pic>
    </p:spTree>
    <p:extLst>
      <p:ext uri="{BB962C8B-B14F-4D97-AF65-F5344CB8AC3E}">
        <p14:creationId xmlns:p14="http://schemas.microsoft.com/office/powerpoint/2010/main" val="1105876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Section A NIH Forms</a:t>
            </a:r>
          </a:p>
        </p:txBody>
      </p:sp>
      <p:sp>
        <p:nvSpPr>
          <p:cNvPr id="3" name="Content Placeholder 2"/>
          <p:cNvSpPr>
            <a:spLocks noGrp="1"/>
          </p:cNvSpPr>
          <p:nvPr>
            <p:ph idx="1"/>
          </p:nvPr>
        </p:nvSpPr>
        <p:spPr/>
        <p:txBody>
          <a:bodyPr>
            <a:normAutofit/>
          </a:bodyPr>
          <a:lstStyle/>
          <a:p>
            <a:pPr marL="0" indent="0">
              <a:buNone/>
            </a:pPr>
            <a:r>
              <a:rPr lang="en-US" b="1" dirty="0"/>
              <a:t>Signed Cover Page </a:t>
            </a:r>
            <a:r>
              <a:rPr lang="en-US" dirty="0"/>
              <a:t>(PHS398 face page)</a:t>
            </a:r>
          </a:p>
          <a:p>
            <a:pPr marL="0" indent="0">
              <a:buNone/>
            </a:pPr>
            <a:r>
              <a:rPr lang="en-US" b="1" dirty="0"/>
              <a:t>Project summary</a:t>
            </a:r>
            <a:r>
              <a:rPr lang="en-US" dirty="0"/>
              <a:t>, relevance, performance site (PHS398Facepage2) </a:t>
            </a:r>
          </a:p>
          <a:p>
            <a:pPr marL="0" indent="0">
              <a:buNone/>
            </a:pPr>
            <a:r>
              <a:rPr lang="en-US" b="1" dirty="0"/>
              <a:t>Additional Project/Performance Site Locations</a:t>
            </a:r>
            <a:r>
              <a:rPr lang="en-US" dirty="0"/>
              <a:t> form (only needed if more than two sites)</a:t>
            </a:r>
          </a:p>
          <a:p>
            <a:pPr marL="0" indent="0">
              <a:buNone/>
            </a:pPr>
            <a:r>
              <a:rPr lang="en-US" b="1" dirty="0"/>
              <a:t>List of Senior/Key and Other Significant Contribut</a:t>
            </a:r>
            <a:r>
              <a:rPr lang="en-US" dirty="0"/>
              <a:t>ors and human embryonic stem cells  (PHS398  fp2 continued)</a:t>
            </a:r>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8506247" y="6025363"/>
            <a:ext cx="3249450" cy="573074"/>
          </a:xfrm>
          <a:prstGeom prst="rect">
            <a:avLst/>
          </a:prstGeom>
        </p:spPr>
      </p:pic>
    </p:spTree>
    <p:extLst>
      <p:ext uri="{BB962C8B-B14F-4D97-AF65-F5344CB8AC3E}">
        <p14:creationId xmlns:p14="http://schemas.microsoft.com/office/powerpoint/2010/main" val="1980950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257" y="53068"/>
            <a:ext cx="10515600" cy="1325563"/>
          </a:xfrm>
        </p:spPr>
        <p:txBody>
          <a:bodyPr/>
          <a:lstStyle/>
          <a:p>
            <a:r>
              <a:rPr lang="en-US" dirty="0" err="1"/>
              <a:t>Facepage</a:t>
            </a:r>
            <a:endParaRPr lang="en-US" dirty="0"/>
          </a:p>
        </p:txBody>
      </p:sp>
      <p:pic>
        <p:nvPicPr>
          <p:cNvPr id="4" name="Content Placeholder 3"/>
          <p:cNvPicPr>
            <a:picLocks noGrp="1" noChangeAspect="1"/>
          </p:cNvPicPr>
          <p:nvPr>
            <p:ph idx="1"/>
          </p:nvPr>
        </p:nvPicPr>
        <p:blipFill>
          <a:blip r:embed="rId2"/>
          <a:stretch>
            <a:fillRect/>
          </a:stretch>
        </p:blipFill>
        <p:spPr>
          <a:xfrm>
            <a:off x="4978401" y="0"/>
            <a:ext cx="5246914" cy="6859467"/>
          </a:xfrm>
          <a:prstGeom prst="rect">
            <a:avLst/>
          </a:prstGeom>
        </p:spPr>
      </p:pic>
      <p:sp>
        <p:nvSpPr>
          <p:cNvPr id="3" name="TextBox 2"/>
          <p:cNvSpPr txBox="1"/>
          <p:nvPr/>
        </p:nvSpPr>
        <p:spPr>
          <a:xfrm>
            <a:off x="319314" y="1431699"/>
            <a:ext cx="4296229" cy="4247317"/>
          </a:xfrm>
          <a:prstGeom prst="rect">
            <a:avLst/>
          </a:prstGeom>
          <a:noFill/>
        </p:spPr>
        <p:txBody>
          <a:bodyPr wrap="square" rtlCol="0">
            <a:spAutoFit/>
          </a:bodyPr>
          <a:lstStyle/>
          <a:p>
            <a:pPr marL="285750" indent="-285750">
              <a:buFont typeface="Arial" panose="020B0604020202020204" pitchFamily="34" charset="0"/>
              <a:buChar char="•"/>
            </a:pPr>
            <a:r>
              <a:rPr lang="en-US" sz="2200" dirty="0"/>
              <a:t>To be completed by the Pilot Project Lead’s Institutional Official</a:t>
            </a:r>
          </a:p>
          <a:p>
            <a:endParaRPr lang="en-US" sz="2200" dirty="0"/>
          </a:p>
          <a:p>
            <a:pPr marL="285750" indent="-285750">
              <a:buFont typeface="Arial" panose="020B0604020202020204" pitchFamily="34" charset="0"/>
              <a:buChar char="•"/>
            </a:pPr>
            <a:r>
              <a:rPr lang="en-US" sz="2200" dirty="0"/>
              <a:t>See info in our FAQ on</a:t>
            </a:r>
          </a:p>
          <a:p>
            <a:pPr marL="742950" lvl="1" indent="-285750">
              <a:buFont typeface="Arial" panose="020B0604020202020204" pitchFamily="34" charset="0"/>
              <a:buChar char="•"/>
            </a:pPr>
            <a:r>
              <a:rPr lang="en-US" sz="2200" dirty="0"/>
              <a:t>Who signs this form</a:t>
            </a:r>
          </a:p>
          <a:p>
            <a:pPr marL="742950" lvl="1" indent="-285750">
              <a:buFont typeface="Arial" panose="020B0604020202020204" pitchFamily="34" charset="0"/>
              <a:buChar char="•"/>
            </a:pPr>
            <a:r>
              <a:rPr lang="en-US" sz="2200" dirty="0"/>
              <a:t>What if the project has more than one site</a:t>
            </a:r>
          </a:p>
          <a:p>
            <a:pPr marL="742950" lvl="1" indent="-285750">
              <a:buFont typeface="Arial" panose="020B0604020202020204" pitchFamily="34" charset="0"/>
              <a:buChar char="•"/>
            </a:pPr>
            <a:r>
              <a:rPr lang="en-US" sz="2200" dirty="0"/>
              <a:t>What your UEI number is</a:t>
            </a:r>
          </a:p>
          <a:p>
            <a:pPr marL="742950" lvl="1" indent="-285750">
              <a:buFont typeface="Arial" panose="020B0604020202020204" pitchFamily="34" charset="0"/>
              <a:buChar char="•"/>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909290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5" y="321583"/>
            <a:ext cx="10515600" cy="1325563"/>
          </a:xfrm>
        </p:spPr>
        <p:txBody>
          <a:bodyPr>
            <a:normAutofit/>
          </a:bodyPr>
          <a:lstStyle/>
          <a:p>
            <a:r>
              <a:rPr lang="en-US" sz="4000" dirty="0"/>
              <a:t>Project Summary, Relevance</a:t>
            </a:r>
            <a:br>
              <a:rPr lang="en-US" sz="4000" dirty="0"/>
            </a:br>
            <a:r>
              <a:rPr lang="en-US" sz="4000" dirty="0"/>
              <a:t>Performance Sites</a:t>
            </a:r>
          </a:p>
        </p:txBody>
      </p:sp>
      <p:pic>
        <p:nvPicPr>
          <p:cNvPr id="4" name="Content Placeholder 3"/>
          <p:cNvPicPr>
            <a:picLocks noGrp="1" noChangeAspect="1"/>
          </p:cNvPicPr>
          <p:nvPr>
            <p:ph idx="1"/>
          </p:nvPr>
        </p:nvPicPr>
        <p:blipFill>
          <a:blip r:embed="rId2"/>
          <a:stretch>
            <a:fillRect/>
          </a:stretch>
        </p:blipFill>
        <p:spPr>
          <a:xfrm>
            <a:off x="6270427" y="210707"/>
            <a:ext cx="4941859" cy="6516665"/>
          </a:xfrm>
          <a:prstGeom prst="rect">
            <a:avLst/>
          </a:prstGeom>
        </p:spPr>
      </p:pic>
      <p:sp>
        <p:nvSpPr>
          <p:cNvPr id="3" name="TextBox 2"/>
          <p:cNvSpPr txBox="1"/>
          <p:nvPr/>
        </p:nvSpPr>
        <p:spPr>
          <a:xfrm>
            <a:off x="537029" y="1850346"/>
            <a:ext cx="5246914" cy="4062651"/>
          </a:xfrm>
          <a:prstGeom prst="rect">
            <a:avLst/>
          </a:prstGeom>
          <a:noFill/>
        </p:spPr>
        <p:txBody>
          <a:bodyPr wrap="square" rtlCol="0">
            <a:spAutoFit/>
          </a:bodyPr>
          <a:lstStyle/>
          <a:p>
            <a:r>
              <a:rPr lang="en-US" sz="2000" b="1" dirty="0"/>
              <a:t>Project Summary </a:t>
            </a:r>
            <a:r>
              <a:rPr lang="en-US" sz="2000" dirty="0"/>
              <a:t>– describe the overall project, including aims and outcomes.</a:t>
            </a:r>
          </a:p>
          <a:p>
            <a:endParaRPr lang="en-US" sz="2000" dirty="0"/>
          </a:p>
          <a:p>
            <a:r>
              <a:rPr lang="en-US" sz="2000" b="1" dirty="0"/>
              <a:t>Relevance </a:t>
            </a:r>
            <a:r>
              <a:rPr lang="en-US" sz="2000" dirty="0"/>
              <a:t>– in no more than three sentences, briefly describe in lay language the impact of the project on public health.</a:t>
            </a:r>
          </a:p>
          <a:p>
            <a:endParaRPr lang="en-US" sz="2000" dirty="0"/>
          </a:p>
          <a:p>
            <a:r>
              <a:rPr lang="en-US" sz="2000" b="1" dirty="0"/>
              <a:t>Project Performance Sites </a:t>
            </a:r>
            <a:r>
              <a:rPr lang="en-US" sz="2000" dirty="0"/>
              <a:t>– the first site should be the site of the Project Lead. If there are collaborating sites, fill in for all collaborating sites</a:t>
            </a:r>
          </a:p>
          <a:p>
            <a:pPr marL="285750" indent="-285750">
              <a:buFont typeface="Arial" panose="020B0604020202020204" pitchFamily="34" charset="0"/>
              <a:buChar char="•"/>
            </a:pPr>
            <a:r>
              <a:rPr lang="en-US" sz="2000" dirty="0"/>
              <a:t>See FAQ for questions on UEI number</a:t>
            </a:r>
          </a:p>
          <a:p>
            <a:endParaRPr lang="en-US" dirty="0"/>
          </a:p>
        </p:txBody>
      </p:sp>
    </p:spTree>
    <p:extLst>
      <p:ext uri="{BB962C8B-B14F-4D97-AF65-F5344CB8AC3E}">
        <p14:creationId xmlns:p14="http://schemas.microsoft.com/office/powerpoint/2010/main" val="2292300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539295"/>
            <a:ext cx="10515600" cy="1325563"/>
          </a:xfrm>
        </p:spPr>
        <p:txBody>
          <a:bodyPr/>
          <a:lstStyle/>
          <a:p>
            <a:r>
              <a:rPr lang="en-US" dirty="0"/>
              <a:t>Additional Sites,</a:t>
            </a:r>
            <a:br>
              <a:rPr lang="en-US" dirty="0"/>
            </a:br>
            <a:r>
              <a:rPr lang="en-US" dirty="0"/>
              <a:t>if Needed</a:t>
            </a:r>
          </a:p>
        </p:txBody>
      </p:sp>
      <p:pic>
        <p:nvPicPr>
          <p:cNvPr id="4" name="Content Placeholder 3"/>
          <p:cNvPicPr>
            <a:picLocks noGrp="1" noChangeAspect="1"/>
          </p:cNvPicPr>
          <p:nvPr>
            <p:ph idx="1"/>
          </p:nvPr>
        </p:nvPicPr>
        <p:blipFill>
          <a:blip r:embed="rId2"/>
          <a:stretch>
            <a:fillRect/>
          </a:stretch>
        </p:blipFill>
        <p:spPr>
          <a:xfrm>
            <a:off x="5768406" y="506143"/>
            <a:ext cx="4950394" cy="6390409"/>
          </a:xfrm>
          <a:prstGeom prst="rect">
            <a:avLst/>
          </a:prstGeom>
        </p:spPr>
      </p:pic>
    </p:spTree>
    <p:extLst>
      <p:ext uri="{BB962C8B-B14F-4D97-AF65-F5344CB8AC3E}">
        <p14:creationId xmlns:p14="http://schemas.microsoft.com/office/powerpoint/2010/main" val="302687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Senior/Key Page</a:t>
            </a:r>
          </a:p>
        </p:txBody>
      </p:sp>
      <p:pic>
        <p:nvPicPr>
          <p:cNvPr id="4" name="Content Placeholder 3"/>
          <p:cNvPicPr>
            <a:picLocks noGrp="1" noChangeAspect="1"/>
          </p:cNvPicPr>
          <p:nvPr>
            <p:ph idx="1"/>
          </p:nvPr>
        </p:nvPicPr>
        <p:blipFill>
          <a:blip r:embed="rId2"/>
          <a:stretch>
            <a:fillRect/>
          </a:stretch>
        </p:blipFill>
        <p:spPr>
          <a:xfrm>
            <a:off x="5631543" y="505924"/>
            <a:ext cx="5245541" cy="6295153"/>
          </a:xfrm>
          <a:prstGeom prst="rect">
            <a:avLst/>
          </a:prstGeom>
        </p:spPr>
      </p:pic>
      <p:sp>
        <p:nvSpPr>
          <p:cNvPr id="3" name="TextBox 2"/>
          <p:cNvSpPr txBox="1"/>
          <p:nvPr/>
        </p:nvSpPr>
        <p:spPr>
          <a:xfrm>
            <a:off x="254000" y="1458459"/>
            <a:ext cx="4900827"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t>List the Pilot Project Lead as senior/key, as well as Co-Leads at collaborating sites. </a:t>
            </a:r>
          </a:p>
          <a:p>
            <a:endParaRPr lang="en-US" sz="2000" dirty="0"/>
          </a:p>
          <a:p>
            <a:pPr marL="285750" indent="-285750">
              <a:buFont typeface="Arial" panose="020B0604020202020204" pitchFamily="34" charset="0"/>
              <a:buChar char="•"/>
            </a:pPr>
            <a:r>
              <a:rPr lang="en-US" sz="2000" dirty="0"/>
              <a:t>Mentors or collaborators who are </a:t>
            </a:r>
            <a:r>
              <a:rPr lang="en-US" sz="2000" b="1" dirty="0"/>
              <a:t>not giving measurable time </a:t>
            </a:r>
            <a:r>
              <a:rPr lang="en-US" sz="2000" dirty="0"/>
              <a:t>should be listed as “Other Significant Contributors.” </a:t>
            </a:r>
          </a:p>
          <a:p>
            <a:endParaRPr lang="en-US" sz="2000" dirty="0"/>
          </a:p>
          <a:p>
            <a:pPr marL="285750" indent="-285750">
              <a:buFont typeface="Arial" panose="020B0604020202020204" pitchFamily="34" charset="0"/>
              <a:buChar char="•"/>
            </a:pPr>
            <a:r>
              <a:rPr lang="en-US" sz="2000" dirty="0"/>
              <a:t>Project staff such as data analysts, technicians, research coordinators, and research assistants, </a:t>
            </a:r>
            <a:r>
              <a:rPr lang="en-US" sz="2000" b="1" dirty="0"/>
              <a:t>are not senior key or significant contributors</a:t>
            </a:r>
            <a:r>
              <a:rPr lang="en-US" sz="2000" dirty="0"/>
              <a:t>. They are listed and described in the budget and budget justification.</a:t>
            </a:r>
          </a:p>
        </p:txBody>
      </p:sp>
      <p:sp>
        <p:nvSpPr>
          <p:cNvPr id="5" name="TextBox 4"/>
          <p:cNvSpPr txBox="1"/>
          <p:nvPr/>
        </p:nvSpPr>
        <p:spPr>
          <a:xfrm>
            <a:off x="5399314" y="5740400"/>
            <a:ext cx="6146800" cy="430887"/>
          </a:xfrm>
          <a:prstGeom prst="rect">
            <a:avLst/>
          </a:prstGeom>
          <a:noFill/>
        </p:spPr>
        <p:txBody>
          <a:bodyPr wrap="square" rtlCol="0">
            <a:spAutoFit/>
          </a:bodyPr>
          <a:lstStyle/>
          <a:p>
            <a:r>
              <a:rPr lang="en-US" sz="2200" dirty="0"/>
              <a:t>Don’t forget to check YES or NO to Embryonic Cells!</a:t>
            </a:r>
          </a:p>
        </p:txBody>
      </p:sp>
    </p:spTree>
    <p:extLst>
      <p:ext uri="{BB962C8B-B14F-4D97-AF65-F5344CB8AC3E}">
        <p14:creationId xmlns:p14="http://schemas.microsoft.com/office/powerpoint/2010/main" val="594760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Pilot Projects Program Core Introduction</a:t>
            </a:r>
          </a:p>
        </p:txBody>
      </p:sp>
      <p:sp>
        <p:nvSpPr>
          <p:cNvPr id="3" name="Content Placeholder 2"/>
          <p:cNvSpPr>
            <a:spLocks noGrp="1"/>
          </p:cNvSpPr>
          <p:nvPr>
            <p:ph idx="1"/>
          </p:nvPr>
        </p:nvSpPr>
        <p:spPr>
          <a:xfrm>
            <a:off x="838200" y="1753054"/>
            <a:ext cx="10515600" cy="4351338"/>
          </a:xfrm>
        </p:spPr>
        <p:txBody>
          <a:bodyPr>
            <a:normAutofit/>
          </a:bodyPr>
          <a:lstStyle/>
          <a:p>
            <a:pPr marL="0" indent="0">
              <a:buNone/>
            </a:pPr>
            <a:r>
              <a:rPr lang="en-US" sz="3200" b="1" dirty="0"/>
              <a:t>Congratulations on being invited to submit a full proposal! </a:t>
            </a:r>
          </a:p>
          <a:p>
            <a:pPr marL="0" indent="0">
              <a:buNone/>
            </a:pPr>
            <a:endParaRPr lang="en-US" dirty="0"/>
          </a:p>
          <a:p>
            <a:pPr marL="0" indent="0">
              <a:buNone/>
            </a:pPr>
            <a:r>
              <a:rPr lang="en-US" dirty="0"/>
              <a:t>Our Pilot Projects are designed to stimulate new collaborations and multidisciplinary partnerships between laboratory scientists, physician investigators, and rural practitioners looking to begin a career in clinical and translational research. We provide funding and professional support for clinical and translational research, from project development through completion, for NNE-CTR members.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8960983" y="6166758"/>
            <a:ext cx="3114903" cy="553244"/>
          </a:xfrm>
          <a:prstGeom prst="rect">
            <a:avLst/>
          </a:prstGeom>
        </p:spPr>
      </p:pic>
    </p:spTree>
    <p:extLst>
      <p:ext uri="{BB962C8B-B14F-4D97-AF65-F5344CB8AC3E}">
        <p14:creationId xmlns:p14="http://schemas.microsoft.com/office/powerpoint/2010/main" val="3293528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pieces: Section B Budget</a:t>
            </a:r>
          </a:p>
        </p:txBody>
      </p:sp>
      <p:sp>
        <p:nvSpPr>
          <p:cNvPr id="3" name="Content Placeholder 2"/>
          <p:cNvSpPr>
            <a:spLocks noGrp="1"/>
          </p:cNvSpPr>
          <p:nvPr>
            <p:ph idx="1"/>
          </p:nvPr>
        </p:nvSpPr>
        <p:spPr/>
        <p:txBody>
          <a:bodyPr>
            <a:normAutofit/>
          </a:bodyPr>
          <a:lstStyle/>
          <a:p>
            <a:r>
              <a:rPr lang="en-US" dirty="0"/>
              <a:t>Use the budget template developed for the NNE CTR Pilots to provide a detailed budget for each site, and a cumulative total</a:t>
            </a:r>
          </a:p>
          <a:p>
            <a:r>
              <a:rPr lang="en-US" dirty="0"/>
              <a:t>Budget Justification from each site included in the budget template</a:t>
            </a:r>
          </a:p>
          <a:p>
            <a:pPr marL="0" indent="0">
              <a:buNone/>
            </a:pPr>
            <a:endParaRPr lang="en-US" dirty="0"/>
          </a:p>
          <a:p>
            <a:r>
              <a:rPr lang="en-US" dirty="0"/>
              <a:t>See FAQ for questions on who to go to for help with budget</a:t>
            </a:r>
          </a:p>
          <a:p>
            <a:pPr lvl="2"/>
            <a:r>
              <a:rPr lang="en-US" sz="2800" dirty="0"/>
              <a:t>This is not a Navigator!</a:t>
            </a:r>
          </a:p>
          <a:p>
            <a:pPr lvl="2"/>
            <a:r>
              <a:rPr lang="en-US" sz="2800" dirty="0"/>
              <a:t>Meredith or Sheila can help point you in the right direction</a:t>
            </a:r>
          </a:p>
        </p:txBody>
      </p:sp>
      <p:pic>
        <p:nvPicPr>
          <p:cNvPr id="4" name="Picture 3"/>
          <p:cNvPicPr>
            <a:picLocks noChangeAspect="1"/>
          </p:cNvPicPr>
          <p:nvPr/>
        </p:nvPicPr>
        <p:blipFill>
          <a:blip r:embed="rId2"/>
          <a:stretch>
            <a:fillRect/>
          </a:stretch>
        </p:blipFill>
        <p:spPr>
          <a:xfrm>
            <a:off x="8426418" y="5890426"/>
            <a:ext cx="3249450" cy="573074"/>
          </a:xfrm>
          <a:prstGeom prst="rect">
            <a:avLst/>
          </a:prstGeom>
        </p:spPr>
      </p:pic>
    </p:spTree>
    <p:extLst>
      <p:ext uri="{BB962C8B-B14F-4D97-AF65-F5344CB8AC3E}">
        <p14:creationId xmlns:p14="http://schemas.microsoft.com/office/powerpoint/2010/main" val="1779610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Basic Guidelines</a:t>
            </a:r>
          </a:p>
        </p:txBody>
      </p:sp>
      <p:sp>
        <p:nvSpPr>
          <p:cNvPr id="3" name="Content Placeholder 2"/>
          <p:cNvSpPr>
            <a:spLocks noGrp="1"/>
          </p:cNvSpPr>
          <p:nvPr>
            <p:ph idx="1"/>
          </p:nvPr>
        </p:nvSpPr>
        <p:spPr>
          <a:xfrm>
            <a:off x="838200" y="1484540"/>
            <a:ext cx="10515600" cy="5170260"/>
          </a:xfrm>
        </p:spPr>
        <p:txBody>
          <a:bodyPr>
            <a:normAutofit fontScale="70000" lnSpcReduction="20000"/>
          </a:bodyPr>
          <a:lstStyle/>
          <a:p>
            <a:r>
              <a:rPr lang="en-US" sz="3400" dirty="0"/>
              <a:t>Direct costs up to 40k</a:t>
            </a:r>
          </a:p>
          <a:p>
            <a:pPr lvl="1"/>
            <a:r>
              <a:rPr lang="en-US" sz="3400" dirty="0"/>
              <a:t>Use your own federally negotiated indirect rate – not to exceed 72%</a:t>
            </a:r>
          </a:p>
          <a:p>
            <a:r>
              <a:rPr lang="en-US" sz="3400" dirty="0"/>
              <a:t>Personnel </a:t>
            </a:r>
          </a:p>
          <a:p>
            <a:pPr lvl="1"/>
            <a:r>
              <a:rPr lang="en-US" sz="3400" dirty="0"/>
              <a:t>No salary support for Faculty members, including PPL</a:t>
            </a:r>
          </a:p>
          <a:p>
            <a:pPr lvl="1"/>
            <a:r>
              <a:rPr lang="en-US" sz="3400" dirty="0"/>
              <a:t>Support for research coordinators, assistants, tech staff, stats, analysts etc.</a:t>
            </a:r>
          </a:p>
          <a:p>
            <a:r>
              <a:rPr lang="en-US" sz="3400" dirty="0"/>
              <a:t>Travel</a:t>
            </a:r>
          </a:p>
          <a:p>
            <a:pPr lvl="1"/>
            <a:r>
              <a:rPr lang="en-US" sz="3400" dirty="0"/>
              <a:t>Travel must be related to the conduct of the research</a:t>
            </a:r>
          </a:p>
          <a:p>
            <a:pPr lvl="1"/>
            <a:r>
              <a:rPr lang="en-US" sz="3400" dirty="0"/>
              <a:t>Presentations and/or attendance at a conference is not allowed</a:t>
            </a:r>
          </a:p>
          <a:p>
            <a:r>
              <a:rPr lang="en-US" sz="3400" dirty="0"/>
              <a:t>Equipment and Software </a:t>
            </a:r>
          </a:p>
          <a:p>
            <a:pPr lvl="1"/>
            <a:r>
              <a:rPr lang="en-US" sz="3000" dirty="0"/>
              <a:t>3k cap on equipment, unless pre-approved, refer to instructions for more details</a:t>
            </a:r>
          </a:p>
          <a:p>
            <a:r>
              <a:rPr lang="en-US" sz="3400" dirty="0"/>
              <a:t>Consultants</a:t>
            </a:r>
          </a:p>
          <a:p>
            <a:r>
              <a:rPr lang="en-US" sz="3400" dirty="0"/>
              <a:t>Supplies</a:t>
            </a:r>
          </a:p>
          <a:p>
            <a:r>
              <a:rPr lang="en-US" sz="3400" dirty="0"/>
              <a:t>Other</a:t>
            </a:r>
          </a:p>
          <a:p>
            <a:r>
              <a:rPr lang="en-US" sz="3400" i="1" dirty="0"/>
              <a:t>Meals for meetings outside of travel reimbursements for per diem meals are not allowable under federal grants, per NIH policy.</a:t>
            </a:r>
          </a:p>
          <a:p>
            <a:endParaRPr lang="en-US" dirty="0"/>
          </a:p>
        </p:txBody>
      </p:sp>
      <p:pic>
        <p:nvPicPr>
          <p:cNvPr id="4" name="Picture 3"/>
          <p:cNvPicPr>
            <a:picLocks noChangeAspect="1"/>
          </p:cNvPicPr>
          <p:nvPr/>
        </p:nvPicPr>
        <p:blipFill>
          <a:blip r:embed="rId2"/>
          <a:stretch>
            <a:fillRect/>
          </a:stretch>
        </p:blipFill>
        <p:spPr>
          <a:xfrm>
            <a:off x="8462703" y="351759"/>
            <a:ext cx="3249450" cy="573074"/>
          </a:xfrm>
          <a:prstGeom prst="rect">
            <a:avLst/>
          </a:prstGeom>
        </p:spPr>
      </p:pic>
    </p:spTree>
    <p:extLst>
      <p:ext uri="{BB962C8B-B14F-4D97-AF65-F5344CB8AC3E}">
        <p14:creationId xmlns:p14="http://schemas.microsoft.com/office/powerpoint/2010/main" val="3898205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Pieces: Section C </a:t>
            </a:r>
            <a:r>
              <a:rPr lang="en-US" dirty="0" err="1"/>
              <a:t>Biosketch</a:t>
            </a:r>
            <a:endParaRPr lang="en-US" dirty="0"/>
          </a:p>
        </p:txBody>
      </p:sp>
      <p:sp>
        <p:nvSpPr>
          <p:cNvPr id="3" name="Content Placeholder 2"/>
          <p:cNvSpPr>
            <a:spLocks noGrp="1"/>
          </p:cNvSpPr>
          <p:nvPr>
            <p:ph idx="1"/>
          </p:nvPr>
        </p:nvSpPr>
        <p:spPr/>
        <p:txBody>
          <a:bodyPr/>
          <a:lstStyle/>
          <a:p>
            <a:r>
              <a:rPr lang="en-US" dirty="0"/>
              <a:t>NIH Biographical Sketches of all Senior/Key Personnel in one combined PDF</a:t>
            </a:r>
          </a:p>
          <a:p>
            <a:r>
              <a:rPr lang="en-US" dirty="0"/>
              <a:t>First </a:t>
            </a:r>
            <a:r>
              <a:rPr lang="en-US" dirty="0" err="1"/>
              <a:t>biosketch</a:t>
            </a:r>
            <a:r>
              <a:rPr lang="en-US" dirty="0"/>
              <a:t> in combined file should be Pilot Project Lead</a:t>
            </a:r>
          </a:p>
          <a:p>
            <a:r>
              <a:rPr lang="en-US" dirty="0"/>
              <a:t>Current NIH format is required </a:t>
            </a:r>
          </a:p>
          <a:p>
            <a:pPr lvl="1"/>
            <a:r>
              <a:rPr lang="en-US" sz="2800" dirty="0"/>
              <a:t>Instructions, template and example on our website</a:t>
            </a:r>
          </a:p>
          <a:p>
            <a:r>
              <a:rPr lang="en-US" dirty="0"/>
              <a:t>Pilot Project Lead needs an era commons ID if selected for funding</a:t>
            </a:r>
          </a:p>
          <a:p>
            <a:pPr lvl="1"/>
            <a:r>
              <a:rPr lang="en-US" sz="2800" dirty="0"/>
              <a:t>Done by home institution</a:t>
            </a:r>
          </a:p>
          <a:p>
            <a:endParaRPr lang="en-US" dirty="0"/>
          </a:p>
        </p:txBody>
      </p:sp>
      <p:pic>
        <p:nvPicPr>
          <p:cNvPr id="4" name="Picture 3"/>
          <p:cNvPicPr>
            <a:picLocks noChangeAspect="1"/>
          </p:cNvPicPr>
          <p:nvPr/>
        </p:nvPicPr>
        <p:blipFill>
          <a:blip r:embed="rId2"/>
          <a:stretch>
            <a:fillRect/>
          </a:stretch>
        </p:blipFill>
        <p:spPr>
          <a:xfrm>
            <a:off x="8382875" y="5890426"/>
            <a:ext cx="3249450" cy="573074"/>
          </a:xfrm>
          <a:prstGeom prst="rect">
            <a:avLst/>
          </a:prstGeom>
        </p:spPr>
      </p:pic>
    </p:spTree>
    <p:extLst>
      <p:ext uri="{BB962C8B-B14F-4D97-AF65-F5344CB8AC3E}">
        <p14:creationId xmlns:p14="http://schemas.microsoft.com/office/powerpoint/2010/main" val="3987798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Pieces: Section D Research Plan</a:t>
            </a:r>
          </a:p>
        </p:txBody>
      </p:sp>
      <p:sp>
        <p:nvSpPr>
          <p:cNvPr id="3" name="Content Placeholder 2"/>
          <p:cNvSpPr>
            <a:spLocks noGrp="1"/>
          </p:cNvSpPr>
          <p:nvPr>
            <p:ph idx="1"/>
          </p:nvPr>
        </p:nvSpPr>
        <p:spPr/>
        <p:txBody>
          <a:bodyPr>
            <a:normAutofit/>
          </a:bodyPr>
          <a:lstStyle/>
          <a:p>
            <a:pPr marL="0" indent="0">
              <a:buNone/>
            </a:pPr>
            <a:r>
              <a:rPr lang="en-US" dirty="0"/>
              <a:t>Include the following in one combined PDF:</a:t>
            </a:r>
          </a:p>
          <a:p>
            <a:r>
              <a:rPr lang="en-US" dirty="0"/>
              <a:t>Introduction (if applicable) (1 page limit). </a:t>
            </a:r>
          </a:p>
          <a:p>
            <a:r>
              <a:rPr lang="en-US" dirty="0"/>
              <a:t>Specific Aims (1 page limit)</a:t>
            </a:r>
          </a:p>
          <a:p>
            <a:r>
              <a:rPr lang="en-US" dirty="0"/>
              <a:t>Research Strategy (6 page limit)</a:t>
            </a:r>
          </a:p>
          <a:p>
            <a:r>
              <a:rPr lang="en-US" dirty="0"/>
              <a:t>References/Bibliography (no page limit)</a:t>
            </a:r>
          </a:p>
          <a:p>
            <a:r>
              <a:rPr lang="en-US" dirty="0"/>
              <a:t>Letters of Support, if applicable</a:t>
            </a:r>
          </a:p>
          <a:p>
            <a:endParaRPr lang="en-US" dirty="0"/>
          </a:p>
          <a:p>
            <a:endParaRPr lang="en-US" dirty="0"/>
          </a:p>
        </p:txBody>
      </p:sp>
      <p:pic>
        <p:nvPicPr>
          <p:cNvPr id="4" name="Picture 3"/>
          <p:cNvPicPr>
            <a:picLocks noChangeAspect="1"/>
          </p:cNvPicPr>
          <p:nvPr/>
        </p:nvPicPr>
        <p:blipFill>
          <a:blip r:embed="rId2"/>
          <a:stretch>
            <a:fillRect/>
          </a:stretch>
        </p:blipFill>
        <p:spPr>
          <a:xfrm>
            <a:off x="8462703" y="6025363"/>
            <a:ext cx="3249450" cy="573074"/>
          </a:xfrm>
          <a:prstGeom prst="rect">
            <a:avLst/>
          </a:prstGeom>
        </p:spPr>
      </p:pic>
    </p:spTree>
    <p:extLst>
      <p:ext uri="{BB962C8B-B14F-4D97-AF65-F5344CB8AC3E}">
        <p14:creationId xmlns:p14="http://schemas.microsoft.com/office/powerpoint/2010/main" val="3923589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Aims</a:t>
            </a:r>
          </a:p>
        </p:txBody>
      </p:sp>
      <p:sp>
        <p:nvSpPr>
          <p:cNvPr id="3" name="Content Placeholder 2"/>
          <p:cNvSpPr>
            <a:spLocks noGrp="1"/>
          </p:cNvSpPr>
          <p:nvPr>
            <p:ph idx="1"/>
          </p:nvPr>
        </p:nvSpPr>
        <p:spPr/>
        <p:txBody>
          <a:bodyPr/>
          <a:lstStyle/>
          <a:p>
            <a:r>
              <a:rPr lang="en-US" dirty="0"/>
              <a:t>One Page Limit</a:t>
            </a:r>
          </a:p>
          <a:p>
            <a:r>
              <a:rPr lang="en-US" dirty="0"/>
              <a:t>State concisely the goals of the proposed research and summarize the expected outcome(s), including the impact that the results of the proposed research will exert on the research field(s) involved. </a:t>
            </a:r>
          </a:p>
          <a:p>
            <a:r>
              <a:rPr lang="en-US" dirty="0"/>
              <a:t>List succinctly the specific objectives of the research proposed, e.g., to test a stated hypothesis, create a novel design, solve a specific problem, challenge an existing paradigm or clinical practice, address a critical barrier to progress in the field, or develop new technology.</a:t>
            </a:r>
          </a:p>
        </p:txBody>
      </p:sp>
      <p:pic>
        <p:nvPicPr>
          <p:cNvPr id="4" name="Picture 3"/>
          <p:cNvPicPr>
            <a:picLocks noChangeAspect="1"/>
          </p:cNvPicPr>
          <p:nvPr/>
        </p:nvPicPr>
        <p:blipFill>
          <a:blip r:embed="rId2"/>
          <a:stretch>
            <a:fillRect/>
          </a:stretch>
        </p:blipFill>
        <p:spPr>
          <a:xfrm>
            <a:off x="8404647" y="5890426"/>
            <a:ext cx="3249450" cy="573074"/>
          </a:xfrm>
          <a:prstGeom prst="rect">
            <a:avLst/>
          </a:prstGeom>
        </p:spPr>
      </p:pic>
    </p:spTree>
    <p:extLst>
      <p:ext uri="{BB962C8B-B14F-4D97-AF65-F5344CB8AC3E}">
        <p14:creationId xmlns:p14="http://schemas.microsoft.com/office/powerpoint/2010/main" val="1808793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Strategy</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Six page limit, include</a:t>
            </a:r>
          </a:p>
          <a:p>
            <a:r>
              <a:rPr lang="en-US" dirty="0"/>
              <a:t>Significance and Background – literature review, premise, importance of subject</a:t>
            </a:r>
          </a:p>
          <a:p>
            <a:r>
              <a:rPr lang="en-US" dirty="0"/>
              <a:t>Hypotheses and Impact</a:t>
            </a:r>
          </a:p>
          <a:p>
            <a:r>
              <a:rPr lang="en-US" dirty="0"/>
              <a:t>Innovation Statement</a:t>
            </a:r>
          </a:p>
          <a:p>
            <a:r>
              <a:rPr lang="en-US" dirty="0"/>
              <a:t>Approach – to include the study design for each aim with rationale and method,</a:t>
            </a:r>
          </a:p>
          <a:p>
            <a:r>
              <a:rPr lang="en-US" dirty="0"/>
              <a:t>Data collection method and plan for analysis (assays, statistical methods, bioinformatics).</a:t>
            </a:r>
          </a:p>
          <a:p>
            <a:r>
              <a:rPr lang="en-US" dirty="0"/>
              <a:t>Outcomes and Future Directions.</a:t>
            </a:r>
          </a:p>
          <a:p>
            <a:r>
              <a:rPr lang="en-US" dirty="0"/>
              <a:t>Bibliography/References NOT counted in 6 page limit</a:t>
            </a:r>
          </a:p>
        </p:txBody>
      </p:sp>
      <p:pic>
        <p:nvPicPr>
          <p:cNvPr id="4" name="Picture 3"/>
          <p:cNvPicPr>
            <a:picLocks noChangeAspect="1"/>
          </p:cNvPicPr>
          <p:nvPr/>
        </p:nvPicPr>
        <p:blipFill>
          <a:blip r:embed="rId2"/>
          <a:stretch>
            <a:fillRect/>
          </a:stretch>
        </p:blipFill>
        <p:spPr>
          <a:xfrm>
            <a:off x="8477218" y="5950978"/>
            <a:ext cx="3249450" cy="573074"/>
          </a:xfrm>
          <a:prstGeom prst="rect">
            <a:avLst/>
          </a:prstGeom>
        </p:spPr>
      </p:pic>
    </p:spTree>
    <p:extLst>
      <p:ext uri="{BB962C8B-B14F-4D97-AF65-F5344CB8AC3E}">
        <p14:creationId xmlns:p14="http://schemas.microsoft.com/office/powerpoint/2010/main" val="3996177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Plan: General Tips </a:t>
            </a:r>
          </a:p>
        </p:txBody>
      </p:sp>
      <p:sp>
        <p:nvSpPr>
          <p:cNvPr id="3" name="Content Placeholder 2"/>
          <p:cNvSpPr>
            <a:spLocks noGrp="1"/>
          </p:cNvSpPr>
          <p:nvPr>
            <p:ph idx="1"/>
          </p:nvPr>
        </p:nvSpPr>
        <p:spPr/>
        <p:txBody>
          <a:bodyPr>
            <a:normAutofit fontScale="92500" lnSpcReduction="10000"/>
          </a:bodyPr>
          <a:lstStyle/>
          <a:p>
            <a:r>
              <a:rPr lang="en-US" dirty="0"/>
              <a:t>Read all the instructions carefully for application guidelines.</a:t>
            </a:r>
          </a:p>
          <a:p>
            <a:r>
              <a:rPr lang="en-US" dirty="0"/>
              <a:t>Do not exceed the page limit nor use small font or narrow margins. </a:t>
            </a:r>
          </a:p>
          <a:p>
            <a:r>
              <a:rPr lang="en-US" dirty="0"/>
              <a:t>There should be no page numbers, headers or footers.</a:t>
            </a:r>
          </a:p>
          <a:p>
            <a:r>
              <a:rPr lang="en-US" dirty="0"/>
              <a:t>Use basic English and avoid jargon. </a:t>
            </a:r>
          </a:p>
          <a:p>
            <a:r>
              <a:rPr lang="en-US" dirty="0"/>
              <a:t>Make sure your prose is organized and clear without typographical errors. </a:t>
            </a:r>
          </a:p>
          <a:p>
            <a:r>
              <a:rPr lang="en-US" dirty="0"/>
              <a:t>Remember that your audience, the reviewers, will be inherently skeptical and </a:t>
            </a:r>
            <a:r>
              <a:rPr lang="en-US" b="1" dirty="0"/>
              <a:t>may include experts in your field, or individuals who are smart but know little about your particular field</a:t>
            </a:r>
            <a:r>
              <a:rPr lang="en-US" dirty="0"/>
              <a:t>. Your application must appeal to both of these types of reviewers.</a:t>
            </a:r>
          </a:p>
          <a:p>
            <a:r>
              <a:rPr lang="en-US" dirty="0"/>
              <a:t>Never assume that your reviewers will intrinsically appreciate or understand what you intend. </a:t>
            </a:r>
            <a:r>
              <a:rPr lang="en-US" b="1" dirty="0"/>
              <a:t>Be explicit</a:t>
            </a:r>
            <a:r>
              <a:rPr lang="en-US" dirty="0"/>
              <a:t>.</a:t>
            </a:r>
          </a:p>
          <a:p>
            <a:endParaRPr lang="en-US" dirty="0"/>
          </a:p>
        </p:txBody>
      </p:sp>
      <p:pic>
        <p:nvPicPr>
          <p:cNvPr id="4" name="Picture 3"/>
          <p:cNvPicPr>
            <a:picLocks noChangeAspect="1"/>
          </p:cNvPicPr>
          <p:nvPr/>
        </p:nvPicPr>
        <p:blipFill>
          <a:blip r:embed="rId2"/>
          <a:stretch>
            <a:fillRect/>
          </a:stretch>
        </p:blipFill>
        <p:spPr>
          <a:xfrm>
            <a:off x="8528018" y="6025363"/>
            <a:ext cx="3249450" cy="573074"/>
          </a:xfrm>
          <a:prstGeom prst="rect">
            <a:avLst/>
          </a:prstGeom>
        </p:spPr>
      </p:pic>
    </p:spTree>
    <p:extLst>
      <p:ext uri="{BB962C8B-B14F-4D97-AF65-F5344CB8AC3E}">
        <p14:creationId xmlns:p14="http://schemas.microsoft.com/office/powerpoint/2010/main" val="3863554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Plan: General Tips Continued</a:t>
            </a:r>
          </a:p>
        </p:txBody>
      </p:sp>
      <p:sp>
        <p:nvSpPr>
          <p:cNvPr id="3" name="Content Placeholder 2"/>
          <p:cNvSpPr>
            <a:spLocks noGrp="1"/>
          </p:cNvSpPr>
          <p:nvPr>
            <p:ph idx="1"/>
          </p:nvPr>
        </p:nvSpPr>
        <p:spPr/>
        <p:txBody>
          <a:bodyPr>
            <a:normAutofit fontScale="92500" lnSpcReduction="20000"/>
          </a:bodyPr>
          <a:lstStyle/>
          <a:p>
            <a:r>
              <a:rPr lang="en-US" dirty="0"/>
              <a:t>Do not put information in the wrong sections. </a:t>
            </a:r>
          </a:p>
          <a:p>
            <a:r>
              <a:rPr lang="en-US" dirty="0"/>
              <a:t>Make sure all acronyms are spelled out when used initially.</a:t>
            </a:r>
          </a:p>
          <a:p>
            <a:r>
              <a:rPr lang="en-US" dirty="0"/>
              <a:t>Include section headings and breaks in the writing.</a:t>
            </a:r>
          </a:p>
          <a:p>
            <a:r>
              <a:rPr lang="en-US" dirty="0"/>
              <a:t>Repeat important points at several places in the application.</a:t>
            </a:r>
          </a:p>
          <a:p>
            <a:r>
              <a:rPr lang="en-US" dirty="0"/>
              <a:t>Include well designed flow diagrams, charts, and figures. Make sure these are well labeled.</a:t>
            </a:r>
          </a:p>
          <a:p>
            <a:r>
              <a:rPr lang="en-US" dirty="0"/>
              <a:t>Make sure your citations are complete.</a:t>
            </a:r>
          </a:p>
          <a:p>
            <a:r>
              <a:rPr lang="en-US" dirty="0"/>
              <a:t>Have an outside reader review the application for clarity and consistency.</a:t>
            </a:r>
          </a:p>
          <a:p>
            <a:r>
              <a:rPr lang="en-US" dirty="0"/>
              <a:t>Your goal is to get your audience excited about your research. Let your enthusiasm be reflected in your proposal.</a:t>
            </a:r>
          </a:p>
          <a:p>
            <a:r>
              <a:rPr lang="en-US" dirty="0"/>
              <a:t>More on the review process coming up</a:t>
            </a:r>
          </a:p>
          <a:p>
            <a:endParaRPr lang="en-US" dirty="0"/>
          </a:p>
        </p:txBody>
      </p:sp>
      <p:pic>
        <p:nvPicPr>
          <p:cNvPr id="4" name="Picture 3"/>
          <p:cNvPicPr>
            <a:picLocks noChangeAspect="1"/>
          </p:cNvPicPr>
          <p:nvPr/>
        </p:nvPicPr>
        <p:blipFill>
          <a:blip r:embed="rId2"/>
          <a:stretch>
            <a:fillRect/>
          </a:stretch>
        </p:blipFill>
        <p:spPr>
          <a:xfrm>
            <a:off x="8564304" y="6025363"/>
            <a:ext cx="3249450" cy="573074"/>
          </a:xfrm>
          <a:prstGeom prst="rect">
            <a:avLst/>
          </a:prstGeom>
        </p:spPr>
      </p:pic>
    </p:spTree>
    <p:extLst>
      <p:ext uri="{BB962C8B-B14F-4D97-AF65-F5344CB8AC3E}">
        <p14:creationId xmlns:p14="http://schemas.microsoft.com/office/powerpoint/2010/main" val="1727857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371" y="778782"/>
            <a:ext cx="10515600" cy="1325563"/>
          </a:xfrm>
        </p:spPr>
        <p:txBody>
          <a:bodyPr>
            <a:normAutofit fontScale="90000"/>
          </a:bodyPr>
          <a:lstStyle/>
          <a:p>
            <a:r>
              <a:rPr lang="en-US" dirty="0"/>
              <a:t>Application Pieces: Section E</a:t>
            </a:r>
            <a:br>
              <a:rPr lang="en-US" dirty="0"/>
            </a:br>
            <a:r>
              <a:rPr lang="en-US" dirty="0"/>
              <a:t>Human Subjects, Clinical Trials and Vertebrate Animals</a:t>
            </a:r>
          </a:p>
        </p:txBody>
      </p:sp>
      <p:sp>
        <p:nvSpPr>
          <p:cNvPr id="3" name="Content Placeholder 2"/>
          <p:cNvSpPr>
            <a:spLocks noGrp="1"/>
          </p:cNvSpPr>
          <p:nvPr>
            <p:ph idx="1"/>
          </p:nvPr>
        </p:nvSpPr>
        <p:spPr>
          <a:xfrm>
            <a:off x="838200" y="2681969"/>
            <a:ext cx="10515600" cy="4351338"/>
          </a:xfrm>
        </p:spPr>
        <p:txBody>
          <a:bodyPr>
            <a:normAutofit/>
          </a:bodyPr>
          <a:lstStyle/>
          <a:p>
            <a:r>
              <a:rPr lang="en-US" dirty="0"/>
              <a:t>Vertebrate Animal section, if applicable </a:t>
            </a:r>
          </a:p>
          <a:p>
            <a:r>
              <a:rPr lang="en-US" dirty="0"/>
              <a:t>Human Subjects and Clinical Trials form, if applicable </a:t>
            </a:r>
          </a:p>
          <a:p>
            <a:r>
              <a:rPr lang="en-US" dirty="0"/>
              <a:t>Template provided</a:t>
            </a:r>
          </a:p>
          <a:p>
            <a:r>
              <a:rPr lang="en-US" dirty="0"/>
              <a:t>Tip Sheet provided on the website </a:t>
            </a:r>
          </a:p>
          <a:p>
            <a:pPr lvl="1"/>
            <a:r>
              <a:rPr lang="en-US" sz="2800" dirty="0"/>
              <a:t>Note, the format will look different, but it is the same information being gathered</a:t>
            </a:r>
          </a:p>
        </p:txBody>
      </p:sp>
      <p:pic>
        <p:nvPicPr>
          <p:cNvPr id="4" name="Picture 3"/>
          <p:cNvPicPr>
            <a:picLocks noChangeAspect="1"/>
          </p:cNvPicPr>
          <p:nvPr/>
        </p:nvPicPr>
        <p:blipFill>
          <a:blip r:embed="rId2"/>
          <a:stretch>
            <a:fillRect/>
          </a:stretch>
        </p:blipFill>
        <p:spPr>
          <a:xfrm>
            <a:off x="8346589" y="5980006"/>
            <a:ext cx="3249450" cy="573074"/>
          </a:xfrm>
          <a:prstGeom prst="rect">
            <a:avLst/>
          </a:prstGeom>
        </p:spPr>
      </p:pic>
    </p:spTree>
    <p:extLst>
      <p:ext uri="{BB962C8B-B14F-4D97-AF65-F5344CB8AC3E}">
        <p14:creationId xmlns:p14="http://schemas.microsoft.com/office/powerpoint/2010/main" val="570177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Pieces: Section E: HSCT</a:t>
            </a:r>
          </a:p>
        </p:txBody>
      </p:sp>
      <p:sp>
        <p:nvSpPr>
          <p:cNvPr id="3" name="Content Placeholder 2"/>
          <p:cNvSpPr>
            <a:spLocks noGrp="1"/>
          </p:cNvSpPr>
          <p:nvPr>
            <p:ph idx="1"/>
          </p:nvPr>
        </p:nvSpPr>
        <p:spPr>
          <a:xfrm>
            <a:off x="838200" y="1487715"/>
            <a:ext cx="10515600" cy="5268685"/>
          </a:xfrm>
        </p:spPr>
        <p:txBody>
          <a:bodyPr>
            <a:normAutofit fontScale="85000" lnSpcReduction="20000"/>
          </a:bodyPr>
          <a:lstStyle/>
          <a:p>
            <a:pPr marL="0" indent="0">
              <a:buNone/>
            </a:pPr>
            <a:r>
              <a:rPr lang="en-US" b="1" dirty="0"/>
              <a:t>USE YOUR NAVIGATOR TO HELP! </a:t>
            </a:r>
          </a:p>
          <a:p>
            <a:r>
              <a:rPr lang="en-US" b="1" dirty="0"/>
              <a:t>Is it considered human subjects</a:t>
            </a:r>
            <a:r>
              <a:rPr lang="en-US" dirty="0"/>
              <a:t>?  if using de-identified specimens not collected for the study (i.e. from the Biobank) and investigators cannot know the identity, it may NOT be considered research with human subjects (get determination from IRB); if this is the case, a justification must be included.</a:t>
            </a:r>
          </a:p>
          <a:p>
            <a:r>
              <a:rPr lang="en-US" b="1" dirty="0"/>
              <a:t>Is it exempt</a:t>
            </a:r>
            <a:r>
              <a:rPr lang="en-US" dirty="0"/>
              <a:t>?  Which exemption? Navigator to help and applicant to ask IRB prior to submission. Exemption must be justified</a:t>
            </a:r>
          </a:p>
          <a:p>
            <a:r>
              <a:rPr lang="en-US" b="1" dirty="0"/>
              <a:t>Clinical Trial </a:t>
            </a:r>
            <a:r>
              <a:rPr lang="en-US" dirty="0"/>
              <a:t>(answer yes to all four clinical trial questions) NOTE: if a clinical trial, there are additional terms that are included in the NOA if funded and Pilot Lead has additional responsibilities. If a Clinical Trial, Sections 1-4 to be filled out</a:t>
            </a:r>
          </a:p>
          <a:p>
            <a:r>
              <a:rPr lang="en-US" b="1" dirty="0"/>
              <a:t>Single IRB</a:t>
            </a:r>
            <a:r>
              <a:rPr lang="en-US" dirty="0"/>
              <a:t>:  required when more than one site is conducting the same protocol and research is NOT exempt; one IRB must be designated to review/approve for all sites.</a:t>
            </a:r>
          </a:p>
          <a:p>
            <a:r>
              <a:rPr lang="en-US" b="1" dirty="0"/>
              <a:t>Inclusion Enrollment Table or Planned Enrollment Table </a:t>
            </a:r>
            <a:r>
              <a:rPr lang="en-US" dirty="0"/>
              <a:t>required (except if Exemption 4); must break down gender and ethnicity estimates</a:t>
            </a:r>
          </a:p>
          <a:p>
            <a:r>
              <a:rPr lang="en-US" dirty="0"/>
              <a:t>Description of risks and protection measures; inclusion of all ages, women, minorities; data safety monitoring plan</a:t>
            </a:r>
          </a:p>
          <a:p>
            <a:pPr marL="0" indent="0">
              <a:buNone/>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9530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4947" y="2357725"/>
            <a:ext cx="10991273" cy="3893516"/>
          </a:xfrm>
        </p:spPr>
        <p:txBody>
          <a:bodyPr>
            <a:noAutofit/>
          </a:bodyPr>
          <a:lstStyle/>
          <a:p>
            <a:br>
              <a:rPr lang="en-US" sz="2400" b="1" dirty="0"/>
            </a:br>
            <a:br>
              <a:rPr lang="en-US" sz="2400" b="1" dirty="0"/>
            </a:br>
            <a:r>
              <a:rPr lang="en-US" sz="4000" dirty="0">
                <a:latin typeface="+mn-lt"/>
              </a:rPr>
              <a:t>Pilot Project Core Program Team Contacts</a:t>
            </a:r>
            <a:br>
              <a:rPr lang="en-US" sz="4000" dirty="0">
                <a:latin typeface="+mn-lt"/>
              </a:rPr>
            </a:br>
            <a:r>
              <a:rPr lang="en-US" sz="2400" dirty="0">
                <a:latin typeface="+mn-lt"/>
              </a:rPr>
              <a:t>Keep an eye out for communications from these people! </a:t>
            </a:r>
            <a:br>
              <a:rPr lang="en-US" sz="2400" dirty="0">
                <a:latin typeface="+mn-lt"/>
              </a:rPr>
            </a:br>
            <a:r>
              <a:rPr lang="en-US" sz="2400" dirty="0">
                <a:latin typeface="+mn-lt"/>
              </a:rPr>
              <a:t>Reach out, we’re here to help!</a:t>
            </a:r>
            <a:br>
              <a:rPr lang="en-US" sz="2400" dirty="0">
                <a:latin typeface="+mn-lt"/>
              </a:rPr>
            </a:br>
            <a:br>
              <a:rPr lang="en-US" sz="2400" dirty="0">
                <a:latin typeface="+mn-lt"/>
              </a:rPr>
            </a:br>
            <a:r>
              <a:rPr lang="en-US" sz="2400" b="1" dirty="0">
                <a:latin typeface="+mn-lt"/>
              </a:rPr>
              <a:t>NNE-CTR</a:t>
            </a:r>
            <a:r>
              <a:rPr lang="en-US" sz="2400" dirty="0">
                <a:latin typeface="+mn-lt"/>
              </a:rPr>
              <a:t> </a:t>
            </a:r>
            <a:r>
              <a:rPr lang="en-US" sz="2400" b="1" dirty="0">
                <a:latin typeface="+mn-lt"/>
              </a:rPr>
              <a:t>Pilot Project Core Program Leads:</a:t>
            </a:r>
            <a:br>
              <a:rPr lang="en-US" sz="2400" b="1" dirty="0">
                <a:latin typeface="+mn-lt"/>
              </a:rPr>
            </a:br>
            <a:r>
              <a:rPr lang="en-US" sz="2400" dirty="0">
                <a:latin typeface="+mn-lt"/>
              </a:rPr>
              <a:t>Rob </a:t>
            </a:r>
            <a:r>
              <a:rPr lang="en-US" sz="2400" dirty="0" err="1">
                <a:latin typeface="+mn-lt"/>
              </a:rPr>
              <a:t>Koza</a:t>
            </a:r>
            <a:r>
              <a:rPr lang="en-US" sz="2400" dirty="0">
                <a:latin typeface="+mn-lt"/>
              </a:rPr>
              <a:t>, PhD, </a:t>
            </a:r>
            <a:r>
              <a:rPr lang="en-US" sz="2400" dirty="0" err="1">
                <a:latin typeface="+mn-lt"/>
              </a:rPr>
              <a:t>MaineHealth</a:t>
            </a:r>
            <a:r>
              <a:rPr lang="en-US" sz="2400" dirty="0">
                <a:latin typeface="+mn-lt"/>
              </a:rPr>
              <a:t> </a:t>
            </a:r>
            <a:r>
              <a:rPr lang="en-US" sz="2400" dirty="0">
                <a:latin typeface="+mn-lt"/>
                <a:hlinkClick r:id="rId2"/>
              </a:rPr>
              <a:t>Robert.Koza@mainehealth.org</a:t>
            </a:r>
            <a:br>
              <a:rPr lang="en-US" sz="2400" dirty="0">
                <a:latin typeface="+mn-lt"/>
              </a:rPr>
            </a:br>
            <a:r>
              <a:rPr lang="en-US" sz="2400" dirty="0">
                <a:latin typeface="+mn-lt"/>
              </a:rPr>
              <a:t>Janet Stein PhD, University of Vermont </a:t>
            </a:r>
            <a:r>
              <a:rPr lang="en-US" sz="2400" dirty="0">
                <a:latin typeface="+mn-lt"/>
                <a:hlinkClick r:id="rId3"/>
              </a:rPr>
              <a:t>Janet.Stein@med.uvm.edu</a:t>
            </a:r>
            <a:br>
              <a:rPr lang="en-US" sz="2400" dirty="0">
                <a:latin typeface="+mn-lt"/>
              </a:rPr>
            </a:br>
            <a:br>
              <a:rPr lang="en-US" sz="2400" dirty="0">
                <a:latin typeface="+mn-lt"/>
              </a:rPr>
            </a:br>
            <a:r>
              <a:rPr lang="en-US" sz="2400" b="1" dirty="0">
                <a:latin typeface="+mn-lt"/>
              </a:rPr>
              <a:t>NNE-CTR Administrative Program Managers:</a:t>
            </a:r>
            <a:br>
              <a:rPr lang="en-US" sz="2400" b="1" dirty="0">
                <a:latin typeface="+mn-lt"/>
              </a:rPr>
            </a:br>
            <a:r>
              <a:rPr lang="en-US" sz="2400" dirty="0">
                <a:latin typeface="+mn-lt"/>
              </a:rPr>
              <a:t>Meredith Oestreicher, </a:t>
            </a:r>
            <a:r>
              <a:rPr lang="en-US" sz="2400" dirty="0" err="1">
                <a:latin typeface="+mn-lt"/>
              </a:rPr>
              <a:t>MaineHealth</a:t>
            </a:r>
            <a:r>
              <a:rPr lang="en-US" sz="2400" dirty="0">
                <a:latin typeface="+mn-lt"/>
              </a:rPr>
              <a:t>  </a:t>
            </a:r>
            <a:r>
              <a:rPr lang="en-US" sz="2400" dirty="0">
                <a:latin typeface="+mn-lt"/>
                <a:hlinkClick r:id="rId4"/>
              </a:rPr>
              <a:t>meredith.oestreicher@mainehealth.org</a:t>
            </a:r>
            <a:br>
              <a:rPr lang="en-US" sz="2400" dirty="0">
                <a:latin typeface="+mn-lt"/>
              </a:rPr>
            </a:br>
            <a:r>
              <a:rPr lang="en-US" sz="2400" dirty="0">
                <a:latin typeface="+mn-lt"/>
              </a:rPr>
              <a:t>Shelia Clifford-</a:t>
            </a:r>
            <a:r>
              <a:rPr lang="en-US" sz="2400" dirty="0" err="1">
                <a:latin typeface="+mn-lt"/>
              </a:rPr>
              <a:t>Bova</a:t>
            </a:r>
            <a:r>
              <a:rPr lang="en-US" sz="2400" dirty="0">
                <a:latin typeface="+mn-lt"/>
              </a:rPr>
              <a:t>, University of Vermont </a:t>
            </a:r>
            <a:r>
              <a:rPr lang="en-US" sz="2400" dirty="0">
                <a:latin typeface="+mn-lt"/>
                <a:hlinkClick r:id="rId5"/>
              </a:rPr>
              <a:t>sheila.clifford-bova@med.uvm.edu</a:t>
            </a:r>
            <a:br>
              <a:rPr lang="en-US" sz="2800" dirty="0">
                <a:latin typeface="+mn-lt"/>
              </a:rPr>
            </a:br>
            <a:br>
              <a:rPr lang="en-US" sz="2800" dirty="0">
                <a:latin typeface="+mn-lt"/>
              </a:rPr>
            </a:br>
            <a:r>
              <a:rPr lang="en-US" sz="2400" b="1" dirty="0">
                <a:latin typeface="+mn-lt"/>
              </a:rPr>
              <a:t>NNE-CTR Grant Specialist:</a:t>
            </a:r>
            <a:br>
              <a:rPr lang="en-US" sz="2800" dirty="0">
                <a:latin typeface="+mn-lt"/>
              </a:rPr>
            </a:br>
            <a:r>
              <a:rPr lang="en-US" sz="2400" dirty="0">
                <a:latin typeface="+mn-lt"/>
              </a:rPr>
              <a:t>Michele Locker, </a:t>
            </a:r>
            <a:r>
              <a:rPr lang="en-US" sz="2400" dirty="0" err="1">
                <a:latin typeface="+mn-lt"/>
              </a:rPr>
              <a:t>MaineHealth</a:t>
            </a:r>
            <a:r>
              <a:rPr lang="en-US" sz="2400" dirty="0">
                <a:latin typeface="+mn-lt"/>
              </a:rPr>
              <a:t> </a:t>
            </a:r>
            <a:r>
              <a:rPr lang="en-US" sz="2400" dirty="0">
                <a:latin typeface="+mn-lt"/>
                <a:hlinkClick r:id="rId6"/>
              </a:rPr>
              <a:t>michele.locker@mainehealth.org</a:t>
            </a:r>
            <a:br>
              <a:rPr lang="en-US" sz="2400" dirty="0">
                <a:latin typeface="+mn-lt"/>
              </a:rPr>
            </a:br>
            <a:br>
              <a:rPr lang="en-US" sz="2800" dirty="0">
                <a:latin typeface="+mn-lt"/>
              </a:rPr>
            </a:br>
            <a:endParaRPr lang="en-US" sz="2800" dirty="0">
              <a:latin typeface="+mn-lt"/>
            </a:endParaRPr>
          </a:p>
        </p:txBody>
      </p:sp>
      <p:sp>
        <p:nvSpPr>
          <p:cNvPr id="3" name="Subtitle 2"/>
          <p:cNvSpPr>
            <a:spLocks noGrp="1"/>
          </p:cNvSpPr>
          <p:nvPr>
            <p:ph type="subTitle" idx="1"/>
          </p:nvPr>
        </p:nvSpPr>
        <p:spPr>
          <a:xfrm>
            <a:off x="1799111" y="5304970"/>
            <a:ext cx="9144000" cy="1149471"/>
          </a:xfrm>
        </p:spPr>
        <p:txBody>
          <a:bodyPr>
            <a:normAutofit/>
          </a:bodyPr>
          <a:lstStyle/>
          <a:p>
            <a:endParaRPr lang="en-US" dirty="0">
              <a:hlinkClick r:id="rId7"/>
            </a:endParaRPr>
          </a:p>
          <a:p>
            <a:r>
              <a:rPr lang="en-US" dirty="0">
                <a:hlinkClick r:id="rId7"/>
              </a:rPr>
              <a:t>www.med.uvm.edu/nne-ctr</a:t>
            </a:r>
            <a:endParaRPr lang="en-US" dirty="0"/>
          </a:p>
          <a:p>
            <a:endParaRPr lang="en-US" dirty="0"/>
          </a:p>
        </p:txBody>
      </p:sp>
      <p:pic>
        <p:nvPicPr>
          <p:cNvPr id="5" name="Picture 4"/>
          <p:cNvPicPr>
            <a:picLocks noChangeAspect="1"/>
          </p:cNvPicPr>
          <p:nvPr/>
        </p:nvPicPr>
        <p:blipFill>
          <a:blip r:embed="rId8"/>
          <a:stretch>
            <a:fillRect/>
          </a:stretch>
        </p:blipFill>
        <p:spPr>
          <a:xfrm>
            <a:off x="8790555" y="6165633"/>
            <a:ext cx="3252124" cy="577616"/>
          </a:xfrm>
          <a:prstGeom prst="rect">
            <a:avLst/>
          </a:prstGeom>
        </p:spPr>
      </p:pic>
    </p:spTree>
    <p:extLst>
      <p:ext uri="{BB962C8B-B14F-4D97-AF65-F5344CB8AC3E}">
        <p14:creationId xmlns:p14="http://schemas.microsoft.com/office/powerpoint/2010/main" val="3182410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Pieces: Sections F, G and H</a:t>
            </a:r>
          </a:p>
        </p:txBody>
      </p:sp>
      <p:sp>
        <p:nvSpPr>
          <p:cNvPr id="3" name="Content Placeholder 2"/>
          <p:cNvSpPr>
            <a:spLocks noGrp="1"/>
          </p:cNvSpPr>
          <p:nvPr>
            <p:ph idx="1"/>
          </p:nvPr>
        </p:nvSpPr>
        <p:spPr/>
        <p:txBody>
          <a:bodyPr>
            <a:normAutofit fontScale="92500"/>
          </a:bodyPr>
          <a:lstStyle/>
          <a:p>
            <a:pPr marL="0" indent="0">
              <a:buNone/>
            </a:pPr>
            <a:r>
              <a:rPr lang="en-US" dirty="0"/>
              <a:t>Collaborating site assurances</a:t>
            </a:r>
          </a:p>
          <a:p>
            <a:pPr lvl="1"/>
            <a:r>
              <a:rPr lang="en-US" sz="2600" dirty="0"/>
              <a:t>Additional sites Institutional Official sign off</a:t>
            </a:r>
          </a:p>
          <a:p>
            <a:pPr marL="0" indent="0">
              <a:buNone/>
            </a:pPr>
            <a:r>
              <a:rPr lang="en-US" dirty="0"/>
              <a:t>PI (PPL) Attestation states your agreement to:</a:t>
            </a:r>
          </a:p>
          <a:p>
            <a:pPr lvl="1"/>
            <a:r>
              <a:rPr lang="en-US" dirty="0"/>
              <a:t>Accept responsibility for scientific conduct of the project </a:t>
            </a:r>
          </a:p>
          <a:p>
            <a:pPr lvl="1"/>
            <a:r>
              <a:rPr lang="en-US" dirty="0"/>
              <a:t>Provide the required progress reports </a:t>
            </a:r>
          </a:p>
          <a:p>
            <a:pPr lvl="1"/>
            <a:r>
              <a:rPr lang="en-US" dirty="0"/>
              <a:t>Comply with the NNE-CTR terms and conditions outlined in the request for applications.</a:t>
            </a:r>
          </a:p>
          <a:p>
            <a:pPr lvl="1"/>
            <a:r>
              <a:rPr lang="en-US" dirty="0"/>
              <a:t>Any publication, poster or presentation resulting from this research project will cite the NNE-CTR award U54GM115516 and comply with the NIH Public Access Policy.</a:t>
            </a:r>
          </a:p>
          <a:p>
            <a:pPr marL="0" indent="0">
              <a:buNone/>
            </a:pPr>
            <a:r>
              <a:rPr lang="en-US" dirty="0"/>
              <a:t>Checklist</a:t>
            </a:r>
          </a:p>
          <a:p>
            <a:pPr lvl="1"/>
            <a:r>
              <a:rPr lang="en-US" dirty="0"/>
              <a:t>Indicates all sections are complete and uploaded</a:t>
            </a:r>
          </a:p>
          <a:p>
            <a:pPr marL="0" indent="0">
              <a:buNone/>
            </a:pPr>
            <a:endParaRPr lang="en-US" dirty="0"/>
          </a:p>
        </p:txBody>
      </p:sp>
      <p:pic>
        <p:nvPicPr>
          <p:cNvPr id="4" name="Picture 3"/>
          <p:cNvPicPr>
            <a:picLocks noChangeAspect="1"/>
          </p:cNvPicPr>
          <p:nvPr/>
        </p:nvPicPr>
        <p:blipFill>
          <a:blip r:embed="rId2"/>
          <a:stretch>
            <a:fillRect/>
          </a:stretch>
        </p:blipFill>
        <p:spPr>
          <a:xfrm>
            <a:off x="8520761" y="6025363"/>
            <a:ext cx="3249450" cy="573074"/>
          </a:xfrm>
          <a:prstGeom prst="rect">
            <a:avLst/>
          </a:prstGeom>
        </p:spPr>
      </p:pic>
    </p:spTree>
    <p:extLst>
      <p:ext uri="{BB962C8B-B14F-4D97-AF65-F5344CB8AC3E}">
        <p14:creationId xmlns:p14="http://schemas.microsoft.com/office/powerpoint/2010/main" val="3953108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Letters of Support</a:t>
            </a:r>
          </a:p>
        </p:txBody>
      </p:sp>
      <p:sp>
        <p:nvSpPr>
          <p:cNvPr id="3" name="Content Placeholder 2"/>
          <p:cNvSpPr>
            <a:spLocks noGrp="1"/>
          </p:cNvSpPr>
          <p:nvPr>
            <p:ph idx="1"/>
          </p:nvPr>
        </p:nvSpPr>
        <p:spPr/>
        <p:txBody>
          <a:bodyPr/>
          <a:lstStyle/>
          <a:p>
            <a:r>
              <a:rPr lang="en-US" dirty="0"/>
              <a:t>Optional</a:t>
            </a:r>
          </a:p>
          <a:p>
            <a:r>
              <a:rPr lang="en-US" dirty="0"/>
              <a:t>These may include letters from:</a:t>
            </a:r>
          </a:p>
          <a:p>
            <a:pPr lvl="1"/>
            <a:r>
              <a:rPr lang="en-US" dirty="0"/>
              <a:t>Hospital or Practice Group Leader </a:t>
            </a:r>
          </a:p>
          <a:p>
            <a:pPr lvl="1"/>
            <a:r>
              <a:rPr lang="en-US" dirty="0"/>
              <a:t>Dean </a:t>
            </a:r>
          </a:p>
          <a:p>
            <a:pPr lvl="1"/>
            <a:r>
              <a:rPr lang="en-US" dirty="0"/>
              <a:t>Chair</a:t>
            </a:r>
          </a:p>
          <a:p>
            <a:pPr lvl="1"/>
            <a:r>
              <a:rPr lang="en-US" dirty="0"/>
              <a:t>Significant Contributor</a:t>
            </a:r>
          </a:p>
          <a:p>
            <a:pPr lvl="1"/>
            <a:r>
              <a:rPr lang="en-US" dirty="0"/>
              <a:t>Consultant</a:t>
            </a:r>
          </a:p>
          <a:p>
            <a:r>
              <a:rPr lang="en-US" dirty="0"/>
              <a:t>Any Personnel listed in budget, project leads and co-leads do not need to provide LOS</a:t>
            </a:r>
          </a:p>
        </p:txBody>
      </p:sp>
      <p:pic>
        <p:nvPicPr>
          <p:cNvPr id="4" name="Picture 3"/>
          <p:cNvPicPr>
            <a:picLocks noChangeAspect="1"/>
          </p:cNvPicPr>
          <p:nvPr/>
        </p:nvPicPr>
        <p:blipFill>
          <a:blip r:embed="rId2"/>
          <a:stretch>
            <a:fillRect/>
          </a:stretch>
        </p:blipFill>
        <p:spPr>
          <a:xfrm>
            <a:off x="8593332" y="6025363"/>
            <a:ext cx="3249450" cy="573074"/>
          </a:xfrm>
          <a:prstGeom prst="rect">
            <a:avLst/>
          </a:prstGeom>
        </p:spPr>
      </p:pic>
    </p:spTree>
    <p:extLst>
      <p:ext uri="{BB962C8B-B14F-4D97-AF65-F5344CB8AC3E}">
        <p14:creationId xmlns:p14="http://schemas.microsoft.com/office/powerpoint/2010/main" val="848039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submit</a:t>
            </a:r>
          </a:p>
        </p:txBody>
      </p:sp>
      <p:sp>
        <p:nvSpPr>
          <p:cNvPr id="3" name="Content Placeholder 2"/>
          <p:cNvSpPr>
            <a:spLocks noGrp="1"/>
          </p:cNvSpPr>
          <p:nvPr>
            <p:ph idx="1"/>
          </p:nvPr>
        </p:nvSpPr>
        <p:spPr/>
        <p:txBody>
          <a:bodyPr/>
          <a:lstStyle/>
          <a:p>
            <a:r>
              <a:rPr lang="en-US" dirty="0"/>
              <a:t>Pilot Projects Program Research Grants</a:t>
            </a:r>
          </a:p>
          <a:p>
            <a:pPr lvl="1"/>
            <a:r>
              <a:rPr lang="en-US" dirty="0"/>
              <a:t>Individual Link sent via </a:t>
            </a:r>
            <a:r>
              <a:rPr lang="en-US" dirty="0" err="1"/>
              <a:t>REDCap</a:t>
            </a:r>
            <a:endParaRPr lang="en-US" dirty="0"/>
          </a:p>
          <a:p>
            <a:pPr lvl="1"/>
            <a:r>
              <a:rPr lang="en-US" dirty="0"/>
              <a:t>All sections A-G uploaded as PDFs</a:t>
            </a:r>
          </a:p>
          <a:p>
            <a:pPr lvl="1"/>
            <a:r>
              <a:rPr lang="en-US" dirty="0"/>
              <a:t>Please use </a:t>
            </a:r>
            <a:r>
              <a:rPr lang="en-US" b="1" dirty="0"/>
              <a:t>Required Naming Conventions</a:t>
            </a:r>
            <a:r>
              <a:rPr lang="en-US" dirty="0"/>
              <a:t>!</a:t>
            </a:r>
          </a:p>
          <a:p>
            <a:r>
              <a:rPr lang="en-US" dirty="0" err="1"/>
              <a:t>Gund</a:t>
            </a:r>
            <a:r>
              <a:rPr lang="en-US" dirty="0"/>
              <a:t> Catalyst Program Grants</a:t>
            </a:r>
          </a:p>
          <a:p>
            <a:pPr lvl="1"/>
            <a:r>
              <a:rPr lang="en-US" dirty="0"/>
              <a:t>Use same forms as PPP Research Grants</a:t>
            </a:r>
          </a:p>
          <a:p>
            <a:pPr lvl="1"/>
            <a:r>
              <a:rPr lang="en-US" dirty="0"/>
              <a:t>No </a:t>
            </a:r>
            <a:r>
              <a:rPr lang="en-US" dirty="0" err="1"/>
              <a:t>REDCap</a:t>
            </a:r>
            <a:r>
              <a:rPr lang="en-US" dirty="0"/>
              <a:t> link</a:t>
            </a:r>
          </a:p>
          <a:p>
            <a:pPr lvl="1"/>
            <a:r>
              <a:rPr lang="en-US" dirty="0"/>
              <a:t>Email sections as PDFs to Sheila Clifford-</a:t>
            </a:r>
            <a:r>
              <a:rPr lang="en-US" dirty="0" err="1"/>
              <a:t>Bova</a:t>
            </a:r>
            <a:endParaRPr lang="en-US" dirty="0"/>
          </a:p>
        </p:txBody>
      </p:sp>
      <p:pic>
        <p:nvPicPr>
          <p:cNvPr id="4" name="Picture 3"/>
          <p:cNvPicPr>
            <a:picLocks noChangeAspect="1"/>
          </p:cNvPicPr>
          <p:nvPr/>
        </p:nvPicPr>
        <p:blipFill>
          <a:blip r:embed="rId2"/>
          <a:stretch>
            <a:fillRect/>
          </a:stretch>
        </p:blipFill>
        <p:spPr>
          <a:xfrm>
            <a:off x="8295789" y="6025363"/>
            <a:ext cx="3249450" cy="573074"/>
          </a:xfrm>
          <a:prstGeom prst="rect">
            <a:avLst/>
          </a:prstGeom>
        </p:spPr>
      </p:pic>
    </p:spTree>
    <p:extLst>
      <p:ext uri="{BB962C8B-B14F-4D97-AF65-F5344CB8AC3E}">
        <p14:creationId xmlns:p14="http://schemas.microsoft.com/office/powerpoint/2010/main" val="12769370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Committee</a:t>
            </a:r>
          </a:p>
        </p:txBody>
      </p:sp>
      <p:sp>
        <p:nvSpPr>
          <p:cNvPr id="3" name="Content Placeholder 2"/>
          <p:cNvSpPr>
            <a:spLocks noGrp="1"/>
          </p:cNvSpPr>
          <p:nvPr>
            <p:ph idx="1"/>
          </p:nvPr>
        </p:nvSpPr>
        <p:spPr/>
        <p:txBody>
          <a:bodyPr/>
          <a:lstStyle/>
          <a:p>
            <a:r>
              <a:rPr lang="en-US" dirty="0"/>
              <a:t>Applications will be reviewed by a Pilot Project Program Review Committee based on NIH scoring criteria (to follow)</a:t>
            </a:r>
          </a:p>
          <a:p>
            <a:r>
              <a:rPr lang="en-US" dirty="0"/>
              <a:t>Reviewers are within the NNE-CTR network from Maine, Vermont and collaborating health network and partner organizations</a:t>
            </a:r>
          </a:p>
          <a:p>
            <a:r>
              <a:rPr lang="en-US" dirty="0"/>
              <a:t>Each application will be assigned two to three reviewers</a:t>
            </a:r>
          </a:p>
          <a:p>
            <a:r>
              <a:rPr lang="en-US" dirty="0"/>
              <a:t>Review Committee will meet in January to discuss applications</a:t>
            </a:r>
          </a:p>
        </p:txBody>
      </p:sp>
      <p:pic>
        <p:nvPicPr>
          <p:cNvPr id="4" name="Picture 3"/>
          <p:cNvPicPr>
            <a:picLocks noChangeAspect="1"/>
          </p:cNvPicPr>
          <p:nvPr/>
        </p:nvPicPr>
        <p:blipFill>
          <a:blip r:embed="rId2"/>
          <a:stretch>
            <a:fillRect/>
          </a:stretch>
        </p:blipFill>
        <p:spPr>
          <a:xfrm>
            <a:off x="8375618" y="6025363"/>
            <a:ext cx="3249450" cy="573074"/>
          </a:xfrm>
          <a:prstGeom prst="rect">
            <a:avLst/>
          </a:prstGeom>
        </p:spPr>
      </p:pic>
    </p:spTree>
    <p:extLst>
      <p:ext uri="{BB962C8B-B14F-4D97-AF65-F5344CB8AC3E}">
        <p14:creationId xmlns:p14="http://schemas.microsoft.com/office/powerpoint/2010/main" val="1916548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Process</a:t>
            </a:r>
          </a:p>
        </p:txBody>
      </p:sp>
      <p:sp>
        <p:nvSpPr>
          <p:cNvPr id="3" name="Content Placeholder 2"/>
          <p:cNvSpPr>
            <a:spLocks noGrp="1"/>
          </p:cNvSpPr>
          <p:nvPr>
            <p:ph idx="1"/>
          </p:nvPr>
        </p:nvSpPr>
        <p:spPr/>
        <p:txBody>
          <a:bodyPr>
            <a:normAutofit/>
          </a:bodyPr>
          <a:lstStyle/>
          <a:p>
            <a:r>
              <a:rPr lang="en-US" b="1" u="sng" dirty="0"/>
              <a:t>Section 1 – Significance </a:t>
            </a:r>
            <a:endParaRPr lang="en-US" dirty="0"/>
          </a:p>
          <a:p>
            <a:pPr lvl="0"/>
            <a:r>
              <a:rPr lang="en-US" dirty="0"/>
              <a:t>Does the project address an important problem or a critical barrier to progress in the field?</a:t>
            </a:r>
          </a:p>
          <a:p>
            <a:pPr lvl="0"/>
            <a:r>
              <a:rPr lang="en-US" dirty="0"/>
              <a:t>Is there a strong scientific premise for the project?</a:t>
            </a:r>
          </a:p>
          <a:p>
            <a:pPr lvl="0"/>
            <a:r>
              <a:rPr lang="en-US" dirty="0"/>
              <a:t>If the aims of the project are achieved, how will scientific knowledge, technical capability, or clinical practice be improved?</a:t>
            </a:r>
          </a:p>
          <a:p>
            <a:pPr lvl="0"/>
            <a:r>
              <a:rPr lang="en-US" dirty="0"/>
              <a:t>How will successful completion of the aims change the concepts, methods, technologies, treatments, services, or preventative interventions that drive this field?</a:t>
            </a:r>
          </a:p>
          <a:p>
            <a:endParaRPr lang="en-US" dirty="0"/>
          </a:p>
          <a:p>
            <a:endParaRPr lang="en-US" dirty="0"/>
          </a:p>
        </p:txBody>
      </p:sp>
      <p:pic>
        <p:nvPicPr>
          <p:cNvPr id="4" name="Picture 3"/>
          <p:cNvPicPr>
            <a:picLocks noChangeAspect="1"/>
          </p:cNvPicPr>
          <p:nvPr/>
        </p:nvPicPr>
        <p:blipFill>
          <a:blip r:embed="rId2"/>
          <a:stretch>
            <a:fillRect/>
          </a:stretch>
        </p:blipFill>
        <p:spPr>
          <a:xfrm>
            <a:off x="8462703" y="5890426"/>
            <a:ext cx="3249450" cy="573074"/>
          </a:xfrm>
          <a:prstGeom prst="rect">
            <a:avLst/>
          </a:prstGeom>
        </p:spPr>
      </p:pic>
    </p:spTree>
    <p:extLst>
      <p:ext uri="{BB962C8B-B14F-4D97-AF65-F5344CB8AC3E}">
        <p14:creationId xmlns:p14="http://schemas.microsoft.com/office/powerpoint/2010/main" val="2947764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Process</a:t>
            </a:r>
          </a:p>
        </p:txBody>
      </p:sp>
      <p:sp>
        <p:nvSpPr>
          <p:cNvPr id="3" name="Content Placeholder 2"/>
          <p:cNvSpPr>
            <a:spLocks noGrp="1"/>
          </p:cNvSpPr>
          <p:nvPr>
            <p:ph idx="1"/>
          </p:nvPr>
        </p:nvSpPr>
        <p:spPr/>
        <p:txBody>
          <a:bodyPr/>
          <a:lstStyle/>
          <a:p>
            <a:r>
              <a:rPr lang="en-US" b="1" u="sng" dirty="0"/>
              <a:t>Section 2 – Investigators</a:t>
            </a:r>
            <a:endParaRPr lang="en-US" dirty="0"/>
          </a:p>
          <a:p>
            <a:pPr lvl="0"/>
            <a:r>
              <a:rPr lang="en-US" dirty="0"/>
              <a:t>Do the Pilot Project Leads, Collaborators and other researchers have appropriate experience and expertise for the proposed work?</a:t>
            </a:r>
          </a:p>
          <a:p>
            <a:pPr lvl="0"/>
            <a:r>
              <a:rPr lang="en-US" dirty="0"/>
              <a:t>If Early Stage Investigators or New Investigators, do they have appropriate experience and training?</a:t>
            </a:r>
          </a:p>
          <a:p>
            <a:pPr lvl="0"/>
            <a:r>
              <a:rPr lang="en-US" dirty="0"/>
              <a:t>If established, have they demonstrated an ongoing record of accomplishments that have advanced their field(s)?</a:t>
            </a:r>
          </a:p>
          <a:p>
            <a:endParaRPr lang="en-US" dirty="0"/>
          </a:p>
        </p:txBody>
      </p:sp>
      <p:pic>
        <p:nvPicPr>
          <p:cNvPr id="4" name="Picture 3"/>
          <p:cNvPicPr>
            <a:picLocks noChangeAspect="1"/>
          </p:cNvPicPr>
          <p:nvPr/>
        </p:nvPicPr>
        <p:blipFill>
          <a:blip r:embed="rId2"/>
          <a:stretch>
            <a:fillRect/>
          </a:stretch>
        </p:blipFill>
        <p:spPr>
          <a:xfrm>
            <a:off x="8252247" y="6025363"/>
            <a:ext cx="3249450" cy="573074"/>
          </a:xfrm>
          <a:prstGeom prst="rect">
            <a:avLst/>
          </a:prstGeom>
        </p:spPr>
      </p:pic>
    </p:spTree>
    <p:extLst>
      <p:ext uri="{BB962C8B-B14F-4D97-AF65-F5344CB8AC3E}">
        <p14:creationId xmlns:p14="http://schemas.microsoft.com/office/powerpoint/2010/main" val="18711853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Process</a:t>
            </a:r>
          </a:p>
        </p:txBody>
      </p:sp>
      <p:sp>
        <p:nvSpPr>
          <p:cNvPr id="3" name="Content Placeholder 2"/>
          <p:cNvSpPr>
            <a:spLocks noGrp="1"/>
          </p:cNvSpPr>
          <p:nvPr>
            <p:ph idx="1"/>
          </p:nvPr>
        </p:nvSpPr>
        <p:spPr/>
        <p:txBody>
          <a:bodyPr/>
          <a:lstStyle/>
          <a:p>
            <a:r>
              <a:rPr lang="en-US" b="1" u="sng" dirty="0"/>
              <a:t>Section 3 – Innovation</a:t>
            </a:r>
            <a:endParaRPr lang="en-US" dirty="0"/>
          </a:p>
          <a:p>
            <a:pPr lvl="0"/>
            <a:r>
              <a:rPr lang="en-US" dirty="0"/>
              <a:t>Does the proposal challenge and seek to shift current research or clinical practice paradigms by utilizing novel theoretical concepts, approaches, methodologies, or instrumentation?</a:t>
            </a:r>
          </a:p>
          <a:p>
            <a:endParaRPr lang="en-US" dirty="0"/>
          </a:p>
        </p:txBody>
      </p:sp>
      <p:pic>
        <p:nvPicPr>
          <p:cNvPr id="4" name="Picture 3"/>
          <p:cNvPicPr>
            <a:picLocks noChangeAspect="1"/>
          </p:cNvPicPr>
          <p:nvPr/>
        </p:nvPicPr>
        <p:blipFill>
          <a:blip r:embed="rId2"/>
          <a:stretch>
            <a:fillRect/>
          </a:stretch>
        </p:blipFill>
        <p:spPr>
          <a:xfrm>
            <a:off x="8215961" y="5965491"/>
            <a:ext cx="3249450" cy="573074"/>
          </a:xfrm>
          <a:prstGeom prst="rect">
            <a:avLst/>
          </a:prstGeom>
        </p:spPr>
      </p:pic>
    </p:spTree>
    <p:extLst>
      <p:ext uri="{BB962C8B-B14F-4D97-AF65-F5344CB8AC3E}">
        <p14:creationId xmlns:p14="http://schemas.microsoft.com/office/powerpoint/2010/main" val="3837459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Process</a:t>
            </a:r>
          </a:p>
        </p:txBody>
      </p:sp>
      <p:sp>
        <p:nvSpPr>
          <p:cNvPr id="3" name="Content Placeholder 2"/>
          <p:cNvSpPr>
            <a:spLocks noGrp="1"/>
          </p:cNvSpPr>
          <p:nvPr>
            <p:ph idx="1"/>
          </p:nvPr>
        </p:nvSpPr>
        <p:spPr/>
        <p:txBody>
          <a:bodyPr>
            <a:normAutofit lnSpcReduction="10000"/>
          </a:bodyPr>
          <a:lstStyle/>
          <a:p>
            <a:r>
              <a:rPr lang="en-US" b="1" u="sng" dirty="0"/>
              <a:t>Section 4 – Approach</a:t>
            </a:r>
            <a:endParaRPr lang="en-US" dirty="0"/>
          </a:p>
          <a:p>
            <a:pPr lvl="0"/>
            <a:r>
              <a:rPr lang="en-US" dirty="0"/>
              <a:t>Are the overall strategy, methodology, and analyses well-reasoned and appropriate to accomplish the Specific Aims of the project?</a:t>
            </a:r>
          </a:p>
          <a:p>
            <a:pPr lvl="0"/>
            <a:r>
              <a:rPr lang="en-US" dirty="0"/>
              <a:t>Have the investigators presented strategies to ensure a robust and unbiased approach, as appropriate for the work proposed?</a:t>
            </a:r>
          </a:p>
          <a:p>
            <a:pPr lvl="0"/>
            <a:r>
              <a:rPr lang="en-US" dirty="0"/>
              <a:t>Are potential problems, alternative strategies, and benchmarks for success presented?</a:t>
            </a:r>
          </a:p>
          <a:p>
            <a:pPr lvl="0"/>
            <a:r>
              <a:rPr lang="en-US" dirty="0"/>
              <a:t>Is the approach feasible for one year? (2 years for the Catalyst Award)</a:t>
            </a:r>
          </a:p>
          <a:p>
            <a:pPr lvl="0"/>
            <a:r>
              <a:rPr lang="en-US" dirty="0"/>
              <a:t>If the project is in the early stages of development, will the strategy establish feasibility, and will particularly risky aspects be managed?</a:t>
            </a:r>
          </a:p>
          <a:p>
            <a:endParaRPr lang="en-US" dirty="0"/>
          </a:p>
        </p:txBody>
      </p:sp>
      <p:pic>
        <p:nvPicPr>
          <p:cNvPr id="4" name="Picture 3"/>
          <p:cNvPicPr>
            <a:picLocks noChangeAspect="1"/>
          </p:cNvPicPr>
          <p:nvPr/>
        </p:nvPicPr>
        <p:blipFill>
          <a:blip r:embed="rId2"/>
          <a:stretch>
            <a:fillRect/>
          </a:stretch>
        </p:blipFill>
        <p:spPr>
          <a:xfrm>
            <a:off x="8433675" y="6096121"/>
            <a:ext cx="3249450" cy="573074"/>
          </a:xfrm>
          <a:prstGeom prst="rect">
            <a:avLst/>
          </a:prstGeom>
        </p:spPr>
      </p:pic>
    </p:spTree>
    <p:extLst>
      <p:ext uri="{BB962C8B-B14F-4D97-AF65-F5344CB8AC3E}">
        <p14:creationId xmlns:p14="http://schemas.microsoft.com/office/powerpoint/2010/main" val="2098735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Process</a:t>
            </a:r>
          </a:p>
        </p:txBody>
      </p:sp>
      <p:sp>
        <p:nvSpPr>
          <p:cNvPr id="3" name="Content Placeholder 2"/>
          <p:cNvSpPr>
            <a:spLocks noGrp="1"/>
          </p:cNvSpPr>
          <p:nvPr>
            <p:ph idx="1"/>
          </p:nvPr>
        </p:nvSpPr>
        <p:spPr/>
        <p:txBody>
          <a:bodyPr>
            <a:normAutofit/>
          </a:bodyPr>
          <a:lstStyle/>
          <a:p>
            <a:r>
              <a:rPr lang="en-US" b="1" u="sng" dirty="0"/>
              <a:t>Section 5 – Environment</a:t>
            </a:r>
            <a:endParaRPr lang="en-US" dirty="0"/>
          </a:p>
          <a:p>
            <a:pPr lvl="0"/>
            <a:r>
              <a:rPr lang="en-US" dirty="0"/>
              <a:t>Will the scientific environment in which the work should be done contribute to the probability of success?</a:t>
            </a:r>
          </a:p>
          <a:p>
            <a:pPr lvl="0"/>
            <a:r>
              <a:rPr lang="en-US" dirty="0"/>
              <a:t>Are the institutional support, equipment and other intellectual, technological, and physical resources available to the investigators adequate for the project proposed?</a:t>
            </a:r>
          </a:p>
          <a:p>
            <a:pPr lvl="0"/>
            <a:r>
              <a:rPr lang="en-US" dirty="0"/>
              <a:t>Will the project utilize and benefit from unique features of the NNE-CTR scientific environment, subject populations, or collaborative arrangements?</a:t>
            </a:r>
          </a:p>
          <a:p>
            <a:endParaRPr lang="en-US" dirty="0"/>
          </a:p>
        </p:txBody>
      </p:sp>
      <p:pic>
        <p:nvPicPr>
          <p:cNvPr id="4" name="Picture 3"/>
          <p:cNvPicPr>
            <a:picLocks noChangeAspect="1"/>
          </p:cNvPicPr>
          <p:nvPr/>
        </p:nvPicPr>
        <p:blipFill>
          <a:blip r:embed="rId2"/>
          <a:stretch>
            <a:fillRect/>
          </a:stretch>
        </p:blipFill>
        <p:spPr>
          <a:xfrm>
            <a:off x="8346590" y="6025363"/>
            <a:ext cx="3249450" cy="573074"/>
          </a:xfrm>
          <a:prstGeom prst="rect">
            <a:avLst/>
          </a:prstGeom>
        </p:spPr>
      </p:pic>
    </p:spTree>
    <p:extLst>
      <p:ext uri="{BB962C8B-B14F-4D97-AF65-F5344CB8AC3E}">
        <p14:creationId xmlns:p14="http://schemas.microsoft.com/office/powerpoint/2010/main" val="38826182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Process</a:t>
            </a:r>
          </a:p>
        </p:txBody>
      </p:sp>
      <p:sp>
        <p:nvSpPr>
          <p:cNvPr id="3" name="Content Placeholder 2"/>
          <p:cNvSpPr>
            <a:spLocks noGrp="1"/>
          </p:cNvSpPr>
          <p:nvPr>
            <p:ph idx="1"/>
          </p:nvPr>
        </p:nvSpPr>
        <p:spPr>
          <a:xfrm>
            <a:off x="838200" y="1578882"/>
            <a:ext cx="10515600" cy="4351338"/>
          </a:xfrm>
        </p:spPr>
        <p:txBody>
          <a:bodyPr>
            <a:normAutofit fontScale="85000" lnSpcReduction="20000"/>
          </a:bodyPr>
          <a:lstStyle/>
          <a:p>
            <a:pPr marL="0" indent="0">
              <a:buNone/>
            </a:pPr>
            <a:r>
              <a:rPr lang="en-US" dirty="0"/>
              <a:t>Reviewers are asked to determine if the HSCT or Vertebrate Animals sections are acceptable, or not acceptable.</a:t>
            </a:r>
          </a:p>
          <a:p>
            <a:pPr marL="0" indent="0">
              <a:buNone/>
            </a:pPr>
            <a:r>
              <a:rPr lang="en-US" dirty="0"/>
              <a:t>If deemed “not acceptable”, but otherwise score well, a project may move forward, but will not be awarded until concerns are adequately addressed</a:t>
            </a:r>
          </a:p>
          <a:p>
            <a:pPr lvl="0"/>
            <a:r>
              <a:rPr lang="en-US" dirty="0"/>
              <a:t>HUMAN SUBJECTS CRITERIA </a:t>
            </a:r>
          </a:p>
          <a:p>
            <a:pPr lvl="1"/>
            <a:r>
              <a:rPr lang="en-US" i="1" dirty="0"/>
              <a:t>Have the investigators presented adequate plans to address relevant biological variables, such as sex, for studies in human subjects?</a:t>
            </a:r>
            <a:endParaRPr lang="en-US" dirty="0"/>
          </a:p>
          <a:p>
            <a:pPr lvl="1"/>
            <a:r>
              <a:rPr lang="en-US" i="1" dirty="0"/>
              <a:t>Are there adequate plans to include women, minorities and individuals across the lifespan?</a:t>
            </a:r>
            <a:endParaRPr lang="en-US" dirty="0"/>
          </a:p>
          <a:p>
            <a:pPr lvl="1"/>
            <a:r>
              <a:rPr lang="en-US" i="1" dirty="0"/>
              <a:t>Are there adequate plans to address:</a:t>
            </a:r>
            <a:endParaRPr lang="en-US" dirty="0"/>
          </a:p>
          <a:p>
            <a:pPr lvl="2"/>
            <a:r>
              <a:rPr lang="en-US" i="1" dirty="0"/>
              <a:t>The risk to subjects and protection from risks;</a:t>
            </a:r>
            <a:endParaRPr lang="en-US" dirty="0"/>
          </a:p>
          <a:p>
            <a:pPr lvl="2"/>
            <a:r>
              <a:rPr lang="en-US" i="1" dirty="0"/>
              <a:t>For clinical trials, data and safety monitoring plan, data analysis and timeline for results;</a:t>
            </a:r>
            <a:endParaRPr lang="en-US" dirty="0"/>
          </a:p>
          <a:p>
            <a:pPr lvl="2"/>
            <a:r>
              <a:rPr lang="en-US" i="1" dirty="0"/>
              <a:t>If research is exempt, is there an acceptable justification for the exemption?</a:t>
            </a:r>
          </a:p>
          <a:p>
            <a:pPr marL="914400" lvl="2" indent="0">
              <a:buNone/>
            </a:pPr>
            <a:endParaRPr lang="en-US" dirty="0"/>
          </a:p>
          <a:p>
            <a:pPr lvl="0"/>
            <a:r>
              <a:rPr lang="en-US" dirty="0"/>
              <a:t>VERTEBRATE ANIMALS CRITERIA</a:t>
            </a:r>
          </a:p>
          <a:p>
            <a:pPr lvl="1"/>
            <a:r>
              <a:rPr lang="en-US" i="1" dirty="0"/>
              <a:t>Are all four points adequately addressed for use of vertebrate animals?</a:t>
            </a:r>
            <a:endParaRPr lang="en-US" dirty="0"/>
          </a:p>
          <a:p>
            <a:endParaRPr lang="en-US" dirty="0"/>
          </a:p>
        </p:txBody>
      </p:sp>
      <p:pic>
        <p:nvPicPr>
          <p:cNvPr id="4" name="Picture 3"/>
          <p:cNvPicPr>
            <a:picLocks noChangeAspect="1"/>
          </p:cNvPicPr>
          <p:nvPr/>
        </p:nvPicPr>
        <p:blipFill>
          <a:blip r:embed="rId2"/>
          <a:stretch>
            <a:fillRect/>
          </a:stretch>
        </p:blipFill>
        <p:spPr>
          <a:xfrm>
            <a:off x="8361103" y="6067092"/>
            <a:ext cx="3249450" cy="573074"/>
          </a:xfrm>
          <a:prstGeom prst="rect">
            <a:avLst/>
          </a:prstGeom>
        </p:spPr>
      </p:pic>
    </p:spTree>
    <p:extLst>
      <p:ext uri="{BB962C8B-B14F-4D97-AF65-F5344CB8AC3E}">
        <p14:creationId xmlns:p14="http://schemas.microsoft.com/office/powerpoint/2010/main" val="221020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Session</a:t>
            </a:r>
            <a:br>
              <a:rPr lang="en-US" dirty="0"/>
            </a:br>
            <a:endParaRPr lang="en-US" dirty="0"/>
          </a:p>
        </p:txBody>
      </p:sp>
      <p:sp>
        <p:nvSpPr>
          <p:cNvPr id="3" name="Content Placeholder 2"/>
          <p:cNvSpPr>
            <a:spLocks noGrp="1"/>
          </p:cNvSpPr>
          <p:nvPr>
            <p:ph idx="1"/>
          </p:nvPr>
        </p:nvSpPr>
        <p:spPr>
          <a:xfrm>
            <a:off x="751114" y="1361168"/>
            <a:ext cx="5613400" cy="4351338"/>
          </a:xfrm>
        </p:spPr>
        <p:txBody>
          <a:bodyPr>
            <a:normAutofit fontScale="92500" lnSpcReduction="10000"/>
          </a:bodyPr>
          <a:lstStyle/>
          <a:p>
            <a:r>
              <a:rPr lang="en-US" dirty="0"/>
              <a:t>NNE-CTR Core Services</a:t>
            </a:r>
          </a:p>
          <a:p>
            <a:r>
              <a:rPr lang="en-US" dirty="0"/>
              <a:t>Navigation Services</a:t>
            </a:r>
          </a:p>
          <a:p>
            <a:r>
              <a:rPr lang="en-US" dirty="0"/>
              <a:t>Application Forms </a:t>
            </a:r>
          </a:p>
          <a:p>
            <a:pPr lvl="1"/>
            <a:r>
              <a:rPr lang="en-US" dirty="0"/>
              <a:t>Section A: NIH Forms</a:t>
            </a:r>
          </a:p>
          <a:p>
            <a:pPr lvl="1"/>
            <a:r>
              <a:rPr lang="en-US" dirty="0"/>
              <a:t>Section B: Budget</a:t>
            </a:r>
          </a:p>
          <a:p>
            <a:pPr lvl="1"/>
            <a:r>
              <a:rPr lang="en-US" dirty="0"/>
              <a:t>Section C: </a:t>
            </a:r>
            <a:r>
              <a:rPr lang="en-US" dirty="0" err="1"/>
              <a:t>Biosketch</a:t>
            </a:r>
            <a:endParaRPr lang="en-US" dirty="0"/>
          </a:p>
          <a:p>
            <a:pPr lvl="1"/>
            <a:r>
              <a:rPr lang="en-US" dirty="0"/>
              <a:t>Section D: Research Plan</a:t>
            </a:r>
          </a:p>
          <a:p>
            <a:pPr lvl="1"/>
            <a:r>
              <a:rPr lang="en-US" dirty="0"/>
              <a:t>Section E: Human Subjects and Vertebrate Animals</a:t>
            </a:r>
          </a:p>
          <a:p>
            <a:pPr lvl="1"/>
            <a:r>
              <a:rPr lang="en-US" dirty="0"/>
              <a:t>Sections F, G and H: Collaborating site assurance, PI/PPL attestation and Checklist </a:t>
            </a:r>
          </a:p>
          <a:p>
            <a:pPr marL="457200" lvl="1" indent="0">
              <a:buNone/>
            </a:pPr>
            <a:endParaRPr lang="en-US" dirty="0"/>
          </a:p>
          <a:p>
            <a:pPr marL="457200" lvl="1" indent="0">
              <a:buNone/>
            </a:pPr>
            <a:endParaRPr lang="en-US" dirty="0"/>
          </a:p>
        </p:txBody>
      </p:sp>
      <p:sp>
        <p:nvSpPr>
          <p:cNvPr id="5" name="TextBox 4"/>
          <p:cNvSpPr txBox="1"/>
          <p:nvPr/>
        </p:nvSpPr>
        <p:spPr>
          <a:xfrm>
            <a:off x="6437086" y="1879600"/>
            <a:ext cx="4267200" cy="2092881"/>
          </a:xfrm>
          <a:prstGeom prst="rect">
            <a:avLst/>
          </a:prstGeom>
          <a:noFill/>
        </p:spPr>
        <p:txBody>
          <a:bodyPr wrap="square" rtlCol="0">
            <a:spAutoFit/>
          </a:bodyPr>
          <a:lstStyle/>
          <a:p>
            <a:pPr marL="457200" indent="-457200">
              <a:buFont typeface="Arial" panose="020B0604020202020204" pitchFamily="34" charset="0"/>
              <a:buChar char="•"/>
            </a:pPr>
            <a:r>
              <a:rPr lang="en-US" sz="2600" dirty="0"/>
              <a:t>How to Submit</a:t>
            </a:r>
          </a:p>
          <a:p>
            <a:pPr marL="457200" indent="-457200">
              <a:buFont typeface="Arial" panose="020B0604020202020204" pitchFamily="34" charset="0"/>
              <a:buChar char="•"/>
            </a:pPr>
            <a:r>
              <a:rPr lang="en-US" sz="2600" dirty="0"/>
              <a:t>Review Process</a:t>
            </a:r>
          </a:p>
          <a:p>
            <a:pPr marL="457200" indent="-457200">
              <a:buFont typeface="Arial" panose="020B0604020202020204" pitchFamily="34" charset="0"/>
              <a:buChar char="•"/>
            </a:pPr>
            <a:r>
              <a:rPr lang="en-US" sz="2600" dirty="0"/>
              <a:t>Notification and JIT Phase</a:t>
            </a:r>
          </a:p>
          <a:p>
            <a:pPr marL="457200" indent="-457200">
              <a:buFont typeface="Arial" panose="020B0604020202020204" pitchFamily="34" charset="0"/>
              <a:buChar char="•"/>
            </a:pPr>
            <a:r>
              <a:rPr lang="en-US" sz="2600" dirty="0"/>
              <a:t>Approvals</a:t>
            </a:r>
          </a:p>
          <a:p>
            <a:pPr marL="457200" indent="-457200">
              <a:buFont typeface="Arial" panose="020B0604020202020204" pitchFamily="34" charset="0"/>
              <a:buChar char="•"/>
            </a:pPr>
            <a:r>
              <a:rPr lang="en-US" sz="2600" dirty="0"/>
              <a:t>Funding Mechanism</a:t>
            </a:r>
          </a:p>
        </p:txBody>
      </p:sp>
      <p:sp>
        <p:nvSpPr>
          <p:cNvPr id="6" name="TextBox 5"/>
          <p:cNvSpPr txBox="1"/>
          <p:nvPr/>
        </p:nvSpPr>
        <p:spPr>
          <a:xfrm>
            <a:off x="907143" y="5712506"/>
            <a:ext cx="7336972" cy="830997"/>
          </a:xfrm>
          <a:prstGeom prst="rect">
            <a:avLst/>
          </a:prstGeom>
          <a:noFill/>
        </p:spPr>
        <p:txBody>
          <a:bodyPr wrap="square" rtlCol="0">
            <a:spAutoFit/>
          </a:bodyPr>
          <a:lstStyle/>
          <a:p>
            <a:r>
              <a:rPr lang="en-US" sz="2400" i="1" dirty="0"/>
              <a:t>NOTE: We will take time for questions after each section, please use the raise hand function versus the chat</a:t>
            </a:r>
          </a:p>
        </p:txBody>
      </p:sp>
      <p:pic>
        <p:nvPicPr>
          <p:cNvPr id="4" name="Picture 3"/>
          <p:cNvPicPr>
            <a:picLocks noChangeAspect="1"/>
          </p:cNvPicPr>
          <p:nvPr/>
        </p:nvPicPr>
        <p:blipFill>
          <a:blip r:embed="rId2"/>
          <a:stretch>
            <a:fillRect/>
          </a:stretch>
        </p:blipFill>
        <p:spPr>
          <a:xfrm>
            <a:off x="8853715" y="6128004"/>
            <a:ext cx="3247023" cy="576710"/>
          </a:xfrm>
          <a:prstGeom prst="rect">
            <a:avLst/>
          </a:prstGeom>
        </p:spPr>
      </p:pic>
    </p:spTree>
    <p:extLst>
      <p:ext uri="{BB962C8B-B14F-4D97-AF65-F5344CB8AC3E}">
        <p14:creationId xmlns:p14="http://schemas.microsoft.com/office/powerpoint/2010/main" val="1869773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Notification and “Just in Time” (JIT) Phase</a:t>
            </a:r>
          </a:p>
        </p:txBody>
      </p:sp>
      <p:sp>
        <p:nvSpPr>
          <p:cNvPr id="3" name="Content Placeholder 2"/>
          <p:cNvSpPr>
            <a:spLocks noGrp="1"/>
          </p:cNvSpPr>
          <p:nvPr>
            <p:ph idx="1"/>
          </p:nvPr>
        </p:nvSpPr>
        <p:spPr/>
        <p:txBody>
          <a:bodyPr/>
          <a:lstStyle/>
          <a:p>
            <a:r>
              <a:rPr lang="en-US" dirty="0"/>
              <a:t>Notifications of recommendations to fund</a:t>
            </a:r>
          </a:p>
          <a:p>
            <a:r>
              <a:rPr lang="en-US" dirty="0"/>
              <a:t>Includes an Administrative Review</a:t>
            </a:r>
          </a:p>
          <a:p>
            <a:r>
              <a:rPr lang="en-US" dirty="0"/>
              <a:t>Revisions, regulatory approvals and human subjects certifications will be due by specific date</a:t>
            </a:r>
          </a:p>
          <a:p>
            <a:r>
              <a:rPr lang="en-US" dirty="0"/>
              <a:t>Continue to use navigators as needed </a:t>
            </a:r>
          </a:p>
          <a:p>
            <a:endParaRPr lang="en-US" dirty="0"/>
          </a:p>
        </p:txBody>
      </p:sp>
      <p:pic>
        <p:nvPicPr>
          <p:cNvPr id="4" name="Picture 3"/>
          <p:cNvPicPr>
            <a:picLocks noChangeAspect="1"/>
          </p:cNvPicPr>
          <p:nvPr/>
        </p:nvPicPr>
        <p:blipFill>
          <a:blip r:embed="rId2"/>
          <a:stretch>
            <a:fillRect/>
          </a:stretch>
        </p:blipFill>
        <p:spPr>
          <a:xfrm>
            <a:off x="8332075" y="5958234"/>
            <a:ext cx="3249450" cy="573074"/>
          </a:xfrm>
          <a:prstGeom prst="rect">
            <a:avLst/>
          </a:prstGeom>
        </p:spPr>
      </p:pic>
    </p:spTree>
    <p:extLst>
      <p:ext uri="{BB962C8B-B14F-4D97-AF65-F5344CB8AC3E}">
        <p14:creationId xmlns:p14="http://schemas.microsoft.com/office/powerpoint/2010/main" val="14910838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Approvals</a:t>
            </a:r>
          </a:p>
        </p:txBody>
      </p:sp>
      <p:sp>
        <p:nvSpPr>
          <p:cNvPr id="3" name="Content Placeholder 2"/>
          <p:cNvSpPr>
            <a:spLocks noGrp="1"/>
          </p:cNvSpPr>
          <p:nvPr>
            <p:ph idx="1"/>
          </p:nvPr>
        </p:nvSpPr>
        <p:spPr/>
        <p:txBody>
          <a:bodyPr/>
          <a:lstStyle/>
          <a:p>
            <a:pPr marL="0" indent="0">
              <a:buNone/>
            </a:pPr>
            <a:r>
              <a:rPr lang="en-US" dirty="0"/>
              <a:t>After JIT documents have been submitted and accepted</a:t>
            </a:r>
          </a:p>
          <a:p>
            <a:r>
              <a:rPr lang="en-US" dirty="0"/>
              <a:t>Proposal goes to EAC for approval</a:t>
            </a:r>
          </a:p>
          <a:p>
            <a:r>
              <a:rPr lang="en-US" dirty="0"/>
              <a:t>Proposal goes to NIGMS for final approval</a:t>
            </a:r>
          </a:p>
          <a:p>
            <a:r>
              <a:rPr lang="en-US" dirty="0"/>
              <a:t>Project work may start after NIGMS approval is received</a:t>
            </a:r>
          </a:p>
          <a:p>
            <a:r>
              <a:rPr lang="en-US" dirty="0"/>
              <a:t>NO PRE SPENDING! </a:t>
            </a:r>
          </a:p>
        </p:txBody>
      </p:sp>
      <p:pic>
        <p:nvPicPr>
          <p:cNvPr id="4" name="Picture 3"/>
          <p:cNvPicPr>
            <a:picLocks noChangeAspect="1"/>
          </p:cNvPicPr>
          <p:nvPr/>
        </p:nvPicPr>
        <p:blipFill>
          <a:blip r:embed="rId2"/>
          <a:stretch>
            <a:fillRect/>
          </a:stretch>
        </p:blipFill>
        <p:spPr>
          <a:xfrm>
            <a:off x="8528017" y="6025363"/>
            <a:ext cx="3249450" cy="573074"/>
          </a:xfrm>
          <a:prstGeom prst="rect">
            <a:avLst/>
          </a:prstGeom>
        </p:spPr>
      </p:pic>
    </p:spTree>
    <p:extLst>
      <p:ext uri="{BB962C8B-B14F-4D97-AF65-F5344CB8AC3E}">
        <p14:creationId xmlns:p14="http://schemas.microsoft.com/office/powerpoint/2010/main" val="6900564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Mechanism</a:t>
            </a:r>
          </a:p>
        </p:txBody>
      </p:sp>
      <p:sp>
        <p:nvSpPr>
          <p:cNvPr id="3" name="Content Placeholder 2"/>
          <p:cNvSpPr>
            <a:spLocks noGrp="1"/>
          </p:cNvSpPr>
          <p:nvPr>
            <p:ph idx="1"/>
          </p:nvPr>
        </p:nvSpPr>
        <p:spPr/>
        <p:txBody>
          <a:bodyPr/>
          <a:lstStyle/>
          <a:p>
            <a:r>
              <a:rPr lang="en-US" dirty="0"/>
              <a:t>Award letter sent to PPL within two days upon notification of NIGMS approval</a:t>
            </a:r>
          </a:p>
          <a:p>
            <a:r>
              <a:rPr lang="en-US" dirty="0"/>
              <a:t>Please review award letter carefully </a:t>
            </a:r>
          </a:p>
          <a:p>
            <a:r>
              <a:rPr lang="en-US" dirty="0"/>
              <a:t>Subcontract to follow (if applicable)</a:t>
            </a:r>
          </a:p>
          <a:p>
            <a:endParaRPr lang="en-US" dirty="0"/>
          </a:p>
          <a:p>
            <a:pPr marL="0" indent="0">
              <a:buNone/>
            </a:pPr>
            <a:endParaRPr lang="en-US" dirty="0"/>
          </a:p>
          <a:p>
            <a:endParaRPr lang="en-US" dirty="0"/>
          </a:p>
        </p:txBody>
      </p:sp>
      <p:pic>
        <p:nvPicPr>
          <p:cNvPr id="4" name="Picture 3"/>
          <p:cNvPicPr>
            <a:picLocks noChangeAspect="1"/>
          </p:cNvPicPr>
          <p:nvPr/>
        </p:nvPicPr>
        <p:blipFill>
          <a:blip r:embed="rId2"/>
          <a:stretch>
            <a:fillRect/>
          </a:stretch>
        </p:blipFill>
        <p:spPr>
          <a:xfrm>
            <a:off x="8419161" y="5950977"/>
            <a:ext cx="3249450" cy="573074"/>
          </a:xfrm>
          <a:prstGeom prst="rect">
            <a:avLst/>
          </a:prstGeom>
        </p:spPr>
      </p:pic>
    </p:spTree>
    <p:extLst>
      <p:ext uri="{BB962C8B-B14F-4D97-AF65-F5344CB8AC3E}">
        <p14:creationId xmlns:p14="http://schemas.microsoft.com/office/powerpoint/2010/main" val="38863984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Questions?</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sz="3600" dirty="0"/>
              <a:t>Thank you for joining, and good luck on your proposal! </a:t>
            </a:r>
          </a:p>
        </p:txBody>
      </p:sp>
      <p:pic>
        <p:nvPicPr>
          <p:cNvPr id="4" name="Picture 3"/>
          <p:cNvPicPr>
            <a:picLocks noChangeAspect="1"/>
          </p:cNvPicPr>
          <p:nvPr/>
        </p:nvPicPr>
        <p:blipFill>
          <a:blip r:embed="rId2"/>
          <a:stretch>
            <a:fillRect/>
          </a:stretch>
        </p:blipFill>
        <p:spPr>
          <a:xfrm>
            <a:off x="3404474" y="4905948"/>
            <a:ext cx="5595653" cy="986851"/>
          </a:xfrm>
          <a:prstGeom prst="rect">
            <a:avLst/>
          </a:prstGeom>
        </p:spPr>
      </p:pic>
    </p:spTree>
    <p:extLst>
      <p:ext uri="{BB962C8B-B14F-4D97-AF65-F5344CB8AC3E}">
        <p14:creationId xmlns:p14="http://schemas.microsoft.com/office/powerpoint/2010/main" val="10519717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4947" y="2357725"/>
            <a:ext cx="10991273" cy="3893516"/>
          </a:xfrm>
        </p:spPr>
        <p:txBody>
          <a:bodyPr>
            <a:noAutofit/>
          </a:bodyPr>
          <a:lstStyle/>
          <a:p>
            <a:br>
              <a:rPr lang="en-US" sz="2400" b="1" dirty="0"/>
            </a:br>
            <a:br>
              <a:rPr lang="en-US" sz="2400" b="1" dirty="0"/>
            </a:br>
            <a:br>
              <a:rPr lang="en-US" sz="4000" dirty="0">
                <a:latin typeface="+mn-lt"/>
              </a:rPr>
            </a:br>
            <a:br>
              <a:rPr lang="en-US" sz="2400" dirty="0">
                <a:latin typeface="+mn-lt"/>
              </a:rPr>
            </a:br>
            <a:br>
              <a:rPr lang="en-US" sz="2400" dirty="0">
                <a:latin typeface="+mn-lt"/>
              </a:rPr>
            </a:br>
            <a:r>
              <a:rPr lang="en-US" sz="2400" b="1" dirty="0">
                <a:latin typeface="+mn-lt"/>
              </a:rPr>
              <a:t>NNE-CTR</a:t>
            </a:r>
            <a:r>
              <a:rPr lang="en-US" sz="2400" dirty="0">
                <a:latin typeface="+mn-lt"/>
              </a:rPr>
              <a:t> </a:t>
            </a:r>
            <a:r>
              <a:rPr lang="en-US" sz="2400" b="1" dirty="0">
                <a:latin typeface="+mn-lt"/>
              </a:rPr>
              <a:t>Pilot Project Core Program Leads:</a:t>
            </a:r>
            <a:br>
              <a:rPr lang="en-US" sz="2400" b="1" dirty="0">
                <a:latin typeface="+mn-lt"/>
              </a:rPr>
            </a:br>
            <a:r>
              <a:rPr lang="en-US" sz="2400" dirty="0">
                <a:latin typeface="+mn-lt"/>
              </a:rPr>
              <a:t>Rob </a:t>
            </a:r>
            <a:r>
              <a:rPr lang="en-US" sz="2400" dirty="0" err="1">
                <a:latin typeface="+mn-lt"/>
              </a:rPr>
              <a:t>Koza</a:t>
            </a:r>
            <a:r>
              <a:rPr lang="en-US" sz="2400" dirty="0">
                <a:latin typeface="+mn-lt"/>
              </a:rPr>
              <a:t>, PhD, </a:t>
            </a:r>
            <a:r>
              <a:rPr lang="en-US" sz="2400" dirty="0" err="1">
                <a:latin typeface="+mn-lt"/>
              </a:rPr>
              <a:t>MaineHealth</a:t>
            </a:r>
            <a:r>
              <a:rPr lang="en-US" sz="2400" dirty="0">
                <a:latin typeface="+mn-lt"/>
              </a:rPr>
              <a:t> </a:t>
            </a:r>
            <a:r>
              <a:rPr lang="en-US" sz="2400" dirty="0">
                <a:latin typeface="+mn-lt"/>
                <a:hlinkClick r:id="rId2"/>
              </a:rPr>
              <a:t>Robert.Koza@mainehealth.org</a:t>
            </a:r>
            <a:br>
              <a:rPr lang="en-US" sz="2400" dirty="0">
                <a:latin typeface="+mn-lt"/>
              </a:rPr>
            </a:br>
            <a:r>
              <a:rPr lang="en-US" sz="2400" dirty="0">
                <a:latin typeface="+mn-lt"/>
              </a:rPr>
              <a:t>Janet Stein PhD, University of Vermont </a:t>
            </a:r>
            <a:r>
              <a:rPr lang="en-US" sz="2400" dirty="0">
                <a:latin typeface="+mn-lt"/>
                <a:hlinkClick r:id="rId3"/>
              </a:rPr>
              <a:t>Janet.Stein@med.uvm.edu</a:t>
            </a:r>
            <a:br>
              <a:rPr lang="en-US" sz="2400" dirty="0">
                <a:latin typeface="+mn-lt"/>
              </a:rPr>
            </a:br>
            <a:br>
              <a:rPr lang="en-US" sz="2400" dirty="0">
                <a:latin typeface="+mn-lt"/>
              </a:rPr>
            </a:br>
            <a:r>
              <a:rPr lang="en-US" sz="2400" b="1" dirty="0">
                <a:latin typeface="+mn-lt"/>
              </a:rPr>
              <a:t>NNE-CTR Administrative Program Managers:</a:t>
            </a:r>
            <a:br>
              <a:rPr lang="en-US" sz="2400" b="1" dirty="0">
                <a:latin typeface="+mn-lt"/>
              </a:rPr>
            </a:br>
            <a:r>
              <a:rPr lang="en-US" sz="2400" dirty="0">
                <a:latin typeface="+mn-lt"/>
              </a:rPr>
              <a:t>Meredith Oestreicher, </a:t>
            </a:r>
            <a:r>
              <a:rPr lang="en-US" sz="2400" dirty="0" err="1">
                <a:latin typeface="+mn-lt"/>
              </a:rPr>
              <a:t>MaineHealth</a:t>
            </a:r>
            <a:r>
              <a:rPr lang="en-US" sz="2400" dirty="0">
                <a:latin typeface="+mn-lt"/>
              </a:rPr>
              <a:t>  </a:t>
            </a:r>
            <a:r>
              <a:rPr lang="en-US" sz="2400" dirty="0">
                <a:latin typeface="+mn-lt"/>
                <a:hlinkClick r:id="rId4"/>
              </a:rPr>
              <a:t>meredith.oestreicher@mainehealth.org</a:t>
            </a:r>
            <a:br>
              <a:rPr lang="en-US" sz="2400" dirty="0">
                <a:latin typeface="+mn-lt"/>
              </a:rPr>
            </a:br>
            <a:r>
              <a:rPr lang="en-US" sz="2400" dirty="0">
                <a:latin typeface="+mn-lt"/>
              </a:rPr>
              <a:t>Shelia Clifford-</a:t>
            </a:r>
            <a:r>
              <a:rPr lang="en-US" sz="2400" dirty="0" err="1">
                <a:latin typeface="+mn-lt"/>
              </a:rPr>
              <a:t>Bova</a:t>
            </a:r>
            <a:r>
              <a:rPr lang="en-US" sz="2400" dirty="0">
                <a:latin typeface="+mn-lt"/>
              </a:rPr>
              <a:t>, University of Vermont </a:t>
            </a:r>
            <a:r>
              <a:rPr lang="en-US" sz="2400" dirty="0">
                <a:latin typeface="+mn-lt"/>
                <a:hlinkClick r:id="rId5"/>
              </a:rPr>
              <a:t>sheila.clifford-bova@med.uvm.edu</a:t>
            </a:r>
            <a:br>
              <a:rPr lang="en-US" sz="2800" dirty="0">
                <a:latin typeface="+mn-lt"/>
              </a:rPr>
            </a:br>
            <a:br>
              <a:rPr lang="en-US" sz="2800" dirty="0">
                <a:latin typeface="+mn-lt"/>
              </a:rPr>
            </a:br>
            <a:r>
              <a:rPr lang="en-US" sz="2400" b="1" dirty="0">
                <a:latin typeface="+mn-lt"/>
              </a:rPr>
              <a:t>NNE-CTR Grant Specialist:</a:t>
            </a:r>
            <a:br>
              <a:rPr lang="en-US" sz="2800" dirty="0">
                <a:latin typeface="+mn-lt"/>
              </a:rPr>
            </a:br>
            <a:r>
              <a:rPr lang="en-US" sz="2400" dirty="0">
                <a:latin typeface="+mn-lt"/>
              </a:rPr>
              <a:t>Michele Locker, </a:t>
            </a:r>
            <a:r>
              <a:rPr lang="en-US" sz="2400" dirty="0" err="1">
                <a:latin typeface="+mn-lt"/>
              </a:rPr>
              <a:t>MaineHealth</a:t>
            </a:r>
            <a:r>
              <a:rPr lang="en-US" sz="2400" dirty="0">
                <a:latin typeface="+mn-lt"/>
              </a:rPr>
              <a:t> </a:t>
            </a:r>
            <a:r>
              <a:rPr lang="en-US" sz="2400" dirty="0">
                <a:latin typeface="+mn-lt"/>
                <a:hlinkClick r:id="rId6"/>
              </a:rPr>
              <a:t>michele.locker@mainehealth.org</a:t>
            </a:r>
            <a:br>
              <a:rPr lang="en-US" sz="2400" dirty="0">
                <a:latin typeface="+mn-lt"/>
              </a:rPr>
            </a:br>
            <a:br>
              <a:rPr lang="en-US" sz="2800" dirty="0">
                <a:latin typeface="+mn-lt"/>
              </a:rPr>
            </a:br>
            <a:endParaRPr lang="en-US" sz="2800" dirty="0">
              <a:latin typeface="+mn-lt"/>
            </a:endParaRPr>
          </a:p>
        </p:txBody>
      </p:sp>
      <p:sp>
        <p:nvSpPr>
          <p:cNvPr id="3" name="Subtitle 2"/>
          <p:cNvSpPr>
            <a:spLocks noGrp="1"/>
          </p:cNvSpPr>
          <p:nvPr>
            <p:ph type="subTitle" idx="1"/>
          </p:nvPr>
        </p:nvSpPr>
        <p:spPr>
          <a:xfrm>
            <a:off x="1791854" y="5326742"/>
            <a:ext cx="9144000" cy="1149471"/>
          </a:xfrm>
        </p:spPr>
        <p:txBody>
          <a:bodyPr>
            <a:normAutofit/>
          </a:bodyPr>
          <a:lstStyle/>
          <a:p>
            <a:endParaRPr lang="en-US" dirty="0">
              <a:hlinkClick r:id="rId7"/>
            </a:endParaRPr>
          </a:p>
          <a:p>
            <a:r>
              <a:rPr lang="en-US" dirty="0">
                <a:hlinkClick r:id="rId7"/>
              </a:rPr>
              <a:t>www.med.uvm.edu/nne-ctr</a:t>
            </a:r>
            <a:endParaRPr lang="en-US" dirty="0"/>
          </a:p>
          <a:p>
            <a:endParaRPr lang="en-US" dirty="0"/>
          </a:p>
        </p:txBody>
      </p:sp>
      <p:sp>
        <p:nvSpPr>
          <p:cNvPr id="4" name="TextBox 3"/>
          <p:cNvSpPr txBox="1"/>
          <p:nvPr/>
        </p:nvSpPr>
        <p:spPr>
          <a:xfrm>
            <a:off x="1604490" y="1124857"/>
            <a:ext cx="10116458" cy="707886"/>
          </a:xfrm>
          <a:prstGeom prst="rect">
            <a:avLst/>
          </a:prstGeom>
          <a:noFill/>
        </p:spPr>
        <p:txBody>
          <a:bodyPr wrap="square" rtlCol="0">
            <a:spAutoFit/>
          </a:bodyPr>
          <a:lstStyle/>
          <a:p>
            <a:r>
              <a:rPr lang="en-US" sz="4000" dirty="0">
                <a:solidFill>
                  <a:prstClr val="black"/>
                </a:solidFill>
                <a:ea typeface="+mj-ea"/>
                <a:cs typeface="+mj-cs"/>
              </a:rPr>
              <a:t>Pilot Project Core Program Team Contacts</a:t>
            </a:r>
            <a:endParaRPr lang="en-US" dirty="0"/>
          </a:p>
        </p:txBody>
      </p:sp>
      <p:pic>
        <p:nvPicPr>
          <p:cNvPr id="5" name="Picture 4"/>
          <p:cNvPicPr>
            <a:picLocks noChangeAspect="1"/>
          </p:cNvPicPr>
          <p:nvPr/>
        </p:nvPicPr>
        <p:blipFill>
          <a:blip r:embed="rId8"/>
          <a:stretch>
            <a:fillRect/>
          </a:stretch>
        </p:blipFill>
        <p:spPr>
          <a:xfrm>
            <a:off x="8157903" y="159897"/>
            <a:ext cx="3249450" cy="573074"/>
          </a:xfrm>
          <a:prstGeom prst="rect">
            <a:avLst/>
          </a:prstGeom>
        </p:spPr>
      </p:pic>
    </p:spTree>
    <p:extLst>
      <p:ext uri="{BB962C8B-B14F-4D97-AF65-F5344CB8AC3E}">
        <p14:creationId xmlns:p14="http://schemas.microsoft.com/office/powerpoint/2010/main" val="136740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85" y="575582"/>
            <a:ext cx="10515600" cy="1325563"/>
          </a:xfrm>
        </p:spPr>
        <p:txBody>
          <a:bodyPr/>
          <a:lstStyle/>
          <a:p>
            <a:r>
              <a:rPr lang="en-US" dirty="0"/>
              <a:t>Proposal Submission Timeline</a:t>
            </a:r>
            <a:br>
              <a:rPr lang="en-US" dirty="0"/>
            </a:br>
            <a:endParaRPr lang="en-US" dirty="0"/>
          </a:p>
        </p:txBody>
      </p:sp>
      <p:sp>
        <p:nvSpPr>
          <p:cNvPr id="3" name="Content Placeholder 2"/>
          <p:cNvSpPr>
            <a:spLocks noGrp="1"/>
          </p:cNvSpPr>
          <p:nvPr>
            <p:ph idx="1"/>
          </p:nvPr>
        </p:nvSpPr>
        <p:spPr>
          <a:xfrm>
            <a:off x="736600" y="1564367"/>
            <a:ext cx="10515600" cy="4351338"/>
          </a:xfrm>
        </p:spPr>
        <p:txBody>
          <a:bodyPr>
            <a:normAutofit fontScale="92500" lnSpcReduction="10000"/>
          </a:bodyPr>
          <a:lstStyle/>
          <a:p>
            <a:pPr marL="0" indent="0">
              <a:buNone/>
            </a:pPr>
            <a:r>
              <a:rPr lang="en-US" b="1" dirty="0"/>
              <a:t>November 1</a:t>
            </a:r>
            <a:r>
              <a:rPr lang="en-US" b="1" baseline="30000" dirty="0"/>
              <a:t>st</a:t>
            </a:r>
            <a:r>
              <a:rPr lang="en-US" b="1" dirty="0"/>
              <a:t>: </a:t>
            </a:r>
            <a:r>
              <a:rPr lang="en-US" dirty="0"/>
              <a:t>Full application submission deadline</a:t>
            </a:r>
          </a:p>
          <a:p>
            <a:pPr marL="0" indent="0">
              <a:buNone/>
            </a:pPr>
            <a:r>
              <a:rPr lang="en-US" b="1" dirty="0"/>
              <a:t>February 26</a:t>
            </a:r>
            <a:r>
              <a:rPr lang="en-US" b="1" baseline="30000" dirty="0"/>
              <a:t>th</a:t>
            </a:r>
            <a:r>
              <a:rPr lang="en-US" b="1" dirty="0"/>
              <a:t>: </a:t>
            </a:r>
            <a:r>
              <a:rPr lang="en-US" dirty="0"/>
              <a:t>Recommendations for Funding Announced</a:t>
            </a:r>
          </a:p>
          <a:p>
            <a:pPr lvl="5"/>
            <a:r>
              <a:rPr lang="en-US" sz="2400" dirty="0"/>
              <a:t>5 PPP Research projects will be recommended</a:t>
            </a:r>
          </a:p>
          <a:p>
            <a:pPr lvl="5"/>
            <a:r>
              <a:rPr lang="en-US" sz="2400" dirty="0"/>
              <a:t>1 </a:t>
            </a:r>
            <a:r>
              <a:rPr lang="en-US" sz="2400" dirty="0" err="1"/>
              <a:t>Gund</a:t>
            </a:r>
            <a:r>
              <a:rPr lang="en-US" sz="2400" dirty="0"/>
              <a:t> Catalyst project will be recommended</a:t>
            </a:r>
          </a:p>
          <a:p>
            <a:pPr lvl="5"/>
            <a:endParaRPr lang="en-US" sz="2400" dirty="0"/>
          </a:p>
          <a:p>
            <a:pPr marL="0" indent="0">
              <a:buNone/>
            </a:pPr>
            <a:r>
              <a:rPr lang="en-US" b="1" dirty="0"/>
              <a:t>Around March 8</a:t>
            </a:r>
            <a:r>
              <a:rPr lang="en-US" b="1" baseline="30000" dirty="0"/>
              <a:t>th</a:t>
            </a:r>
            <a:r>
              <a:rPr lang="en-US" b="1" dirty="0"/>
              <a:t>: </a:t>
            </a:r>
            <a:r>
              <a:rPr lang="en-US" dirty="0"/>
              <a:t>Meeting w/Project Leads recommended for funding </a:t>
            </a:r>
          </a:p>
          <a:p>
            <a:pPr lvl="5"/>
            <a:r>
              <a:rPr lang="en-US" sz="2400" dirty="0"/>
              <a:t>Discuss next steps, regulatory approvals, </a:t>
            </a:r>
            <a:r>
              <a:rPr lang="en-US" sz="2400" dirty="0" err="1"/>
              <a:t>etc</a:t>
            </a:r>
            <a:endParaRPr lang="en-US" sz="2400" dirty="0"/>
          </a:p>
          <a:p>
            <a:pPr marL="0" indent="0">
              <a:buNone/>
            </a:pPr>
            <a:r>
              <a:rPr lang="en-US" b="1" dirty="0"/>
              <a:t>June 15</a:t>
            </a:r>
            <a:r>
              <a:rPr lang="en-US" b="1" baseline="30000" dirty="0"/>
              <a:t>th</a:t>
            </a:r>
            <a:r>
              <a:rPr lang="en-US" b="1" dirty="0"/>
              <a:t>: </a:t>
            </a:r>
            <a:r>
              <a:rPr lang="en-US" dirty="0"/>
              <a:t>Regulatory approvals and other JIT materials due</a:t>
            </a:r>
          </a:p>
          <a:p>
            <a:pPr marL="0" indent="0">
              <a:buNone/>
            </a:pPr>
            <a:r>
              <a:rPr lang="en-US" b="1" dirty="0"/>
              <a:t>July</a:t>
            </a:r>
            <a:r>
              <a:rPr lang="en-US" dirty="0"/>
              <a:t>: Intended Project Start Date </a:t>
            </a:r>
          </a:p>
          <a:p>
            <a:pPr lvl="5"/>
            <a:r>
              <a:rPr lang="en-US" sz="2400" dirty="0"/>
              <a:t>Based on the funding cycle of the NNE-CTR parent grant</a:t>
            </a:r>
          </a:p>
          <a:p>
            <a:pPr lvl="5"/>
            <a:r>
              <a:rPr lang="en-US" sz="2400" dirty="0"/>
              <a:t>Subject to regulatory and NIGMS approval</a:t>
            </a:r>
          </a:p>
          <a:p>
            <a:endParaRPr lang="en-US" dirty="0"/>
          </a:p>
        </p:txBody>
      </p:sp>
      <p:pic>
        <p:nvPicPr>
          <p:cNvPr id="4" name="Picture 3"/>
          <p:cNvPicPr>
            <a:picLocks noChangeAspect="1"/>
          </p:cNvPicPr>
          <p:nvPr/>
        </p:nvPicPr>
        <p:blipFill>
          <a:blip r:embed="rId2"/>
          <a:stretch>
            <a:fillRect/>
          </a:stretch>
        </p:blipFill>
        <p:spPr>
          <a:xfrm>
            <a:off x="8535276" y="6059955"/>
            <a:ext cx="3249450" cy="573074"/>
          </a:xfrm>
          <a:prstGeom prst="rect">
            <a:avLst/>
          </a:prstGeom>
        </p:spPr>
      </p:pic>
    </p:spTree>
    <p:extLst>
      <p:ext uri="{BB962C8B-B14F-4D97-AF65-F5344CB8AC3E}">
        <p14:creationId xmlns:p14="http://schemas.microsoft.com/office/powerpoint/2010/main" val="2843189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Core  </a:t>
            </a:r>
          </a:p>
        </p:txBody>
      </p:sp>
      <p:sp>
        <p:nvSpPr>
          <p:cNvPr id="3" name="Content Placeholder 2"/>
          <p:cNvSpPr>
            <a:spLocks noGrp="1"/>
          </p:cNvSpPr>
          <p:nvPr>
            <p:ph idx="1"/>
          </p:nvPr>
        </p:nvSpPr>
        <p:spPr/>
        <p:txBody>
          <a:bodyPr>
            <a:normAutofit fontScale="92500" lnSpcReduction="10000"/>
          </a:bodyPr>
          <a:lstStyle/>
          <a:p>
            <a:r>
              <a:rPr lang="en-US" dirty="0"/>
              <a:t>The Administrative Core is the hub of the NNE-CTR. We connect all of our cores, institutions, and community partners across Vermont, New Hampshire, and Maine into one cohesive network. The result is an unparalleled wealth of expertise in clinical and translational research that we use to address local health challenges.</a:t>
            </a:r>
          </a:p>
          <a:p>
            <a:r>
              <a:rPr lang="en-US" dirty="0"/>
              <a:t>As a multiple Principal Investigator program led by Drs. Cliff Rosen and Gary Stein, our network is leveraging decades of clinical and translational experience to guide network organization and engagement across northern New England.</a:t>
            </a:r>
          </a:p>
          <a:p>
            <a:r>
              <a:rPr lang="en-US" b="1" i="1" dirty="0"/>
              <a:t>Admin Core Team Members: </a:t>
            </a:r>
            <a:r>
              <a:rPr lang="en-US" i="1" dirty="0"/>
              <a:t>Dr. Cliff Rosen, Dr. Gary Stein (Co-PIs); Dr. Renee Stapleton, Dr. Tom Gridley (Program Coordinators); Sheila Clifford-Bova, Meredith Oestreicher (Administrative Program Managers)</a:t>
            </a:r>
          </a:p>
        </p:txBody>
      </p:sp>
      <p:pic>
        <p:nvPicPr>
          <p:cNvPr id="4" name="Picture 3"/>
          <p:cNvPicPr>
            <a:picLocks noChangeAspect="1"/>
          </p:cNvPicPr>
          <p:nvPr/>
        </p:nvPicPr>
        <p:blipFill>
          <a:blip r:embed="rId2"/>
          <a:stretch>
            <a:fillRect/>
          </a:stretch>
        </p:blipFill>
        <p:spPr>
          <a:xfrm>
            <a:off x="8687676" y="6176963"/>
            <a:ext cx="3249450" cy="573074"/>
          </a:xfrm>
          <a:prstGeom prst="rect">
            <a:avLst/>
          </a:prstGeom>
        </p:spPr>
      </p:pic>
    </p:spTree>
    <p:extLst>
      <p:ext uri="{BB962C8B-B14F-4D97-AF65-F5344CB8AC3E}">
        <p14:creationId xmlns:p14="http://schemas.microsoft.com/office/powerpoint/2010/main" val="1741742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Service Cores</a:t>
            </a:r>
          </a:p>
        </p:txBody>
      </p:sp>
      <p:sp>
        <p:nvSpPr>
          <p:cNvPr id="3" name="Content Placeholder 2"/>
          <p:cNvSpPr>
            <a:spLocks noGrp="1"/>
          </p:cNvSpPr>
          <p:nvPr>
            <p:ph idx="1"/>
          </p:nvPr>
        </p:nvSpPr>
        <p:spPr>
          <a:xfrm>
            <a:off x="838200" y="1530062"/>
            <a:ext cx="10515600" cy="4351338"/>
          </a:xfrm>
        </p:spPr>
        <p:txBody>
          <a:bodyPr>
            <a:normAutofit/>
          </a:bodyPr>
          <a:lstStyle/>
          <a:p>
            <a:pPr marL="0" indent="0">
              <a:buNone/>
            </a:pPr>
            <a:r>
              <a:rPr lang="en-US" b="1" dirty="0"/>
              <a:t>The Biostatistics, Epidemiology, &amp; Research Design Core </a:t>
            </a:r>
            <a:r>
              <a:rPr lang="en-US" b="1" dirty="0">
                <a:hlinkClick r:id="rId2"/>
              </a:rPr>
              <a:t>(BERD) </a:t>
            </a:r>
            <a:r>
              <a:rPr lang="en-US" dirty="0"/>
              <a:t>supports NNE-CTR members to conduct the highest quality clinical and translational research. Our Research Navigators provide expert guidance and assistance with the research process, from study design all the way through to statistical analysis and reporting.</a:t>
            </a:r>
          </a:p>
          <a:p>
            <a:pPr marL="0" indent="0">
              <a:buNone/>
            </a:pPr>
            <a:endParaRPr lang="en-US" dirty="0"/>
          </a:p>
          <a:p>
            <a:pPr marL="0" indent="0">
              <a:spcBef>
                <a:spcPts val="0"/>
              </a:spcBef>
              <a:buNone/>
            </a:pPr>
            <a:r>
              <a:rPr lang="en-US" b="1" i="1" dirty="0"/>
              <a:t>BERD Core Team Members: </a:t>
            </a:r>
            <a:r>
              <a:rPr lang="en-US" dirty="0"/>
              <a:t>Susan Santangelo, Peter Callas (Core Leads); Emmaline Ashe, Wendy Craig, Melissa Graham (Research Navigators); Jonathan Emery, Shamima Khan (Research Navigators/Biostatisticians); Derek Devine (Biostatistician)</a:t>
            </a:r>
          </a:p>
          <a:p>
            <a:pPr marL="0" indent="0">
              <a:buNone/>
            </a:pPr>
            <a:endParaRPr lang="en-US" dirty="0"/>
          </a:p>
          <a:p>
            <a:endParaRPr lang="en-US" dirty="0"/>
          </a:p>
        </p:txBody>
      </p:sp>
      <p:pic>
        <p:nvPicPr>
          <p:cNvPr id="4" name="Picture 3"/>
          <p:cNvPicPr>
            <a:picLocks noChangeAspect="1"/>
          </p:cNvPicPr>
          <p:nvPr/>
        </p:nvPicPr>
        <p:blipFill>
          <a:blip r:embed="rId3"/>
          <a:stretch>
            <a:fillRect/>
          </a:stretch>
        </p:blipFill>
        <p:spPr>
          <a:xfrm>
            <a:off x="8607847" y="6176069"/>
            <a:ext cx="3249450" cy="573074"/>
          </a:xfrm>
          <a:prstGeom prst="rect">
            <a:avLst/>
          </a:prstGeom>
        </p:spPr>
      </p:pic>
    </p:spTree>
    <p:extLst>
      <p:ext uri="{BB962C8B-B14F-4D97-AF65-F5344CB8AC3E}">
        <p14:creationId xmlns:p14="http://schemas.microsoft.com/office/powerpoint/2010/main" val="408797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942" y="328839"/>
            <a:ext cx="10515600" cy="1325563"/>
          </a:xfrm>
        </p:spPr>
        <p:txBody>
          <a:bodyPr/>
          <a:lstStyle/>
          <a:p>
            <a:r>
              <a:rPr lang="en-US" dirty="0"/>
              <a:t>Service Cores Continued</a:t>
            </a:r>
          </a:p>
        </p:txBody>
      </p:sp>
      <p:sp>
        <p:nvSpPr>
          <p:cNvPr id="3" name="Content Placeholder 2"/>
          <p:cNvSpPr>
            <a:spLocks noGrp="1"/>
          </p:cNvSpPr>
          <p:nvPr>
            <p:ph idx="1"/>
          </p:nvPr>
        </p:nvSpPr>
        <p:spPr>
          <a:xfrm>
            <a:off x="654957" y="1344235"/>
            <a:ext cx="11210472" cy="4967060"/>
          </a:xfrm>
        </p:spPr>
        <p:txBody>
          <a:bodyPr>
            <a:noAutofit/>
          </a:bodyPr>
          <a:lstStyle/>
          <a:p>
            <a:pPr marL="0" indent="0">
              <a:buNone/>
            </a:pPr>
            <a:r>
              <a:rPr lang="en-US" sz="2500" b="1" dirty="0"/>
              <a:t>Community Engagement &amp; Outreach Core </a:t>
            </a:r>
            <a:r>
              <a:rPr lang="en-US" sz="2500" b="1" dirty="0">
                <a:hlinkClick r:id="rId2"/>
              </a:rPr>
              <a:t>(CEO)</a:t>
            </a:r>
            <a:endParaRPr lang="en-US" sz="2500" dirty="0"/>
          </a:p>
          <a:p>
            <a:pPr>
              <a:spcBef>
                <a:spcPts val="600"/>
              </a:spcBef>
            </a:pPr>
            <a:r>
              <a:rPr lang="en-US" sz="2000" dirty="0"/>
              <a:t>Support communities in identifying their unique priorities for research and then help them share those priorities with investigators, healthcare organizations, and stakeholders</a:t>
            </a:r>
          </a:p>
          <a:p>
            <a:pPr>
              <a:spcBef>
                <a:spcPts val="600"/>
              </a:spcBef>
            </a:pPr>
            <a:r>
              <a:rPr lang="en-US" sz="2000" dirty="0"/>
              <a:t>Build a robust structure supporting engagement between communities and investigators</a:t>
            </a:r>
          </a:p>
          <a:p>
            <a:pPr>
              <a:spcBef>
                <a:spcPts val="600"/>
              </a:spcBef>
            </a:pPr>
            <a:r>
              <a:rPr lang="en-US" sz="2000" dirty="0"/>
              <a:t>Engage investigators in research to reduce health disparities and inequities across communities in our region</a:t>
            </a:r>
          </a:p>
          <a:p>
            <a:pPr>
              <a:spcBef>
                <a:spcPts val="600"/>
              </a:spcBef>
            </a:pPr>
            <a:r>
              <a:rPr lang="en-US" sz="2000" dirty="0"/>
              <a:t>Foster a culture of research that recognizes and welcomes community stakeholders' expertise across the translational research spectrum</a:t>
            </a:r>
          </a:p>
          <a:p>
            <a:pPr marL="0" indent="0">
              <a:spcBef>
                <a:spcPts val="600"/>
              </a:spcBef>
              <a:buNone/>
            </a:pPr>
            <a:endParaRPr lang="en-US" sz="2000" dirty="0"/>
          </a:p>
          <a:p>
            <a:pPr>
              <a:spcBef>
                <a:spcPts val="0"/>
              </a:spcBef>
            </a:pPr>
            <a:endParaRPr lang="en-US" sz="2500" b="1" dirty="0"/>
          </a:p>
          <a:p>
            <a:pPr marL="0" indent="0">
              <a:spcBef>
                <a:spcPts val="0"/>
              </a:spcBef>
              <a:buNone/>
            </a:pPr>
            <a:r>
              <a:rPr lang="en-US" sz="2500" b="1" i="1" dirty="0"/>
              <a:t>CEO Core Team Members: </a:t>
            </a:r>
            <a:r>
              <a:rPr lang="en-US" sz="2500" dirty="0"/>
              <a:t>Jan Carney, Kathleen Fairfield (Core Leads); Elizabeth Woods, Emma </a:t>
            </a:r>
            <a:r>
              <a:rPr lang="en-US" sz="2500" dirty="0" err="1"/>
              <a:t>DayBranch</a:t>
            </a:r>
            <a:r>
              <a:rPr lang="en-US" sz="2500" dirty="0"/>
              <a:t>, Carrie Sullivan, Nancy Kaplan (Community Engagement Research Navigators); Charles MacLean, Neil Korsen (PCBRN Liaisons)</a:t>
            </a:r>
          </a:p>
        </p:txBody>
      </p:sp>
      <p:pic>
        <p:nvPicPr>
          <p:cNvPr id="4" name="Picture 3"/>
          <p:cNvPicPr>
            <a:picLocks noChangeAspect="1"/>
          </p:cNvPicPr>
          <p:nvPr/>
        </p:nvPicPr>
        <p:blipFill>
          <a:blip r:embed="rId3"/>
          <a:stretch>
            <a:fillRect/>
          </a:stretch>
        </p:blipFill>
        <p:spPr>
          <a:xfrm>
            <a:off x="8615979" y="6154297"/>
            <a:ext cx="3249450" cy="573074"/>
          </a:xfrm>
          <a:prstGeom prst="rect">
            <a:avLst/>
          </a:prstGeom>
        </p:spPr>
      </p:pic>
    </p:spTree>
    <p:extLst>
      <p:ext uri="{BB962C8B-B14F-4D97-AF65-F5344CB8AC3E}">
        <p14:creationId xmlns:p14="http://schemas.microsoft.com/office/powerpoint/2010/main" val="1300533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Cores Continued</a:t>
            </a:r>
          </a:p>
        </p:txBody>
      </p:sp>
      <p:sp>
        <p:nvSpPr>
          <p:cNvPr id="3" name="Content Placeholder 2"/>
          <p:cNvSpPr>
            <a:spLocks noGrp="1"/>
          </p:cNvSpPr>
          <p:nvPr>
            <p:ph idx="1"/>
          </p:nvPr>
        </p:nvSpPr>
        <p:spPr/>
        <p:txBody>
          <a:bodyPr>
            <a:normAutofit/>
          </a:bodyPr>
          <a:lstStyle/>
          <a:p>
            <a:pPr marL="0" indent="0">
              <a:buNone/>
            </a:pPr>
            <a:r>
              <a:rPr lang="en-US" b="1" dirty="0"/>
              <a:t>The Professional Development Core </a:t>
            </a:r>
            <a:r>
              <a:rPr lang="en-US" b="1" dirty="0">
                <a:hlinkClick r:id="rId2"/>
              </a:rPr>
              <a:t>(PDC) </a:t>
            </a:r>
            <a:r>
              <a:rPr lang="en-US" dirty="0"/>
              <a:t>helps connect members with opportunities both through the NNE-CTR and through our participating institutions by providing training, education, mentorship and networking.</a:t>
            </a:r>
          </a:p>
          <a:p>
            <a:pPr marL="0" indent="0">
              <a:buNone/>
            </a:pPr>
            <a:endParaRPr lang="en-US" dirty="0"/>
          </a:p>
          <a:p>
            <a:pPr marL="0" indent="0">
              <a:spcBef>
                <a:spcPts val="0"/>
              </a:spcBef>
              <a:buNone/>
            </a:pPr>
            <a:r>
              <a:rPr lang="en-US" b="1" i="1" dirty="0"/>
              <a:t>PDC Core Team Members</a:t>
            </a:r>
            <a:r>
              <a:rPr lang="en-US" i="1" dirty="0"/>
              <a:t>: </a:t>
            </a:r>
            <a:r>
              <a:rPr lang="en-US" dirty="0"/>
              <a:t>Kimberly Luebbers, Irwin Brodsky (Core Leads); Jennifer Holmes, Don Gage (Research Navigators); Ivette Emery (Curriculum Director); Charles Irvin (Mentorship Director)</a:t>
            </a:r>
          </a:p>
          <a:p>
            <a:endParaRPr lang="en-US" dirty="0"/>
          </a:p>
        </p:txBody>
      </p:sp>
      <p:pic>
        <p:nvPicPr>
          <p:cNvPr id="4" name="Picture 3"/>
          <p:cNvPicPr>
            <a:picLocks noChangeAspect="1"/>
          </p:cNvPicPr>
          <p:nvPr/>
        </p:nvPicPr>
        <p:blipFill>
          <a:blip r:embed="rId3"/>
          <a:stretch>
            <a:fillRect/>
          </a:stretch>
        </p:blipFill>
        <p:spPr>
          <a:xfrm>
            <a:off x="8658646" y="6176963"/>
            <a:ext cx="3249450" cy="573074"/>
          </a:xfrm>
          <a:prstGeom prst="rect">
            <a:avLst/>
          </a:prstGeom>
        </p:spPr>
      </p:pic>
    </p:spTree>
    <p:extLst>
      <p:ext uri="{BB962C8B-B14F-4D97-AF65-F5344CB8AC3E}">
        <p14:creationId xmlns:p14="http://schemas.microsoft.com/office/powerpoint/2010/main" val="3678392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4781</TotalTime>
  <Words>3265</Words>
  <Application>Microsoft Office PowerPoint</Application>
  <PresentationFormat>Widescreen</PresentationFormat>
  <Paragraphs>303</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Calibri</vt:lpstr>
      <vt:lpstr>Calibri Light</vt:lpstr>
      <vt:lpstr>Office Theme</vt:lpstr>
      <vt:lpstr>NNE-CTR  Pilot Project &amp; Joint Catalyst Award Full Application Workshop</vt:lpstr>
      <vt:lpstr>Pilot Projects Program Core Introduction</vt:lpstr>
      <vt:lpstr>  Pilot Project Core Program Team Contacts Keep an eye out for communications from these people!  Reach out, we’re here to help!  NNE-CTR Pilot Project Core Program Leads: Rob Koza, PhD, MaineHealth Robert.Koza@mainehealth.org Janet Stein PhD, University of Vermont Janet.Stein@med.uvm.edu  NNE-CTR Administrative Program Managers: Meredith Oestreicher, MaineHealth  meredith.oestreicher@mainehealth.org Shelia Clifford-Bova, University of Vermont sheila.clifford-bova@med.uvm.edu  NNE-CTR Grant Specialist: Michele Locker, MaineHealth michele.locker@mainehealth.org  </vt:lpstr>
      <vt:lpstr>Today’s Session </vt:lpstr>
      <vt:lpstr>Proposal Submission Timeline </vt:lpstr>
      <vt:lpstr>Administrative Core  </vt:lpstr>
      <vt:lpstr>Our Service Cores</vt:lpstr>
      <vt:lpstr>Service Cores Continued</vt:lpstr>
      <vt:lpstr>Service Cores Continued</vt:lpstr>
      <vt:lpstr>Service Cores Continued</vt:lpstr>
      <vt:lpstr>Navigation Services</vt:lpstr>
      <vt:lpstr>Navigation: Research Navigators</vt:lpstr>
      <vt:lpstr>Navigators: Community Engagement</vt:lpstr>
      <vt:lpstr>Navigation Services</vt:lpstr>
      <vt:lpstr>Application: Section A NIH Forms</vt:lpstr>
      <vt:lpstr>Facepage</vt:lpstr>
      <vt:lpstr>Project Summary, Relevance Performance Sites</vt:lpstr>
      <vt:lpstr>Additional Sites, if Needed</vt:lpstr>
      <vt:lpstr>Senior/Key Page</vt:lpstr>
      <vt:lpstr>Application pieces: Section B Budget</vt:lpstr>
      <vt:lpstr>Budget: Basic Guidelines</vt:lpstr>
      <vt:lpstr>Application Pieces: Section C Biosketch</vt:lpstr>
      <vt:lpstr>Application Pieces: Section D Research Plan</vt:lpstr>
      <vt:lpstr>Specific Aims</vt:lpstr>
      <vt:lpstr>Research Strategy</vt:lpstr>
      <vt:lpstr>Research Plan: General Tips </vt:lpstr>
      <vt:lpstr>Research Plan: General Tips Continued</vt:lpstr>
      <vt:lpstr>Application Pieces: Section E Human Subjects, Clinical Trials and Vertebrate Animals</vt:lpstr>
      <vt:lpstr>Application Pieces: Section E: HSCT</vt:lpstr>
      <vt:lpstr>Application Pieces: Sections F, G and H</vt:lpstr>
      <vt:lpstr>Letters of Support</vt:lpstr>
      <vt:lpstr>How to submit</vt:lpstr>
      <vt:lpstr>Review Committee</vt:lpstr>
      <vt:lpstr>Review Process</vt:lpstr>
      <vt:lpstr>Review Process</vt:lpstr>
      <vt:lpstr>Review Process</vt:lpstr>
      <vt:lpstr>Review Process</vt:lpstr>
      <vt:lpstr>Review Process</vt:lpstr>
      <vt:lpstr>Review Process</vt:lpstr>
      <vt:lpstr>Notification and “Just in Time” (JIT) Phase</vt:lpstr>
      <vt:lpstr>Approvals</vt:lpstr>
      <vt:lpstr>Funding Mechanism</vt:lpstr>
      <vt:lpstr>Final Questions?</vt:lpstr>
      <vt:lpstr>     NNE-CTR Pilot Project Core Program Leads: Rob Koza, PhD, MaineHealth Robert.Koza@mainehealth.org Janet Stein PhD, University of Vermont Janet.Stein@med.uvm.edu  NNE-CTR Administrative Program Managers: Meredith Oestreicher, MaineHealth  meredith.oestreicher@mainehealth.org Shelia Clifford-Bova, University of Vermont sheila.clifford-bova@med.uvm.edu  NNE-CTR Grant Specialist: Michele Locker, MaineHealth michele.locker@mainehealth.org  </vt:lpstr>
    </vt:vector>
  </TitlesOfParts>
  <Company>MaineHealth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 Project Program Leaders Rob Koza, PhD, MaineHealth Robert.Koza@mainehealth.org Janet Stein PhD, University of Vermont Janet.Stein@med.uvm.edu  General Information nne-ctr@med.uvm.edu Meredith Oestreicher, MaineHealth meredith.oestreicher@mainehealth.org Shelia Clifford-Bova, University of Vermont sheila.clifford-bova@med.uvm.edu</dc:title>
  <dc:creator>Oestreicher, Meredith B</dc:creator>
  <cp:lastModifiedBy>Clifford-Bova, Sheila A</cp:lastModifiedBy>
  <cp:revision>114</cp:revision>
  <dcterms:created xsi:type="dcterms:W3CDTF">2023-07-14T15:38:22Z</dcterms:created>
  <dcterms:modified xsi:type="dcterms:W3CDTF">2023-10-02T12:25:03Z</dcterms:modified>
</cp:coreProperties>
</file>