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58" r:id="rId7"/>
    <p:sldId id="277" r:id="rId8"/>
    <p:sldId id="274" r:id="rId9"/>
    <p:sldId id="267" r:id="rId10"/>
    <p:sldId id="270" r:id="rId11"/>
    <p:sldId id="260" r:id="rId12"/>
    <p:sldId id="259" r:id="rId13"/>
    <p:sldId id="261" r:id="rId14"/>
    <p:sldId id="275" r:id="rId15"/>
    <p:sldId id="266" r:id="rId16"/>
    <p:sldId id="262" r:id="rId17"/>
    <p:sldId id="264" r:id="rId18"/>
    <p:sldId id="269" r:id="rId19"/>
    <p:sldId id="278" r:id="rId20"/>
    <p:sldId id="276"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showGuides="1">
      <p:cViewPr varScale="1">
        <p:scale>
          <a:sx n="61" d="100"/>
          <a:sy n="61" d="100"/>
        </p:scale>
        <p:origin x="788" y="6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nsbury, Karen M." userId="818cb95d-5562-46ba-9b92-74802865f653" providerId="ADAL" clId="{6B7D36A5-0E3D-483D-98DA-B8DBCC8D5DF6}"/>
    <pc:docChg chg="modSld">
      <pc:chgData name="Lounsbury, Karen M." userId="818cb95d-5562-46ba-9b92-74802865f653" providerId="ADAL" clId="{6B7D36A5-0E3D-483D-98DA-B8DBCC8D5DF6}" dt="2021-09-23T01:38:27.785" v="3" actId="20577"/>
      <pc:docMkLst>
        <pc:docMk/>
      </pc:docMkLst>
      <pc:sldChg chg="modSp mod">
        <pc:chgData name="Lounsbury, Karen M." userId="818cb95d-5562-46ba-9b92-74802865f653" providerId="ADAL" clId="{6B7D36A5-0E3D-483D-98DA-B8DBCC8D5DF6}" dt="2021-09-23T01:38:27.785" v="3" actId="20577"/>
        <pc:sldMkLst>
          <pc:docMk/>
          <pc:sldMk cId="3801973167" sldId="256"/>
        </pc:sldMkLst>
        <pc:spChg chg="mod">
          <ac:chgData name="Lounsbury, Karen M." userId="818cb95d-5562-46ba-9b92-74802865f653" providerId="ADAL" clId="{6B7D36A5-0E3D-483D-98DA-B8DBCC8D5DF6}" dt="2021-09-23T01:38:27.785" v="3" actId="20577"/>
          <ac:spMkLst>
            <pc:docMk/>
            <pc:sldMk cId="3801973167" sldId="256"/>
            <ac:spMk id="3" creationId="{30C28E7A-C937-0349-94D7-37EA0723F14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91173912659128"/>
          <c:y val="9.2330530477935685E-2"/>
          <c:w val="0.41588013853527461"/>
          <c:h val="0.82451757075586751"/>
        </c:manualLayout>
      </c:layout>
      <c:doughnutChart>
        <c:varyColors val="1"/>
        <c:ser>
          <c:idx val="0"/>
          <c:order val="0"/>
          <c:tx>
            <c:strRef>
              <c:f>Sheet1!$B$1</c:f>
              <c:strCache>
                <c:ptCount val="1"/>
                <c:pt idx="0">
                  <c:v>Proportionate impact on health</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B2-1446-B5EF-1A655DA71FD1}"/>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3-C7B2-1446-B5EF-1A655DA71FD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7B2-1446-B5EF-1A655DA71FD1}"/>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C7B2-1446-B5EF-1A655DA71FD1}"/>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C7B2-1446-B5EF-1A655DA71FD1}"/>
              </c:ext>
            </c:extLst>
          </c:dPt>
          <c:dLbls>
            <c:dLbl>
              <c:idx val="0"/>
              <c:layout>
                <c:manualLayout>
                  <c:x val="4.0857413738577828E-3"/>
                  <c:y val="1.1062108763148066E-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itchFamily="2" charset="0"/>
                        <a:ea typeface="+mn-ea"/>
                        <a:cs typeface="+mn-cs"/>
                      </a:defRPr>
                    </a:pPr>
                    <a:fld id="{0C838D44-84DB-AF44-9763-456C8A80C5CC}" type="CATEGORYNAME">
                      <a:rPr lang="en-US" sz="1600"/>
                      <a:pPr>
                        <a:defRPr sz="1600" b="1">
                          <a:solidFill>
                            <a:schemeClr val="bg1"/>
                          </a:solidFill>
                          <a:latin typeface="Helvetica" pitchFamily="2" charset="0"/>
                        </a:defRPr>
                      </a:pPr>
                      <a:t>[CATEGORY NAME]</a:t>
                    </a:fld>
                    <a:r>
                      <a:rPr lang="en-US" sz="1600" baseline="0" dirty="0"/>
                      <a:t>
</a:t>
                    </a:r>
                    <a:fld id="{294BAA9C-C03E-604D-B10C-B33E4910E598}" type="PERCENTAGE">
                      <a:rPr lang="en-US" sz="1600" baseline="0"/>
                      <a:pPr>
                        <a:defRPr sz="1600" b="1">
                          <a:solidFill>
                            <a:schemeClr val="bg1"/>
                          </a:solidFill>
                          <a:latin typeface="Helvetica" pitchFamily="2" charset="0"/>
                        </a:defRPr>
                      </a:pPr>
                      <a:t>[PERCENTAGE]</a:t>
                    </a:fld>
                    <a:endParaRPr lang="en-US" sz="1600"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1934450553038875"/>
                      <c:h val="0.13266848616770438"/>
                    </c:manualLayout>
                  </c15:layout>
                  <c15:dlblFieldTable/>
                  <c15:showDataLabelsRange val="0"/>
                </c:ext>
                <c:ext xmlns:c16="http://schemas.microsoft.com/office/drawing/2014/chart" uri="{C3380CC4-5D6E-409C-BE32-E72D297353CC}">
                  <c16:uniqueId val="{00000001-C7B2-1446-B5EF-1A655DA71FD1}"/>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C7B2-1446-B5EF-1A655DA71FD1}"/>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itchFamily="2" charset="0"/>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C7B2-1446-B5EF-1A655DA71FD1}"/>
                </c:ext>
              </c:extLst>
            </c:dLbl>
            <c:dLbl>
              <c:idx val="3"/>
              <c:layout>
                <c:manualLayout>
                  <c:x val="1.554580872703412E-2"/>
                  <c:y val="-9.9551140195876225E-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itchFamily="2" charset="0"/>
                        <a:ea typeface="+mn-ea"/>
                        <a:cs typeface="+mn-cs"/>
                      </a:defRPr>
                    </a:pPr>
                    <a:fld id="{A76A42C1-EDB3-B642-92AD-8ADBF1F7A398}" type="CATEGORYNAME">
                      <a:rPr lang="en-US" sz="1600" dirty="0"/>
                      <a:pPr>
                        <a:defRPr sz="1400" b="1">
                          <a:solidFill>
                            <a:schemeClr val="bg1"/>
                          </a:solidFill>
                          <a:latin typeface="Helvetica" pitchFamily="2" charset="0"/>
                        </a:defRPr>
                      </a:pPr>
                      <a:t>[CATEGORY NAME]</a:t>
                    </a:fld>
                    <a:r>
                      <a:rPr lang="en-US" sz="1400" baseline="0" dirty="0"/>
                      <a:t>
</a:t>
                    </a:r>
                    <a:fld id="{2A8CD3BC-8E54-CC43-BDAF-4DB3519BC2A1}" type="PERCENTAGE">
                      <a:rPr lang="en-US" sz="1400" baseline="0" dirty="0"/>
                      <a:pPr>
                        <a:defRPr sz="1400" b="1">
                          <a:solidFill>
                            <a:schemeClr val="bg1"/>
                          </a:solidFill>
                          <a:latin typeface="Helvetica" pitchFamily="2" charset="0"/>
                        </a:defRPr>
                      </a:pPr>
                      <a:t>[PERCENTAGE]</a:t>
                    </a:fld>
                    <a:endParaRPr lang="en-US" sz="1400"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itchFamily="2"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3951213910761154"/>
                      <c:h val="0.15914908945980746"/>
                    </c:manualLayout>
                  </c15:layout>
                  <c15:dlblFieldTable/>
                  <c15:showDataLabelsRange val="0"/>
                </c:ext>
                <c:ext xmlns:c16="http://schemas.microsoft.com/office/drawing/2014/chart" uri="{C3380CC4-5D6E-409C-BE32-E72D297353CC}">
                  <c16:uniqueId val="{00000007-C7B2-1446-B5EF-1A655DA71FD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itchFamily="2"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HEALTH CARE</c:v>
                </c:pt>
                <c:pt idx="1">
                  <c:v>Genetics</c:v>
                </c:pt>
                <c:pt idx="2">
                  <c:v>Behavior</c:v>
                </c:pt>
                <c:pt idx="3">
                  <c:v>Social / environmental</c:v>
                </c:pt>
              </c:strCache>
            </c:strRef>
          </c:cat>
          <c:val>
            <c:numRef>
              <c:f>Sheet1!$B$2:$B$6</c:f>
              <c:numCache>
                <c:formatCode>0%</c:formatCode>
                <c:ptCount val="5"/>
                <c:pt idx="0">
                  <c:v>0.1</c:v>
                </c:pt>
                <c:pt idx="1">
                  <c:v>0.3</c:v>
                </c:pt>
                <c:pt idx="2">
                  <c:v>0.4</c:v>
                </c:pt>
                <c:pt idx="3">
                  <c:v>0.2</c:v>
                </c:pt>
              </c:numCache>
            </c:numRef>
          </c:val>
          <c:extLst>
            <c:ext xmlns:c16="http://schemas.microsoft.com/office/drawing/2014/chart" uri="{C3380CC4-5D6E-409C-BE32-E72D297353CC}">
              <c16:uniqueId val="{0000000A-C7B2-1446-B5EF-1A655DA71FD1}"/>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58069-B5B5-7F40-8B30-8BD8AC82B472}"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3DC24-D471-E24A-8D3A-8C38A4708D36}" type="slidenum">
              <a:rPr lang="en-US" smtClean="0"/>
              <a:t>‹#›</a:t>
            </a:fld>
            <a:endParaRPr lang="en-US"/>
          </a:p>
        </p:txBody>
      </p:sp>
    </p:spTree>
    <p:extLst>
      <p:ext uri="{BB962C8B-B14F-4D97-AF65-F5344CB8AC3E}">
        <p14:creationId xmlns:p14="http://schemas.microsoft.com/office/powerpoint/2010/main" val="114941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58C18-6B3B-304E-BA43-BDB368A2A9AA}" type="slidenum">
              <a:rPr lang="en-US" smtClean="0"/>
              <a:t>5</a:t>
            </a:fld>
            <a:endParaRPr lang="en-US"/>
          </a:p>
        </p:txBody>
      </p:sp>
    </p:spTree>
    <p:extLst>
      <p:ext uri="{BB962C8B-B14F-4D97-AF65-F5344CB8AC3E}">
        <p14:creationId xmlns:p14="http://schemas.microsoft.com/office/powerpoint/2010/main" val="326908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764E-A6CE-CB41-8E5C-22C305B9B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B0D97A-1E16-5B49-8FE2-B2456CBE0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3BE568-F87B-FD49-8A22-4A51494419A9}"/>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8DE7DF72-59FD-3B4F-989A-8BECD750A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E29AD-8A40-0D4F-A99E-AD60B15A9F8C}"/>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278209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5714-26FE-4744-84E5-C0C7957BB4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6F11F5-F60A-2F47-BFF4-14241B65C7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16486-70A4-814A-9911-30AA26BAB21D}"/>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7FD77D9F-3D1D-2441-B1DD-00344AAA5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A60A6-0BBE-8C4B-B790-3DC208E217C9}"/>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410209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77665-615B-4242-A82A-41BBFE112D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70A9E-AC33-334F-87BB-6F6429596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241C6-538C-0A44-8584-F969004405B3}"/>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3BF57379-539B-0E45-A2F2-6D9D0ECA5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D0F06-1436-FC4E-8E8E-88B1951893E9}"/>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60612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5595-A658-A640-8CB3-2CFF14182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7FD3B-9155-3345-8135-D4FC5831AD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7B613-BF2B-BC48-BDA2-2BE1C4E55D20}"/>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1CA90B9F-138A-2044-B6BA-A3A89ED22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34A86-8CFF-C346-9046-834292CA1DD1}"/>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137633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281E-A391-7044-9529-3072C4AA6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FA0171-4190-AA41-975E-01375A0C7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A92C9-ED7F-0944-8507-52EE555D3F78}"/>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458C75EA-B5FB-5C4C-B1A3-F2D85A4B1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8B399-F715-904C-BCE7-CDB42FB9379B}"/>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134669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70B9-443E-7348-8BAE-B90295DA7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7F3DA-2605-ED4A-8DF4-0E130D96EC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59867-EBA8-724E-8559-5E41E1D152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84F8C-BAE9-6441-9217-DF848FD635A3}"/>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6" name="Footer Placeholder 5">
            <a:extLst>
              <a:ext uri="{FF2B5EF4-FFF2-40B4-BE49-F238E27FC236}">
                <a16:creationId xmlns:a16="http://schemas.microsoft.com/office/drawing/2014/main" id="{B6A3884E-D102-8942-AB9C-BFDE3474C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5B98F-F5A1-9E4D-AFF3-E38538C35B0E}"/>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7253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6DE7-25DA-8243-9DBE-0AB076E4BB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A09F1-F6EB-2D46-B2B8-0EE3267AB7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6252C3-3670-B148-AA78-8E52C997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815DA-41FF-6E41-B4E3-C785BF652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38E648-5162-2D44-853C-5E0E493CCA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142657-68AF-C74C-88CD-47528F6AE066}"/>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8" name="Footer Placeholder 7">
            <a:extLst>
              <a:ext uri="{FF2B5EF4-FFF2-40B4-BE49-F238E27FC236}">
                <a16:creationId xmlns:a16="http://schemas.microsoft.com/office/drawing/2014/main" id="{287EF8F5-E4D7-9847-9A34-D6CFBEA387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09D633-23C5-E44A-ACB8-6EFEA3CD2981}"/>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383233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A1C5-B552-1644-9E8D-125B0174F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919CA-B0BF-D140-86DA-8FAB7658D0C1}"/>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4" name="Footer Placeholder 3">
            <a:extLst>
              <a:ext uri="{FF2B5EF4-FFF2-40B4-BE49-F238E27FC236}">
                <a16:creationId xmlns:a16="http://schemas.microsoft.com/office/drawing/2014/main" id="{182D1F0F-1D47-E749-9B61-8DC6A9E8ED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2F3FB-8FF9-EA47-B571-62CF1CACF93A}"/>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250755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8BDC0-2400-F74D-AD4F-C41DB84A21C9}"/>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3" name="Footer Placeholder 2">
            <a:extLst>
              <a:ext uri="{FF2B5EF4-FFF2-40B4-BE49-F238E27FC236}">
                <a16:creationId xmlns:a16="http://schemas.microsoft.com/office/drawing/2014/main" id="{DFE5F7E1-9E7D-9643-A461-8293CB2616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A74E6A-1ADE-0247-B475-8313B1094E2D}"/>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203417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419A-CB03-D44C-BCEC-41D898F87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945F0-EDD0-A040-BC7E-351C82FA07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20DFAB-AB53-254E-B31B-0CF6EA414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E0054-2F1B-A544-9D44-C8747E03273C}"/>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6" name="Footer Placeholder 5">
            <a:extLst>
              <a:ext uri="{FF2B5EF4-FFF2-40B4-BE49-F238E27FC236}">
                <a16:creationId xmlns:a16="http://schemas.microsoft.com/office/drawing/2014/main" id="{DB22F020-5381-A540-BFA6-256BF9746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3D9BE-2FC5-5F45-BD72-6E7E6C3B523C}"/>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139547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08FD-DC13-304F-B324-85F932304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9D7E26-4017-4D42-B702-7FD882B6E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0D812-DFB9-DF4C-9EF9-5364EEC29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E4F31-7C8C-7546-BFEC-1B85A5441C0F}"/>
              </a:ext>
            </a:extLst>
          </p:cNvPr>
          <p:cNvSpPr>
            <a:spLocks noGrp="1"/>
          </p:cNvSpPr>
          <p:nvPr>
            <p:ph type="dt" sz="half" idx="10"/>
          </p:nvPr>
        </p:nvSpPr>
        <p:spPr/>
        <p:txBody>
          <a:bodyPr/>
          <a:lstStyle/>
          <a:p>
            <a:fld id="{7EA5AFFB-9995-3C4B-9C37-2BFEE1CC5649}" type="datetimeFigureOut">
              <a:rPr lang="en-US" smtClean="0"/>
              <a:t>9/28/2021</a:t>
            </a:fld>
            <a:endParaRPr lang="en-US"/>
          </a:p>
        </p:txBody>
      </p:sp>
      <p:sp>
        <p:nvSpPr>
          <p:cNvPr id="6" name="Footer Placeholder 5">
            <a:extLst>
              <a:ext uri="{FF2B5EF4-FFF2-40B4-BE49-F238E27FC236}">
                <a16:creationId xmlns:a16="http://schemas.microsoft.com/office/drawing/2014/main" id="{61247BD6-8FE7-6540-963D-58FCBD0E2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D69FF-E929-7B45-9E4C-DAD1A394FDD6}"/>
              </a:ext>
            </a:extLst>
          </p:cNvPr>
          <p:cNvSpPr>
            <a:spLocks noGrp="1"/>
          </p:cNvSpPr>
          <p:nvPr>
            <p:ph type="sldNum" sz="quarter" idx="12"/>
          </p:nvPr>
        </p:nvSpPr>
        <p:spPr/>
        <p:txBody>
          <a:bodyPr/>
          <a:lstStyle/>
          <a:p>
            <a:fld id="{13429301-58C3-AB44-81F4-2768B73EB5E3}" type="slidenum">
              <a:rPr lang="en-US" smtClean="0"/>
              <a:t>‹#›</a:t>
            </a:fld>
            <a:endParaRPr lang="en-US"/>
          </a:p>
        </p:txBody>
      </p:sp>
    </p:spTree>
    <p:extLst>
      <p:ext uri="{BB962C8B-B14F-4D97-AF65-F5344CB8AC3E}">
        <p14:creationId xmlns:p14="http://schemas.microsoft.com/office/powerpoint/2010/main" val="3914307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46D41-DA4F-9A40-8105-EE61D6447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4E758-FC9D-0D48-82A8-31E9F01BC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348BC-74BB-F04A-9E78-683B607DC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5AFFB-9995-3C4B-9C37-2BFEE1CC5649}" type="datetimeFigureOut">
              <a:rPr lang="en-US" smtClean="0"/>
              <a:t>9/28/2021</a:t>
            </a:fld>
            <a:endParaRPr lang="en-US"/>
          </a:p>
        </p:txBody>
      </p:sp>
      <p:sp>
        <p:nvSpPr>
          <p:cNvPr id="5" name="Footer Placeholder 4">
            <a:extLst>
              <a:ext uri="{FF2B5EF4-FFF2-40B4-BE49-F238E27FC236}">
                <a16:creationId xmlns:a16="http://schemas.microsoft.com/office/drawing/2014/main" id="{E137B5AA-969F-634B-982E-F7A1EA96E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1AE4EB-54DB-7C4D-8E90-36E0C4147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29301-58C3-AB44-81F4-2768B73EB5E3}" type="slidenum">
              <a:rPr lang="en-US" smtClean="0"/>
              <a:t>‹#›</a:t>
            </a:fld>
            <a:endParaRPr lang="en-US"/>
          </a:p>
        </p:txBody>
      </p:sp>
    </p:spTree>
    <p:extLst>
      <p:ext uri="{BB962C8B-B14F-4D97-AF65-F5344CB8AC3E}">
        <p14:creationId xmlns:p14="http://schemas.microsoft.com/office/powerpoint/2010/main" val="3559544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visualdx.com/legal/acceptable-use-policy-notice" TargetMode="External"/><Relationship Id="rId2" Type="http://schemas.openxmlformats.org/officeDocument/2006/relationships/hyperlink" Target="http://voyager.uvm.edu/cgi-bin/purl?cat=uvmdb&amp;id=2354137" TargetMode="External"/><Relationship Id="rId1" Type="http://schemas.openxmlformats.org/officeDocument/2006/relationships/slideLayout" Target="../slideLayouts/slideLayout2.xml"/><Relationship Id="rId6" Type="http://schemas.openxmlformats.org/officeDocument/2006/relationships/hyperlink" Target="https://www.med.uvm.edu/activelearning/facultysupport" TargetMode="External"/><Relationship Id="rId5" Type="http://schemas.openxmlformats.org/officeDocument/2006/relationships/hyperlink" Target="http://ezproxy.uvm.edu/login?url=https://accessmedicine.mhmedical.com/book.aspx?bookid=2570" TargetMode="External"/><Relationship Id="rId4" Type="http://schemas.openxmlformats.org/officeDocument/2006/relationships/hyperlink" Target="http://ezproxy.uvm.edu/login?url=https://accessmedicine.mhmedical.com/book.aspx?bookID=258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iverse group of people ">
            <a:extLst>
              <a:ext uri="{FF2B5EF4-FFF2-40B4-BE49-F238E27FC236}">
                <a16:creationId xmlns:a16="http://schemas.microsoft.com/office/drawing/2014/main" id="{B71BF9BF-DD30-774F-9B13-740B880ADE11}"/>
              </a:ext>
            </a:extLst>
          </p:cNvPr>
          <p:cNvPicPr>
            <a:picLocks noChangeAspect="1"/>
          </p:cNvPicPr>
          <p:nvPr/>
        </p:nvPicPr>
        <p:blipFill>
          <a:blip r:embed="rId2">
            <a:alphaModFix amt="35000"/>
          </a:blip>
          <a:stretch>
            <a:fillRect/>
          </a:stretch>
        </p:blipFill>
        <p:spPr>
          <a:xfrm>
            <a:off x="2041405" y="0"/>
            <a:ext cx="8109190" cy="6858000"/>
          </a:xfrm>
          <a:prstGeom prst="rect">
            <a:avLst/>
          </a:prstGeom>
        </p:spPr>
      </p:pic>
      <p:sp>
        <p:nvSpPr>
          <p:cNvPr id="2" name="Title 1">
            <a:extLst>
              <a:ext uri="{FF2B5EF4-FFF2-40B4-BE49-F238E27FC236}">
                <a16:creationId xmlns:a16="http://schemas.microsoft.com/office/drawing/2014/main" id="{12BA6C24-8F62-8B45-9A32-882AF36B4439}"/>
              </a:ext>
            </a:extLst>
          </p:cNvPr>
          <p:cNvSpPr>
            <a:spLocks noGrp="1"/>
          </p:cNvSpPr>
          <p:nvPr>
            <p:ph type="ctrTitle"/>
          </p:nvPr>
        </p:nvSpPr>
        <p:spPr>
          <a:xfrm>
            <a:off x="1444869" y="1800748"/>
            <a:ext cx="9144000" cy="1109208"/>
          </a:xfrm>
        </p:spPr>
        <p:txBody>
          <a:bodyPr>
            <a:noAutofit/>
          </a:bodyPr>
          <a:lstStyle/>
          <a:p>
            <a:r>
              <a:rPr lang="en-US" sz="4000" dirty="0"/>
              <a:t>Recognizing and Responding to Bias in Medical Education: Guide to Developing and Delivering Inclusive Content</a:t>
            </a:r>
            <a:endParaRPr lang="en-US" sz="4000" dirty="0">
              <a:solidFill>
                <a:srgbClr val="0070C0"/>
              </a:solidFill>
            </a:endParaRPr>
          </a:p>
        </p:txBody>
      </p:sp>
      <p:sp>
        <p:nvSpPr>
          <p:cNvPr id="3" name="Subtitle 2">
            <a:extLst>
              <a:ext uri="{FF2B5EF4-FFF2-40B4-BE49-F238E27FC236}">
                <a16:creationId xmlns:a16="http://schemas.microsoft.com/office/drawing/2014/main" id="{30C28E7A-C937-0349-94D7-37EA0723F144}"/>
              </a:ext>
            </a:extLst>
          </p:cNvPr>
          <p:cNvSpPr>
            <a:spLocks noGrp="1"/>
          </p:cNvSpPr>
          <p:nvPr>
            <p:ph type="subTitle" idx="1"/>
          </p:nvPr>
        </p:nvSpPr>
        <p:spPr>
          <a:xfrm>
            <a:off x="438912" y="3602038"/>
            <a:ext cx="11018520" cy="3082226"/>
          </a:xfrm>
        </p:spPr>
        <p:txBody>
          <a:bodyPr>
            <a:normAutofit fontScale="85000" lnSpcReduction="10000"/>
          </a:bodyPr>
          <a:lstStyle/>
          <a:p>
            <a:pPr algn="l"/>
            <a:r>
              <a:rPr lang="en-US" dirty="0"/>
              <a:t>Tim Lahey, MD, </a:t>
            </a:r>
            <a:r>
              <a:rPr lang="en-US" dirty="0" err="1"/>
              <a:t>MMSc</a:t>
            </a:r>
            <a:r>
              <a:rPr lang="en-US" dirty="0"/>
              <a:t>, Director of Clinical Ethics, Professor of Medicine</a:t>
            </a:r>
          </a:p>
          <a:p>
            <a:pPr algn="l"/>
            <a:r>
              <a:rPr lang="en-US" dirty="0"/>
              <a:t>Karen Lounsbury, PhD, Director of Foundations and Pre-Clinical Assessment, Professor of Pharmacology</a:t>
            </a:r>
          </a:p>
          <a:p>
            <a:pPr algn="l"/>
            <a:r>
              <a:rPr lang="en-US" dirty="0"/>
              <a:t>Eileen CichoskiKelly, PhD, ODEI Academic Excellence </a:t>
            </a:r>
            <a:r>
              <a:rPr lang="en-US" dirty="0" err="1"/>
              <a:t>Liason</a:t>
            </a:r>
            <a:r>
              <a:rPr lang="en-US" dirty="0"/>
              <a:t>, Associate Professor of Family Medicine</a:t>
            </a:r>
          </a:p>
          <a:p>
            <a:pPr algn="l"/>
            <a:r>
              <a:rPr lang="en-US" dirty="0"/>
              <a:t>Pamela Gibson</a:t>
            </a:r>
            <a:r>
              <a:rPr lang="en-US"/>
              <a:t>, MD</a:t>
            </a:r>
            <a:r>
              <a:rPr lang="en-US" dirty="0"/>
              <a:t>, Vice Chair of Pathology &amp; Laboratory Medicine, Associate Professor of Medicine</a:t>
            </a:r>
          </a:p>
          <a:p>
            <a:pPr algn="l"/>
            <a:r>
              <a:rPr lang="en-US" dirty="0"/>
              <a:t>Julia O’Connor, Instructional Designer, Office of Medical Education</a:t>
            </a:r>
          </a:p>
          <a:p>
            <a:endParaRPr lang="en-US" dirty="0"/>
          </a:p>
          <a:p>
            <a:r>
              <a:rPr lang="en-US" dirty="0"/>
              <a:t>With thanks to Mercedes Avila, PhD</a:t>
            </a:r>
          </a:p>
        </p:txBody>
      </p:sp>
    </p:spTree>
    <p:extLst>
      <p:ext uri="{BB962C8B-B14F-4D97-AF65-F5344CB8AC3E}">
        <p14:creationId xmlns:p14="http://schemas.microsoft.com/office/powerpoint/2010/main" val="380197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862A-59E5-9F40-B7DC-2C667A85520A}"/>
              </a:ext>
            </a:extLst>
          </p:cNvPr>
          <p:cNvSpPr>
            <a:spLocks noGrp="1"/>
          </p:cNvSpPr>
          <p:nvPr>
            <p:ph type="title"/>
          </p:nvPr>
        </p:nvSpPr>
        <p:spPr/>
        <p:txBody>
          <a:bodyPr>
            <a:normAutofit/>
          </a:bodyPr>
          <a:lstStyle/>
          <a:p>
            <a:r>
              <a:rPr lang="en-US" dirty="0">
                <a:solidFill>
                  <a:srgbClr val="C00000"/>
                </a:solidFill>
              </a:rPr>
              <a:t>Exercise #2: </a:t>
            </a:r>
            <a:r>
              <a:rPr lang="en-US" dirty="0" smtClean="0">
                <a:solidFill>
                  <a:srgbClr val="C00000"/>
                </a:solidFill>
              </a:rPr>
              <a:t>10 </a:t>
            </a:r>
            <a:r>
              <a:rPr lang="en-US" dirty="0">
                <a:solidFill>
                  <a:srgbClr val="C00000"/>
                </a:solidFill>
              </a:rPr>
              <a:t>minutes</a:t>
            </a:r>
            <a:br>
              <a:rPr lang="en-US" dirty="0">
                <a:solidFill>
                  <a:srgbClr val="C00000"/>
                </a:solidFill>
              </a:rPr>
            </a:br>
            <a:r>
              <a:rPr lang="en-US" dirty="0"/>
              <a:t>Avoiding pitfalls in the selection of cases</a:t>
            </a:r>
            <a:endParaRPr lang="en-US" dirty="0">
              <a:solidFill>
                <a:srgbClr val="C00000"/>
              </a:solidFill>
            </a:endParaRPr>
          </a:p>
        </p:txBody>
      </p:sp>
      <p:sp>
        <p:nvSpPr>
          <p:cNvPr id="3" name="Content Placeholder 2">
            <a:extLst>
              <a:ext uri="{FF2B5EF4-FFF2-40B4-BE49-F238E27FC236}">
                <a16:creationId xmlns:a16="http://schemas.microsoft.com/office/drawing/2014/main" id="{CFF89E75-9537-4C47-B059-134647075FD3}"/>
              </a:ext>
            </a:extLst>
          </p:cNvPr>
          <p:cNvSpPr>
            <a:spLocks noGrp="1"/>
          </p:cNvSpPr>
          <p:nvPr>
            <p:ph idx="1"/>
          </p:nvPr>
        </p:nvSpPr>
        <p:spPr/>
        <p:txBody>
          <a:bodyPr/>
          <a:lstStyle/>
          <a:p>
            <a:r>
              <a:rPr lang="en-US" dirty="0"/>
              <a:t>Participants will be sent to breakout rooms</a:t>
            </a:r>
          </a:p>
          <a:p>
            <a:r>
              <a:rPr lang="en-US" dirty="0" smtClean="0"/>
              <a:t>List </a:t>
            </a:r>
            <a:r>
              <a:rPr lang="en-US" dirty="0"/>
              <a:t>ways the </a:t>
            </a:r>
            <a:r>
              <a:rPr lang="en-US" i="1" dirty="0"/>
              <a:t>selection</a:t>
            </a:r>
            <a:r>
              <a:rPr lang="en-US" dirty="0"/>
              <a:t> of cases in general could lead to stereotyping or other issues that go beyond the language of individual cases</a:t>
            </a:r>
          </a:p>
          <a:p>
            <a:endParaRPr lang="en-US" dirty="0"/>
          </a:p>
          <a:p>
            <a:r>
              <a:rPr lang="en-US" dirty="0"/>
              <a:t>Identify ways of improving </a:t>
            </a:r>
            <a:r>
              <a:rPr lang="en-US" dirty="0" smtClean="0"/>
              <a:t>materials related to other course content</a:t>
            </a:r>
            <a:endParaRPr lang="en-US" dirty="0"/>
          </a:p>
          <a:p>
            <a:endParaRPr lang="en-US" dirty="0"/>
          </a:p>
          <a:p>
            <a:r>
              <a:rPr lang="en-US" dirty="0" smtClean="0"/>
              <a:t>Choose a group member to report </a:t>
            </a:r>
            <a:r>
              <a:rPr lang="en-US" dirty="0"/>
              <a:t>out</a:t>
            </a:r>
          </a:p>
        </p:txBody>
      </p:sp>
    </p:spTree>
    <p:extLst>
      <p:ext uri="{BB962C8B-B14F-4D97-AF65-F5344CB8AC3E}">
        <p14:creationId xmlns:p14="http://schemas.microsoft.com/office/powerpoint/2010/main" val="211706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26780-3804-2E4D-922B-75904835CD77}"/>
              </a:ext>
            </a:extLst>
          </p:cNvPr>
          <p:cNvSpPr>
            <a:spLocks noGrp="1"/>
          </p:cNvSpPr>
          <p:nvPr>
            <p:ph idx="1"/>
          </p:nvPr>
        </p:nvSpPr>
        <p:spPr>
          <a:xfrm>
            <a:off x="97972" y="258762"/>
            <a:ext cx="3886200" cy="6340475"/>
          </a:xfrm>
          <a:ln>
            <a:solidFill>
              <a:schemeClr val="accent1"/>
            </a:solidFill>
          </a:ln>
        </p:spPr>
        <p:txBody>
          <a:bodyPr>
            <a:noAutofit/>
          </a:bodyPr>
          <a:lstStyle/>
          <a:p>
            <a:pPr marL="0" indent="0">
              <a:buNone/>
            </a:pPr>
            <a:r>
              <a:rPr lang="en-US" sz="1400" dirty="0">
                <a:solidFill>
                  <a:srgbClr val="0070C0"/>
                </a:solidFill>
              </a:rPr>
              <a:t>1</a:t>
            </a:r>
          </a:p>
          <a:p>
            <a:pPr marL="0" indent="0">
              <a:buNone/>
            </a:pPr>
            <a:r>
              <a:rPr lang="en-US" sz="1400" dirty="0">
                <a:solidFill>
                  <a:srgbClr val="0070C0"/>
                </a:solidFill>
              </a:rPr>
              <a:t>A 32-year-old homeless African American man from inner city Chicago is being evaluated in the emergency department with pain in all joints he says is consistent with prior sickle cell crises. His fingertips hurt particularly. He says 75 micrograms of fentanyl is too small a dose. Past medical history includes an episode of </a:t>
            </a:r>
            <a:r>
              <a:rPr lang="en-US" sz="1400" i="1" dirty="0">
                <a:solidFill>
                  <a:srgbClr val="0070C0"/>
                </a:solidFill>
              </a:rPr>
              <a:t>Salmonella</a:t>
            </a:r>
            <a:r>
              <a:rPr lang="en-US" sz="1400" dirty="0">
                <a:solidFill>
                  <a:srgbClr val="0070C0"/>
                </a:solidFill>
              </a:rPr>
              <a:t> bacteremia 5 years ago. He takes no medications prior to arrival and has no drug allergies. He is homeless. He does not smoke or drink alcohol but readily admits to a prior history of opioid use disorder. No other illicit drug use. Temperature 37.2. BP 140/90 HR 120 and RR 20. O</a:t>
            </a:r>
            <a:r>
              <a:rPr lang="en-US" sz="1400" baseline="-25000" dirty="0">
                <a:solidFill>
                  <a:srgbClr val="0070C0"/>
                </a:solidFill>
              </a:rPr>
              <a:t>2</a:t>
            </a:r>
            <a:r>
              <a:rPr lang="en-US" sz="1400" dirty="0">
                <a:solidFill>
                  <a:srgbClr val="0070C0"/>
                </a:solidFill>
              </a:rPr>
              <a:t> saturation 94% on room air. Physical examination reveals no rash. There are crackles in the right lower chest but no associated dullness to percussion. Labs are notable for hemoglobin of 8 g/dL, decreased from 10 g/dL approximately 3 months ago. A chest x-ray confirms a right lower lobe infiltrate. A peripheral smear confirms the presents of misshapen erythrocytes. Blood cultures are pending. </a:t>
            </a:r>
          </a:p>
          <a:p>
            <a:pPr lvl="0">
              <a:buFont typeface="+mj-lt"/>
              <a:buAutoNum type="arabicPeriod"/>
            </a:pPr>
            <a:r>
              <a:rPr lang="en-US" sz="1400" dirty="0">
                <a:solidFill>
                  <a:srgbClr val="0070C0"/>
                </a:solidFill>
              </a:rPr>
              <a:t>Describe what pathophysiological mechanism likely triggered this patient’s pain and decreased hemoglobin.</a:t>
            </a:r>
          </a:p>
          <a:p>
            <a:pPr lvl="0">
              <a:buFont typeface="+mj-lt"/>
              <a:buAutoNum type="arabicPeriod"/>
            </a:pPr>
            <a:r>
              <a:rPr lang="en-US" sz="1400" dirty="0">
                <a:solidFill>
                  <a:srgbClr val="0070C0"/>
                </a:solidFill>
              </a:rPr>
              <a:t>Name and justify the antibiotic you would start for this patient’s infection.</a:t>
            </a:r>
          </a:p>
          <a:p>
            <a:pPr lvl="0">
              <a:buFont typeface="+mj-lt"/>
              <a:buAutoNum type="arabicPeriod"/>
            </a:pPr>
            <a:r>
              <a:rPr lang="en-US" sz="1400" dirty="0">
                <a:solidFill>
                  <a:srgbClr val="0070C0"/>
                </a:solidFill>
              </a:rPr>
              <a:t>What medication would you prescribe to prevent future episodes, and how does it work?</a:t>
            </a:r>
          </a:p>
          <a:p>
            <a:pPr marL="0" indent="0">
              <a:buNone/>
            </a:pPr>
            <a:endParaRPr lang="en-US" sz="1200" dirty="0">
              <a:solidFill>
                <a:srgbClr val="0070C0"/>
              </a:solidFill>
            </a:endParaRPr>
          </a:p>
        </p:txBody>
      </p:sp>
      <p:sp>
        <p:nvSpPr>
          <p:cNvPr id="12" name="Content Placeholder 2">
            <a:extLst>
              <a:ext uri="{FF2B5EF4-FFF2-40B4-BE49-F238E27FC236}">
                <a16:creationId xmlns:a16="http://schemas.microsoft.com/office/drawing/2014/main" id="{3951E38A-F982-AC4B-A387-07E655F7ED88}"/>
              </a:ext>
            </a:extLst>
          </p:cNvPr>
          <p:cNvSpPr txBox="1">
            <a:spLocks/>
          </p:cNvSpPr>
          <p:nvPr/>
        </p:nvSpPr>
        <p:spPr>
          <a:xfrm>
            <a:off x="4147458" y="258762"/>
            <a:ext cx="3886200" cy="6340475"/>
          </a:xfrm>
          <a:prstGeom prst="rect">
            <a:avLst/>
          </a:prstGeom>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accent6">
                    <a:lumMod val="75000"/>
                  </a:schemeClr>
                </a:solidFill>
              </a:rPr>
              <a:t>2</a:t>
            </a:r>
          </a:p>
          <a:p>
            <a:pPr marL="0" indent="0">
              <a:buNone/>
            </a:pPr>
            <a:r>
              <a:rPr lang="en-US" sz="1400" dirty="0">
                <a:solidFill>
                  <a:schemeClr val="accent6">
                    <a:lumMod val="75000"/>
                  </a:schemeClr>
                </a:solidFill>
              </a:rPr>
              <a:t>A 26-year-old paralegal presents to the emergency department with fever and a non-pruritic rash. He denies headache. He underwent breast augmentation surgery as well as a procedure to make his chin and Adam’s apple less prominent. No genital surgery to date. He takes estrogens daily. One unsuccessful suicide attempt at the age of 14. He is promiscuous with multiple male partners whom he meets on an online hook up app. When asked about condoms, he looks a uncomfortable – then admits he does not use them. No family history of immunodeficiency. Temperature 38.2. Vitals otherwise stable. There is are innumerable rounded well-demarcated macular erythematous spots on his trunk, and arms (including the palms of his hands) and legs (including the soles of his feet). Genital examination shows normal male external genitalia without any ulcerative lesions. CBC and chemistries are normal. A rapid HIV test is negative. A serology returns positive for a spirochete.</a:t>
            </a:r>
          </a:p>
          <a:p>
            <a:pPr lvl="0">
              <a:buFont typeface="+mj-lt"/>
              <a:buAutoNum type="arabicPeriod"/>
            </a:pPr>
            <a:r>
              <a:rPr lang="en-US" sz="1400" dirty="0">
                <a:solidFill>
                  <a:schemeClr val="accent6">
                    <a:lumMod val="75000"/>
                  </a:schemeClr>
                </a:solidFill>
              </a:rPr>
              <a:t>Rank in order of likelihood the following pathogen: </a:t>
            </a:r>
            <a:r>
              <a:rPr lang="en-US" sz="1400" i="1" dirty="0">
                <a:solidFill>
                  <a:schemeClr val="accent6">
                    <a:lumMod val="75000"/>
                  </a:schemeClr>
                </a:solidFill>
              </a:rPr>
              <a:t>Neisseria meningitidis, Treponema pallidum, Borrelia burgdorferi</a:t>
            </a:r>
            <a:r>
              <a:rPr lang="en-US" sz="1400" dirty="0">
                <a:solidFill>
                  <a:schemeClr val="accent6">
                    <a:lumMod val="75000"/>
                  </a:schemeClr>
                </a:solidFill>
              </a:rPr>
              <a:t>. Why?</a:t>
            </a:r>
          </a:p>
          <a:p>
            <a:pPr lvl="0">
              <a:buFont typeface="+mj-lt"/>
              <a:buAutoNum type="arabicPeriod"/>
            </a:pPr>
            <a:r>
              <a:rPr lang="en-US" sz="1400" dirty="0">
                <a:solidFill>
                  <a:schemeClr val="accent6">
                    <a:lumMod val="75000"/>
                  </a:schemeClr>
                </a:solidFill>
              </a:rPr>
              <a:t>Describe the mechanism of action of the most effective therapy.</a:t>
            </a:r>
          </a:p>
          <a:p>
            <a:pPr lvl="0">
              <a:buFont typeface="+mj-lt"/>
              <a:buAutoNum type="arabicPeriod"/>
            </a:pPr>
            <a:r>
              <a:rPr lang="en-US" sz="1400" dirty="0">
                <a:solidFill>
                  <a:schemeClr val="accent6">
                    <a:lumMod val="75000"/>
                  </a:schemeClr>
                </a:solidFill>
              </a:rPr>
              <a:t>How can you get this patient to use condoms more consistently? </a:t>
            </a:r>
          </a:p>
        </p:txBody>
      </p:sp>
      <p:sp>
        <p:nvSpPr>
          <p:cNvPr id="14" name="Content Placeholder 2">
            <a:extLst>
              <a:ext uri="{FF2B5EF4-FFF2-40B4-BE49-F238E27FC236}">
                <a16:creationId xmlns:a16="http://schemas.microsoft.com/office/drawing/2014/main" id="{E631C23E-C7A8-504C-A07E-BAF0B48A30B4}"/>
              </a:ext>
            </a:extLst>
          </p:cNvPr>
          <p:cNvSpPr txBox="1">
            <a:spLocks/>
          </p:cNvSpPr>
          <p:nvPr/>
        </p:nvSpPr>
        <p:spPr>
          <a:xfrm>
            <a:off x="8196944" y="258762"/>
            <a:ext cx="3886200" cy="6340475"/>
          </a:xfrm>
          <a:prstGeom prst="rect">
            <a:avLst/>
          </a:prstGeom>
          <a:ln>
            <a:solidFill>
              <a:srgbClr val="C0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rgbClr val="C00000"/>
                </a:solidFill>
              </a:rPr>
              <a:t>3</a:t>
            </a:r>
          </a:p>
          <a:p>
            <a:pPr marL="0" indent="0">
              <a:buNone/>
            </a:pPr>
            <a:r>
              <a:rPr lang="en-US" sz="1400" dirty="0">
                <a:solidFill>
                  <a:srgbClr val="C00000"/>
                </a:solidFill>
              </a:rPr>
              <a:t>A 48-year-old Latina is vising with her primary care physician. She says she feels tired. Past medical history is notable for type 2 diabetes mellitus, hypertension and morbid obesity. She is prescribed metformin and lisinopril but admits poor adherence. She works as an administrative assistant for a large paper factory. A single mother, she is raising four children under the age of 10. All are your patients; all are overweight. When asked about diet, she says “I make sure they get a protein, maybe carne </a:t>
            </a:r>
            <a:r>
              <a:rPr lang="en-US" sz="1400" dirty="0" err="1">
                <a:solidFill>
                  <a:srgbClr val="C00000"/>
                </a:solidFill>
              </a:rPr>
              <a:t>asada</a:t>
            </a:r>
            <a:r>
              <a:rPr lang="en-US" sz="1400" dirty="0">
                <a:solidFill>
                  <a:srgbClr val="C00000"/>
                </a:solidFill>
              </a:rPr>
              <a:t>, with every meal. Some rice. Beans.” Vegetables are uncommon. She says they consume a gallon of Coca-Cola daily. Her family history is notable for type 2 diabetes in multiple family members. Her father died of a myocardial infarction at the age of 49. Blood pressure is 160/96. Other vitals are normal. BMI is 33. She avoids eye contact. Beyond decreased monofilament sensation in the soles of her feet, examination is normal. Creatinine is stable at 0.8. Hemoglobin A1c is 11. Total cholesterol is 266. Urinalysis shows 1+ protein.</a:t>
            </a:r>
          </a:p>
          <a:p>
            <a:pPr>
              <a:buFont typeface="+mj-lt"/>
              <a:buAutoNum type="arabicPeriod"/>
            </a:pPr>
            <a:r>
              <a:rPr lang="en-US" sz="1400" dirty="0">
                <a:solidFill>
                  <a:srgbClr val="C00000"/>
                </a:solidFill>
              </a:rPr>
              <a:t>How does this patient’s diabetes likely cause proteinuria?</a:t>
            </a:r>
          </a:p>
          <a:p>
            <a:pPr>
              <a:buFont typeface="+mj-lt"/>
              <a:buAutoNum type="arabicPeriod"/>
            </a:pPr>
            <a:r>
              <a:rPr lang="en-US" sz="1400" dirty="0">
                <a:solidFill>
                  <a:srgbClr val="C00000"/>
                </a:solidFill>
              </a:rPr>
              <a:t>What is the mechanism of action of metformin and the second drug you are likely to add?</a:t>
            </a:r>
          </a:p>
          <a:p>
            <a:pPr>
              <a:buFont typeface="+mj-lt"/>
              <a:buAutoNum type="arabicPeriod"/>
            </a:pPr>
            <a:r>
              <a:rPr lang="en-US" sz="1400" dirty="0">
                <a:solidFill>
                  <a:srgbClr val="C00000"/>
                </a:solidFill>
              </a:rPr>
              <a:t>To help with disease prevention, what modifications to the typical Latin diet would you suggest?</a:t>
            </a:r>
          </a:p>
          <a:p>
            <a:pPr marL="0" indent="0">
              <a:buNone/>
            </a:pPr>
            <a:endParaRPr lang="en-US" sz="1400" dirty="0">
              <a:solidFill>
                <a:srgbClr val="C00000"/>
              </a:solidFill>
            </a:endParaRPr>
          </a:p>
          <a:p>
            <a:pPr marL="0" indent="0">
              <a:buFont typeface="Arial" panose="020B0604020202020204" pitchFamily="34" charset="0"/>
              <a:buNone/>
            </a:pPr>
            <a:endParaRPr lang="en-US" sz="1400" dirty="0">
              <a:solidFill>
                <a:srgbClr val="C00000"/>
              </a:solidFill>
            </a:endParaRPr>
          </a:p>
        </p:txBody>
      </p:sp>
    </p:spTree>
    <p:extLst>
      <p:ext uri="{BB962C8B-B14F-4D97-AF65-F5344CB8AC3E}">
        <p14:creationId xmlns:p14="http://schemas.microsoft.com/office/powerpoint/2010/main" val="230789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1EBA-4431-4747-9991-A776330C04A0}"/>
              </a:ext>
            </a:extLst>
          </p:cNvPr>
          <p:cNvSpPr>
            <a:spLocks noGrp="1"/>
          </p:cNvSpPr>
          <p:nvPr>
            <p:ph type="title"/>
          </p:nvPr>
        </p:nvSpPr>
        <p:spPr/>
        <p:txBody>
          <a:bodyPr/>
          <a:lstStyle/>
          <a:p>
            <a:r>
              <a:rPr lang="en-US" b="1" dirty="0">
                <a:solidFill>
                  <a:schemeClr val="accent5">
                    <a:lumMod val="75000"/>
                  </a:schemeClr>
                </a:solidFill>
              </a:rPr>
              <a:t>Example questions to identify pitfalls</a:t>
            </a:r>
          </a:p>
        </p:txBody>
      </p:sp>
      <p:sp>
        <p:nvSpPr>
          <p:cNvPr id="3" name="Content Placeholder 2">
            <a:extLst>
              <a:ext uri="{FF2B5EF4-FFF2-40B4-BE49-F238E27FC236}">
                <a16:creationId xmlns:a16="http://schemas.microsoft.com/office/drawing/2014/main" id="{1F0F7E88-13AC-CA43-9B3D-442A06078AA0}"/>
              </a:ext>
            </a:extLst>
          </p:cNvPr>
          <p:cNvSpPr>
            <a:spLocks noGrp="1"/>
          </p:cNvSpPr>
          <p:nvPr>
            <p:ph idx="1"/>
          </p:nvPr>
        </p:nvSpPr>
        <p:spPr/>
        <p:txBody>
          <a:bodyPr/>
          <a:lstStyle/>
          <a:p>
            <a:r>
              <a:rPr lang="en-US" dirty="0"/>
              <a:t>Is demographic characteristic necessary to specify?</a:t>
            </a:r>
          </a:p>
          <a:p>
            <a:endParaRPr lang="en-US" dirty="0"/>
          </a:p>
          <a:p>
            <a:r>
              <a:rPr lang="en-US" dirty="0"/>
              <a:t>Was a demographic linked to illness or stigmatized behavior in a stereotyping way?</a:t>
            </a:r>
          </a:p>
          <a:p>
            <a:endParaRPr lang="en-US" dirty="0"/>
          </a:p>
          <a:p>
            <a:r>
              <a:rPr lang="en-US" dirty="0"/>
              <a:t>Is phrasing judgmental, stereotypical or biased?</a:t>
            </a:r>
          </a:p>
          <a:p>
            <a:endParaRPr lang="en-US" dirty="0"/>
          </a:p>
          <a:p>
            <a:r>
              <a:rPr lang="en-US" dirty="0"/>
              <a:t>Might the general portrayal of a given demographic in the selection of cases reflect stereotypes or biases?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47593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862A-59E5-9F40-B7DC-2C667A85520A}"/>
              </a:ext>
            </a:extLst>
          </p:cNvPr>
          <p:cNvSpPr>
            <a:spLocks noGrp="1"/>
          </p:cNvSpPr>
          <p:nvPr>
            <p:ph type="title"/>
          </p:nvPr>
        </p:nvSpPr>
        <p:spPr/>
        <p:txBody>
          <a:bodyPr>
            <a:normAutofit/>
          </a:bodyPr>
          <a:lstStyle/>
          <a:p>
            <a:r>
              <a:rPr lang="en-US" dirty="0">
                <a:solidFill>
                  <a:srgbClr val="C00000"/>
                </a:solidFill>
              </a:rPr>
              <a:t>Exercise #3: </a:t>
            </a:r>
            <a:r>
              <a:rPr lang="en-US" dirty="0" smtClean="0">
                <a:solidFill>
                  <a:srgbClr val="C00000"/>
                </a:solidFill>
              </a:rPr>
              <a:t>10 </a:t>
            </a:r>
            <a:r>
              <a:rPr lang="en-US" dirty="0">
                <a:solidFill>
                  <a:srgbClr val="C00000"/>
                </a:solidFill>
              </a:rPr>
              <a:t>minutes</a:t>
            </a:r>
            <a:br>
              <a:rPr lang="en-US" dirty="0">
                <a:solidFill>
                  <a:srgbClr val="C00000"/>
                </a:solidFill>
              </a:rPr>
            </a:br>
            <a:r>
              <a:rPr lang="en-US" dirty="0"/>
              <a:t>Avoiding pitfalls in small group teaching</a:t>
            </a:r>
            <a:endParaRPr lang="en-US" dirty="0">
              <a:solidFill>
                <a:srgbClr val="C00000"/>
              </a:solidFill>
            </a:endParaRPr>
          </a:p>
        </p:txBody>
      </p:sp>
      <p:sp>
        <p:nvSpPr>
          <p:cNvPr id="3" name="Content Placeholder 2">
            <a:extLst>
              <a:ext uri="{FF2B5EF4-FFF2-40B4-BE49-F238E27FC236}">
                <a16:creationId xmlns:a16="http://schemas.microsoft.com/office/drawing/2014/main" id="{CFF89E75-9537-4C47-B059-134647075FD3}"/>
              </a:ext>
            </a:extLst>
          </p:cNvPr>
          <p:cNvSpPr>
            <a:spLocks noGrp="1"/>
          </p:cNvSpPr>
          <p:nvPr>
            <p:ph idx="1"/>
          </p:nvPr>
        </p:nvSpPr>
        <p:spPr>
          <a:xfrm>
            <a:off x="838200" y="2145665"/>
            <a:ext cx="10515600" cy="4351338"/>
          </a:xfrm>
        </p:spPr>
        <p:txBody>
          <a:bodyPr/>
          <a:lstStyle/>
          <a:p>
            <a:r>
              <a:rPr lang="en-US" dirty="0"/>
              <a:t>Participants will be sent to breakout rooms</a:t>
            </a:r>
          </a:p>
          <a:p>
            <a:endParaRPr lang="en-US" dirty="0" smtClean="0"/>
          </a:p>
          <a:p>
            <a:r>
              <a:rPr lang="en-US" dirty="0" smtClean="0"/>
              <a:t>Discuss </a:t>
            </a:r>
            <a:r>
              <a:rPr lang="en-US" dirty="0"/>
              <a:t>pitfalls and best practices in small group discussions about social determinants of health in a given teaching case</a:t>
            </a:r>
          </a:p>
          <a:p>
            <a:endParaRPr lang="en-US" dirty="0"/>
          </a:p>
          <a:p>
            <a:pPr lvl="1"/>
            <a:r>
              <a:rPr lang="en-US" i="1" dirty="0"/>
              <a:t>Example pitfall: asking the student of color to represent people of color in the conversation</a:t>
            </a:r>
          </a:p>
          <a:p>
            <a:endParaRPr lang="en-US" dirty="0"/>
          </a:p>
          <a:p>
            <a:r>
              <a:rPr lang="en-US" dirty="0"/>
              <a:t>Report out</a:t>
            </a:r>
          </a:p>
        </p:txBody>
      </p:sp>
    </p:spTree>
    <p:extLst>
      <p:ext uri="{BB962C8B-B14F-4D97-AF65-F5344CB8AC3E}">
        <p14:creationId xmlns:p14="http://schemas.microsoft.com/office/powerpoint/2010/main" val="416035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862A-59E5-9F40-B7DC-2C667A85520A}"/>
              </a:ext>
            </a:extLst>
          </p:cNvPr>
          <p:cNvSpPr>
            <a:spLocks noGrp="1"/>
          </p:cNvSpPr>
          <p:nvPr>
            <p:ph type="title"/>
          </p:nvPr>
        </p:nvSpPr>
        <p:spPr/>
        <p:txBody>
          <a:bodyPr/>
          <a:lstStyle/>
          <a:p>
            <a:r>
              <a:rPr lang="en-US" dirty="0">
                <a:solidFill>
                  <a:srgbClr val="C00000"/>
                </a:solidFill>
              </a:rPr>
              <a:t>Exercise #</a:t>
            </a:r>
            <a:r>
              <a:rPr lang="en-US" dirty="0" smtClean="0">
                <a:solidFill>
                  <a:srgbClr val="C00000"/>
                </a:solidFill>
              </a:rPr>
              <a:t>4: 10 minutes</a:t>
            </a:r>
            <a:r>
              <a:rPr lang="en-US" dirty="0">
                <a:solidFill>
                  <a:srgbClr val="C00000"/>
                </a:solidFill>
              </a:rPr>
              <a:t/>
            </a:r>
            <a:br>
              <a:rPr lang="en-US" dirty="0">
                <a:solidFill>
                  <a:srgbClr val="C00000"/>
                </a:solidFill>
              </a:rPr>
            </a:br>
            <a:r>
              <a:rPr lang="en-US" dirty="0"/>
              <a:t>Responding to student feedback</a:t>
            </a:r>
          </a:p>
        </p:txBody>
      </p:sp>
      <p:sp>
        <p:nvSpPr>
          <p:cNvPr id="3" name="Content Placeholder 2">
            <a:extLst>
              <a:ext uri="{FF2B5EF4-FFF2-40B4-BE49-F238E27FC236}">
                <a16:creationId xmlns:a16="http://schemas.microsoft.com/office/drawing/2014/main" id="{CFF89E75-9537-4C47-B059-134647075FD3}"/>
              </a:ext>
            </a:extLst>
          </p:cNvPr>
          <p:cNvSpPr>
            <a:spLocks noGrp="1"/>
          </p:cNvSpPr>
          <p:nvPr>
            <p:ph idx="1"/>
          </p:nvPr>
        </p:nvSpPr>
        <p:spPr>
          <a:xfrm>
            <a:off x="838200" y="2240279"/>
            <a:ext cx="10515600" cy="3936683"/>
          </a:xfrm>
        </p:spPr>
        <p:txBody>
          <a:bodyPr/>
          <a:lstStyle/>
          <a:p>
            <a:r>
              <a:rPr lang="en-US" dirty="0"/>
              <a:t>Participants will be sent to breakout </a:t>
            </a:r>
            <a:r>
              <a:rPr lang="en-US" dirty="0" smtClean="0"/>
              <a:t>rooms, group facilitator will provide and example of student feedback</a:t>
            </a:r>
          </a:p>
          <a:p>
            <a:endParaRPr lang="en-US" dirty="0"/>
          </a:p>
          <a:p>
            <a:r>
              <a:rPr lang="en-US" dirty="0" smtClean="0"/>
              <a:t>What </a:t>
            </a:r>
            <a:r>
              <a:rPr lang="en-US" dirty="0"/>
              <a:t>are common pitfalls in responding to student feedback about stereotyping in teaching?</a:t>
            </a:r>
          </a:p>
          <a:p>
            <a:r>
              <a:rPr lang="en-US" dirty="0"/>
              <a:t>What are specific statements that can be helpful when responding to student complaints?</a:t>
            </a:r>
          </a:p>
          <a:p>
            <a:pPr lvl="1"/>
            <a:r>
              <a:rPr lang="en-US" dirty="0" smtClean="0"/>
              <a:t>Report </a:t>
            </a:r>
            <a:r>
              <a:rPr lang="en-US" dirty="0"/>
              <a:t>out</a:t>
            </a:r>
          </a:p>
          <a:p>
            <a:endParaRPr lang="en-US" dirty="0"/>
          </a:p>
        </p:txBody>
      </p:sp>
    </p:spTree>
    <p:extLst>
      <p:ext uri="{BB962C8B-B14F-4D97-AF65-F5344CB8AC3E}">
        <p14:creationId xmlns:p14="http://schemas.microsoft.com/office/powerpoint/2010/main" val="232036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862A-59E5-9F40-B7DC-2C667A85520A}"/>
              </a:ext>
            </a:extLst>
          </p:cNvPr>
          <p:cNvSpPr>
            <a:spLocks noGrp="1"/>
          </p:cNvSpPr>
          <p:nvPr>
            <p:ph type="title"/>
          </p:nvPr>
        </p:nvSpPr>
        <p:spPr/>
        <p:txBody>
          <a:bodyPr/>
          <a:lstStyle/>
          <a:p>
            <a:r>
              <a:rPr lang="en-US" dirty="0"/>
              <a:t>Responding to student feedback</a:t>
            </a:r>
            <a:endParaRPr lang="en-US" dirty="0">
              <a:solidFill>
                <a:srgbClr val="C00000"/>
              </a:solidFill>
            </a:endParaRPr>
          </a:p>
        </p:txBody>
      </p:sp>
      <p:sp>
        <p:nvSpPr>
          <p:cNvPr id="3" name="Content Placeholder 2">
            <a:extLst>
              <a:ext uri="{FF2B5EF4-FFF2-40B4-BE49-F238E27FC236}">
                <a16:creationId xmlns:a16="http://schemas.microsoft.com/office/drawing/2014/main" id="{CFF89E75-9537-4C47-B059-134647075FD3}"/>
              </a:ext>
            </a:extLst>
          </p:cNvPr>
          <p:cNvSpPr>
            <a:spLocks noGrp="1"/>
          </p:cNvSpPr>
          <p:nvPr>
            <p:ph idx="1"/>
          </p:nvPr>
        </p:nvSpPr>
        <p:spPr/>
        <p:txBody>
          <a:bodyPr>
            <a:normAutofit lnSpcReduction="10000"/>
          </a:bodyPr>
          <a:lstStyle/>
          <a:p>
            <a:r>
              <a:rPr lang="en-US" dirty="0"/>
              <a:t>Be inclusive in other ways: photos</a:t>
            </a:r>
          </a:p>
          <a:p>
            <a:endParaRPr lang="en-US" dirty="0"/>
          </a:p>
          <a:p>
            <a:r>
              <a:rPr lang="en-US" dirty="0"/>
              <a:t>Invite reflective conversation at the outset</a:t>
            </a:r>
          </a:p>
          <a:p>
            <a:endParaRPr lang="en-US" dirty="0"/>
          </a:p>
          <a:p>
            <a:r>
              <a:rPr lang="en-US" dirty="0"/>
              <a:t>Expect to make mistakes</a:t>
            </a:r>
          </a:p>
          <a:p>
            <a:endParaRPr lang="en-US" dirty="0"/>
          </a:p>
          <a:p>
            <a:r>
              <a:rPr lang="en-US" dirty="0"/>
              <a:t>Avoid being defensive when they are pointed out</a:t>
            </a:r>
          </a:p>
          <a:p>
            <a:endParaRPr lang="en-US" dirty="0"/>
          </a:p>
          <a:p>
            <a:r>
              <a:rPr lang="en-US" dirty="0"/>
              <a:t>Ask questions with curiosity</a:t>
            </a:r>
          </a:p>
          <a:p>
            <a:endParaRPr lang="en-US" dirty="0"/>
          </a:p>
          <a:p>
            <a:endParaRPr lang="en-US" dirty="0"/>
          </a:p>
        </p:txBody>
      </p:sp>
    </p:spTree>
    <p:extLst>
      <p:ext uri="{BB962C8B-B14F-4D97-AF65-F5344CB8AC3E}">
        <p14:creationId xmlns:p14="http://schemas.microsoft.com/office/powerpoint/2010/main" val="230545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4712F-C9C2-419A-AB62-9D023EF7256D}"/>
              </a:ext>
            </a:extLst>
          </p:cNvPr>
          <p:cNvSpPr>
            <a:spLocks noGrp="1"/>
          </p:cNvSpPr>
          <p:nvPr>
            <p:ph type="title"/>
          </p:nvPr>
        </p:nvSpPr>
        <p:spPr>
          <a:xfrm>
            <a:off x="838200" y="365125"/>
            <a:ext cx="10515600" cy="896747"/>
          </a:xfrm>
        </p:spPr>
        <p:txBody>
          <a:bodyPr>
            <a:normAutofit fontScale="90000"/>
          </a:bodyPr>
          <a:lstStyle/>
          <a:p>
            <a:r>
              <a:rPr lang="en-US" sz="3600" dirty="0"/>
              <a:t>Resources for inclusive images of physical findings, developing anti-bias content, and accessibility of materials</a:t>
            </a:r>
          </a:p>
        </p:txBody>
      </p:sp>
      <p:sp>
        <p:nvSpPr>
          <p:cNvPr id="3" name="Content Placeholder 2">
            <a:extLst>
              <a:ext uri="{FF2B5EF4-FFF2-40B4-BE49-F238E27FC236}">
                <a16:creationId xmlns:a16="http://schemas.microsoft.com/office/drawing/2014/main" id="{17336EB5-F8EC-4D5B-AF8A-EBD9D49D706A}"/>
              </a:ext>
            </a:extLst>
          </p:cNvPr>
          <p:cNvSpPr>
            <a:spLocks noGrp="1"/>
          </p:cNvSpPr>
          <p:nvPr>
            <p:ph idx="1"/>
          </p:nvPr>
        </p:nvSpPr>
        <p:spPr>
          <a:xfrm>
            <a:off x="838200" y="1589038"/>
            <a:ext cx="10515600" cy="5003786"/>
          </a:xfrm>
        </p:spPr>
        <p:txBody>
          <a:bodyPr>
            <a:normAutofit fontScale="85000" lnSpcReduction="20000"/>
          </a:bodyPr>
          <a:lstStyle/>
          <a:p>
            <a:r>
              <a:rPr lang="en-US" dirty="0"/>
              <a:t>Dana Medical Library</a:t>
            </a:r>
          </a:p>
          <a:p>
            <a:pPr lvl="1"/>
            <a:r>
              <a:rPr lang="en-US" b="1" dirty="0"/>
              <a:t>Alice Stokes</a:t>
            </a:r>
            <a:r>
              <a:rPr lang="en-US" dirty="0"/>
              <a:t>, Library Assistant Professor, Dana Medical Library and Medical Education Liaison</a:t>
            </a:r>
          </a:p>
          <a:p>
            <a:pPr lvl="1"/>
            <a:r>
              <a:rPr lang="en-US" dirty="0" err="1">
                <a:hlinkClick r:id="rId2"/>
              </a:rPr>
              <a:t>VisualDx</a:t>
            </a:r>
            <a:endParaRPr lang="en-US" dirty="0"/>
          </a:p>
          <a:p>
            <a:pPr lvl="2"/>
            <a:r>
              <a:rPr lang="en-US" dirty="0"/>
              <a:t>Look up by condition OR use differential builder</a:t>
            </a:r>
          </a:p>
          <a:p>
            <a:pPr lvl="2"/>
            <a:r>
              <a:rPr lang="en-US" dirty="0"/>
              <a:t>Use filters to narrow down by skin pigmentation, body location, severity</a:t>
            </a:r>
          </a:p>
          <a:p>
            <a:pPr lvl="2"/>
            <a:r>
              <a:rPr lang="en-US" dirty="0"/>
              <a:t>Images are licensed for clinical and educational use </a:t>
            </a:r>
            <a:r>
              <a:rPr lang="en-US" dirty="0">
                <a:hlinkClick r:id="rId3"/>
              </a:rPr>
              <a:t>(Acceptable Use Policy)</a:t>
            </a:r>
            <a:endParaRPr lang="en-US" dirty="0"/>
          </a:p>
          <a:p>
            <a:pPr lvl="1"/>
            <a:r>
              <a:rPr lang="en-US" dirty="0">
                <a:hlinkClick r:id="rId4"/>
              </a:rPr>
              <a:t>Taylor and Kelly’s Dermatology for Skin of Color</a:t>
            </a:r>
            <a:endParaRPr lang="en-US" dirty="0"/>
          </a:p>
          <a:p>
            <a:pPr lvl="2"/>
            <a:r>
              <a:rPr lang="en-US" dirty="0"/>
              <a:t>Use table of contents to navigate or “search textbook” feature</a:t>
            </a:r>
          </a:p>
          <a:p>
            <a:pPr lvl="2"/>
            <a:r>
              <a:rPr lang="en-US" dirty="0"/>
              <a:t>Slides can be downloaded with caption and citation included (see following two slides)</a:t>
            </a:r>
          </a:p>
          <a:p>
            <a:pPr lvl="1"/>
            <a:r>
              <a:rPr lang="en-US" dirty="0">
                <a:hlinkClick r:id="rId5"/>
              </a:rPr>
              <a:t>Fitzpatrick’s Dermatology in General Medicine</a:t>
            </a:r>
            <a:endParaRPr lang="en-US" dirty="0"/>
          </a:p>
          <a:p>
            <a:pPr lvl="2"/>
            <a:r>
              <a:rPr lang="en-US" dirty="0"/>
              <a:t>Use table of contents to navigate or “search textbook” feature</a:t>
            </a:r>
          </a:p>
          <a:p>
            <a:pPr lvl="2"/>
            <a:r>
              <a:rPr lang="en-US" dirty="0"/>
              <a:t>Slides can be downloaded with caption and citation included</a:t>
            </a:r>
          </a:p>
          <a:p>
            <a:endParaRPr lang="en-US" dirty="0"/>
          </a:p>
          <a:p>
            <a:r>
              <a:rPr lang="en-US" dirty="0"/>
              <a:t>Office of Medical Education</a:t>
            </a:r>
          </a:p>
          <a:p>
            <a:pPr lvl="1"/>
            <a:r>
              <a:rPr lang="en-US" b="1" dirty="0"/>
              <a:t>Cara Simone and Julia O’Connor</a:t>
            </a:r>
            <a:r>
              <a:rPr lang="en-US" dirty="0"/>
              <a:t>, LCOM Curriculum Team</a:t>
            </a:r>
          </a:p>
          <a:p>
            <a:pPr lvl="1"/>
            <a:r>
              <a:rPr lang="en-US" dirty="0">
                <a:hlinkClick r:id="rId6"/>
              </a:rPr>
              <a:t>Active Learning Resources</a:t>
            </a:r>
            <a:endParaRPr lang="en-US" dirty="0"/>
          </a:p>
          <a:p>
            <a:pPr lvl="2"/>
            <a:r>
              <a:rPr lang="en-US" dirty="0"/>
              <a:t>Guidance for content development</a:t>
            </a:r>
          </a:p>
          <a:p>
            <a:pPr lvl="2"/>
            <a:r>
              <a:rPr lang="en-US" dirty="0"/>
              <a:t>Review of materials for accessibility and anti-bias recommendations</a:t>
            </a:r>
          </a:p>
          <a:p>
            <a:pPr marL="457200" lvl="1" indent="0">
              <a:buNone/>
            </a:pP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525634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C44C-BCF0-6441-9A8D-BF435D6F5458}"/>
              </a:ext>
            </a:extLst>
          </p:cNvPr>
          <p:cNvSpPr>
            <a:spLocks noGrp="1"/>
          </p:cNvSpPr>
          <p:nvPr>
            <p:ph type="title"/>
          </p:nvPr>
        </p:nvSpPr>
        <p:spPr/>
        <p:txBody>
          <a:bodyPr>
            <a:normAutofit fontScale="90000"/>
          </a:bodyPr>
          <a:lstStyle/>
          <a:p>
            <a:r>
              <a:rPr lang="en-US" dirty="0"/>
              <a:t>What problems or challenges do you still have (or are you concerned about) in regards writing inclusive cases?</a:t>
            </a:r>
          </a:p>
        </p:txBody>
      </p:sp>
      <p:pic>
        <p:nvPicPr>
          <p:cNvPr id="3" name="Picture 2" title="photo of index cards for additional questions">
            <a:extLst>
              <a:ext uri="{FF2B5EF4-FFF2-40B4-BE49-F238E27FC236}">
                <a16:creationId xmlns:a16="http://schemas.microsoft.com/office/drawing/2014/main" id="{63A67EA1-8C9B-7241-9A02-193D0C3420BB}"/>
              </a:ext>
            </a:extLst>
          </p:cNvPr>
          <p:cNvPicPr>
            <a:picLocks noChangeAspect="1"/>
          </p:cNvPicPr>
          <p:nvPr/>
        </p:nvPicPr>
        <p:blipFill>
          <a:blip r:embed="rId2"/>
          <a:stretch>
            <a:fillRect/>
          </a:stretch>
        </p:blipFill>
        <p:spPr>
          <a:xfrm>
            <a:off x="6208734" y="2042907"/>
            <a:ext cx="5918200" cy="3962400"/>
          </a:xfrm>
          <a:prstGeom prst="rect">
            <a:avLst/>
          </a:prstGeom>
        </p:spPr>
      </p:pic>
      <p:sp>
        <p:nvSpPr>
          <p:cNvPr id="4" name="Content Placeholder 3"/>
          <p:cNvSpPr txBox="1">
            <a:spLocks/>
          </p:cNvSpPr>
          <p:nvPr/>
        </p:nvSpPr>
        <p:spPr>
          <a:xfrm>
            <a:off x="838200" y="2524924"/>
            <a:ext cx="4435823" cy="3652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Please write questions in the chat</a:t>
            </a:r>
            <a:endParaRPr lang="en-US" dirty="0"/>
          </a:p>
        </p:txBody>
      </p:sp>
    </p:spTree>
    <p:extLst>
      <p:ext uri="{BB962C8B-B14F-4D97-AF65-F5344CB8AC3E}">
        <p14:creationId xmlns:p14="http://schemas.microsoft.com/office/powerpoint/2010/main" val="116105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2C3B-F05B-B049-AC1B-5CB84B48A142}"/>
              </a:ext>
            </a:extLst>
          </p:cNvPr>
          <p:cNvSpPr>
            <a:spLocks noGrp="1"/>
          </p:cNvSpPr>
          <p:nvPr>
            <p:ph type="title"/>
          </p:nvPr>
        </p:nvSpPr>
        <p:spPr/>
        <p:txBody>
          <a:bodyPr/>
          <a:lstStyle/>
          <a:p>
            <a:r>
              <a:rPr lang="en-US" b="1" dirty="0">
                <a:solidFill>
                  <a:schemeClr val="accent5">
                    <a:lumMod val="75000"/>
                  </a:schemeClr>
                </a:solidFill>
              </a:rPr>
              <a:t>Discussion</a:t>
            </a:r>
          </a:p>
        </p:txBody>
      </p:sp>
      <p:pic>
        <p:nvPicPr>
          <p:cNvPr id="4" name="Content Placeholder 3" title="photo of group discussion">
            <a:extLst>
              <a:ext uri="{FF2B5EF4-FFF2-40B4-BE49-F238E27FC236}">
                <a16:creationId xmlns:a16="http://schemas.microsoft.com/office/drawing/2014/main" id="{7935C769-CC78-5C4C-86D6-101476F25E4E}"/>
              </a:ext>
            </a:extLst>
          </p:cNvPr>
          <p:cNvPicPr>
            <a:picLocks noGrp="1" noChangeAspect="1"/>
          </p:cNvPicPr>
          <p:nvPr>
            <p:ph idx="1"/>
          </p:nvPr>
        </p:nvPicPr>
        <p:blipFill>
          <a:blip r:embed="rId2">
            <a:clrChange>
              <a:clrFrom>
                <a:srgbClr val="FDFDFD"/>
              </a:clrFrom>
              <a:clrTo>
                <a:srgbClr val="FDFDFD">
                  <a:alpha val="0"/>
                </a:srgbClr>
              </a:clrTo>
            </a:clrChange>
          </a:blip>
          <a:stretch>
            <a:fillRect/>
          </a:stretch>
        </p:blipFill>
        <p:spPr>
          <a:xfrm>
            <a:off x="3429000" y="2032794"/>
            <a:ext cx="5334000" cy="3937000"/>
          </a:xfrm>
        </p:spPr>
      </p:pic>
    </p:spTree>
    <p:extLst>
      <p:ext uri="{BB962C8B-B14F-4D97-AF65-F5344CB8AC3E}">
        <p14:creationId xmlns:p14="http://schemas.microsoft.com/office/powerpoint/2010/main" val="147480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1DC2-5815-2B45-9895-3FC7D900FA29}"/>
              </a:ext>
            </a:extLst>
          </p:cNvPr>
          <p:cNvSpPr>
            <a:spLocks noGrp="1"/>
          </p:cNvSpPr>
          <p:nvPr>
            <p:ph type="title"/>
          </p:nvPr>
        </p:nvSpPr>
        <p:spPr>
          <a:xfrm>
            <a:off x="710184" y="365125"/>
            <a:ext cx="10515600" cy="1325563"/>
          </a:xfrm>
        </p:spPr>
        <p:txBody>
          <a:bodyPr>
            <a:noAutofit/>
          </a:bodyPr>
          <a:lstStyle/>
          <a:p>
            <a:r>
              <a:rPr lang="en-US" b="1" dirty="0">
                <a:solidFill>
                  <a:schemeClr val="accent5">
                    <a:lumMod val="75000"/>
                  </a:schemeClr>
                </a:solidFill>
              </a:rPr>
              <a:t>Objectives</a:t>
            </a:r>
          </a:p>
        </p:txBody>
      </p:sp>
      <p:sp>
        <p:nvSpPr>
          <p:cNvPr id="3" name="Content Placeholder 2">
            <a:extLst>
              <a:ext uri="{FF2B5EF4-FFF2-40B4-BE49-F238E27FC236}">
                <a16:creationId xmlns:a16="http://schemas.microsoft.com/office/drawing/2014/main" id="{B32AD182-9470-434A-895D-EC88D33C0758}"/>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Recognize the importance of presenting content that includes diverse populations as part of a comprehensive medical curriculum</a:t>
            </a:r>
          </a:p>
          <a:p>
            <a:pPr marL="514350" indent="-514350">
              <a:buFont typeface="+mj-lt"/>
              <a:buAutoNum type="arabicPeriod"/>
            </a:pPr>
            <a:r>
              <a:rPr lang="en-US" dirty="0"/>
              <a:t>Discuss the consequences of perpetuating bias on health care equity </a:t>
            </a:r>
          </a:p>
          <a:p>
            <a:pPr marL="514350" indent="-514350">
              <a:buFont typeface="+mj-lt"/>
              <a:buAutoNum type="arabicPeriod"/>
            </a:pPr>
            <a:r>
              <a:rPr lang="en-US" dirty="0"/>
              <a:t>Outline the obstacles to using inclusive clinical cases in medical education</a:t>
            </a:r>
          </a:p>
          <a:p>
            <a:pPr marL="514350" indent="-514350">
              <a:buFont typeface="+mj-lt"/>
              <a:buAutoNum type="arabicPeriod"/>
            </a:pPr>
            <a:r>
              <a:rPr lang="en-US" dirty="0"/>
              <a:t>Evaluate case examples to identify stereotypes and apply best practices to deliver inclusive curriculum content</a:t>
            </a:r>
          </a:p>
          <a:p>
            <a:pPr marL="514350" indent="-514350">
              <a:buFont typeface="+mj-lt"/>
              <a:buAutoNum type="arabicPeriod"/>
            </a:pPr>
            <a:r>
              <a:rPr lang="en-US" dirty="0"/>
              <a:t>Practice using respectful language when responding to student feedback related to bias</a:t>
            </a:r>
          </a:p>
          <a:p>
            <a:pPr marL="514350" indent="-514350">
              <a:buFont typeface="+mj-lt"/>
              <a:buAutoNum type="arabicPeriod"/>
            </a:pPr>
            <a:r>
              <a:rPr lang="en-US" dirty="0"/>
              <a:t>Utilize provided resources to develop future teaching materials that avoid bias and contain inclusive content </a:t>
            </a:r>
          </a:p>
          <a:p>
            <a:pPr marL="514350" indent="-514350">
              <a:buFont typeface="+mj-lt"/>
              <a:buAutoNum type="arabicPeriod"/>
            </a:pPr>
            <a:endParaRPr lang="en-US" dirty="0">
              <a:highlight>
                <a:srgbClr val="FFFF00"/>
              </a:highlight>
            </a:endParaRPr>
          </a:p>
        </p:txBody>
      </p:sp>
    </p:spTree>
    <p:extLst>
      <p:ext uri="{BB962C8B-B14F-4D97-AF65-F5344CB8AC3E}">
        <p14:creationId xmlns:p14="http://schemas.microsoft.com/office/powerpoint/2010/main" val="66310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F274-8622-514D-B456-4C1881D301F9}"/>
              </a:ext>
            </a:extLst>
          </p:cNvPr>
          <p:cNvSpPr>
            <a:spLocks noGrp="1"/>
          </p:cNvSpPr>
          <p:nvPr>
            <p:ph type="title"/>
          </p:nvPr>
        </p:nvSpPr>
        <p:spPr/>
        <p:txBody>
          <a:bodyPr/>
          <a:lstStyle/>
          <a:p>
            <a:r>
              <a:rPr lang="en-US" b="1" dirty="0">
                <a:solidFill>
                  <a:schemeClr val="accent5">
                    <a:lumMod val="75000"/>
                  </a:schemeClr>
                </a:solidFill>
              </a:rPr>
              <a:t>Session outline</a:t>
            </a:r>
          </a:p>
        </p:txBody>
      </p:sp>
      <p:sp>
        <p:nvSpPr>
          <p:cNvPr id="3" name="Content Placeholder 2">
            <a:extLst>
              <a:ext uri="{FF2B5EF4-FFF2-40B4-BE49-F238E27FC236}">
                <a16:creationId xmlns:a16="http://schemas.microsoft.com/office/drawing/2014/main" id="{6D058ABD-2659-9A45-8FF5-6AF1C4E031D1}"/>
              </a:ext>
            </a:extLst>
          </p:cNvPr>
          <p:cNvSpPr>
            <a:spLocks noGrp="1"/>
          </p:cNvSpPr>
          <p:nvPr>
            <p:ph idx="1"/>
          </p:nvPr>
        </p:nvSpPr>
        <p:spPr/>
        <p:txBody>
          <a:bodyPr>
            <a:normAutofit/>
          </a:bodyPr>
          <a:lstStyle/>
          <a:p>
            <a:r>
              <a:rPr lang="en-US" dirty="0"/>
              <a:t>Discuss the importance and challenges of reducing bias in medical education</a:t>
            </a:r>
          </a:p>
          <a:p>
            <a:r>
              <a:rPr lang="en-US" dirty="0"/>
              <a:t>Critique stereotyping in teaching cases – &amp; identify solutions</a:t>
            </a:r>
          </a:p>
          <a:p>
            <a:r>
              <a:rPr lang="en-US" dirty="0"/>
              <a:t>Identify pitfalls in case selection within courses – &amp; identify solutions</a:t>
            </a:r>
          </a:p>
          <a:p>
            <a:r>
              <a:rPr lang="en-US" dirty="0"/>
              <a:t>Discuss how to structure case-based conversations about social determinants of health</a:t>
            </a:r>
          </a:p>
          <a:p>
            <a:r>
              <a:rPr lang="en-US" dirty="0"/>
              <a:t>Discuss productive responses to student feedback</a:t>
            </a:r>
          </a:p>
          <a:p>
            <a:r>
              <a:rPr lang="en-US" dirty="0"/>
              <a:t>Resources for developing inclusive content</a:t>
            </a:r>
          </a:p>
        </p:txBody>
      </p:sp>
    </p:spTree>
    <p:extLst>
      <p:ext uri="{BB962C8B-B14F-4D97-AF65-F5344CB8AC3E}">
        <p14:creationId xmlns:p14="http://schemas.microsoft.com/office/powerpoint/2010/main" val="310157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Reducing Bias in Medical Education:  Keynote Speaker Recap</a:t>
            </a:r>
          </a:p>
        </p:txBody>
      </p:sp>
      <p:sp>
        <p:nvSpPr>
          <p:cNvPr id="3" name="Content Placeholder 2"/>
          <p:cNvSpPr>
            <a:spLocks noGrp="1"/>
          </p:cNvSpPr>
          <p:nvPr>
            <p:ph idx="1"/>
          </p:nvPr>
        </p:nvSpPr>
        <p:spPr/>
        <p:txBody>
          <a:bodyPr/>
          <a:lstStyle/>
          <a:p>
            <a:r>
              <a:rPr lang="en-US" dirty="0"/>
              <a:t>Strategies for Fostering and Supporting Diversity, Equity, and Inclusion in the Learning Environment</a:t>
            </a:r>
            <a:br>
              <a:rPr lang="en-US" dirty="0"/>
            </a:br>
            <a:r>
              <a:rPr lang="en-US" i="1" dirty="0"/>
              <a:t>Marissa Coleman, </a:t>
            </a:r>
            <a:r>
              <a:rPr lang="en-US" i="1" dirty="0" err="1"/>
              <a:t>PsyD</a:t>
            </a:r>
            <a:r>
              <a:rPr lang="en-US" i="1" dirty="0"/>
              <a:t>; Lee Rosen, PhD</a:t>
            </a:r>
            <a:endParaRPr lang="en-US" dirty="0"/>
          </a:p>
        </p:txBody>
      </p:sp>
    </p:spTree>
    <p:extLst>
      <p:ext uri="{BB962C8B-B14F-4D97-AF65-F5344CB8AC3E}">
        <p14:creationId xmlns:p14="http://schemas.microsoft.com/office/powerpoint/2010/main" val="3590977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title="Pie chart showing  social determinants of health affecting overall health">
            <a:extLst>
              <a:ext uri="{FF2B5EF4-FFF2-40B4-BE49-F238E27FC236}">
                <a16:creationId xmlns:a16="http://schemas.microsoft.com/office/drawing/2014/main" id="{006758D4-5711-EF4E-BE00-C8143119E3F5}"/>
              </a:ext>
            </a:extLst>
          </p:cNvPr>
          <p:cNvGraphicFramePr/>
          <p:nvPr>
            <p:extLst>
              <p:ext uri="{D42A27DB-BD31-4B8C-83A1-F6EECF244321}">
                <p14:modId xmlns:p14="http://schemas.microsoft.com/office/powerpoint/2010/main" val="1123732237"/>
              </p:ext>
            </p:extLst>
          </p:nvPr>
        </p:nvGraphicFramePr>
        <p:xfrm>
          <a:off x="-1" y="1547447"/>
          <a:ext cx="10659291" cy="511712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8557883-1C1D-B64E-8E24-38479B3CF37E}"/>
              </a:ext>
            </a:extLst>
          </p:cNvPr>
          <p:cNvSpPr txBox="1"/>
          <p:nvPr/>
        </p:nvSpPr>
        <p:spPr>
          <a:xfrm>
            <a:off x="694358" y="6197933"/>
            <a:ext cx="2977662" cy="369332"/>
          </a:xfrm>
          <a:prstGeom prst="rect">
            <a:avLst/>
          </a:prstGeom>
          <a:noFill/>
        </p:spPr>
        <p:txBody>
          <a:bodyPr wrap="square" rtlCol="0">
            <a:spAutoFit/>
          </a:bodyPr>
          <a:lstStyle/>
          <a:p>
            <a:pPr algn="ctr"/>
            <a:r>
              <a:rPr lang="en-US" dirty="0">
                <a:latin typeface="Helvetica" pitchFamily="2" charset="0"/>
              </a:rPr>
              <a:t>Schroeder </a:t>
            </a:r>
            <a:r>
              <a:rPr lang="en-US" i="1" dirty="0">
                <a:latin typeface="Helvetica" pitchFamily="2" charset="0"/>
              </a:rPr>
              <a:t>NEJM </a:t>
            </a:r>
            <a:r>
              <a:rPr lang="en-US" dirty="0">
                <a:latin typeface="Helvetica" pitchFamily="2" charset="0"/>
              </a:rPr>
              <a:t>2007</a:t>
            </a:r>
          </a:p>
        </p:txBody>
      </p:sp>
      <p:sp>
        <p:nvSpPr>
          <p:cNvPr id="2" name="Title 1"/>
          <p:cNvSpPr>
            <a:spLocks noGrp="1"/>
          </p:cNvSpPr>
          <p:nvPr>
            <p:ph type="title"/>
          </p:nvPr>
        </p:nvSpPr>
        <p:spPr>
          <a:xfrm>
            <a:off x="694358" y="511780"/>
            <a:ext cx="10945954" cy="1325563"/>
          </a:xfrm>
        </p:spPr>
        <p:txBody>
          <a:bodyPr>
            <a:noAutofit/>
          </a:bodyPr>
          <a:lstStyle/>
          <a:p>
            <a:r>
              <a:rPr lang="en-US" sz="3600" dirty="0"/>
              <a:t>Health care interacts with and perpetuates the other social determinants of medicine</a:t>
            </a:r>
            <a:br>
              <a:rPr lang="en-US" sz="3600" dirty="0"/>
            </a:br>
            <a:endParaRPr lang="en-US" sz="3600" dirty="0"/>
          </a:p>
        </p:txBody>
      </p:sp>
      <p:sp>
        <p:nvSpPr>
          <p:cNvPr id="4" name="TextBox 3"/>
          <p:cNvSpPr txBox="1"/>
          <p:nvPr/>
        </p:nvSpPr>
        <p:spPr>
          <a:xfrm>
            <a:off x="8098972" y="4307897"/>
            <a:ext cx="3541340" cy="1569660"/>
          </a:xfrm>
          <a:prstGeom prst="rect">
            <a:avLst/>
          </a:prstGeom>
          <a:noFill/>
        </p:spPr>
        <p:txBody>
          <a:bodyPr wrap="square" rtlCol="0">
            <a:spAutoFit/>
          </a:bodyPr>
          <a:lstStyle/>
          <a:p>
            <a:r>
              <a:rPr lang="en-US" sz="2400" dirty="0"/>
              <a:t>Medical Education plays an important role in breaking the cycle of structural racism in medicine</a:t>
            </a:r>
          </a:p>
        </p:txBody>
      </p:sp>
    </p:spTree>
    <p:extLst>
      <p:ext uri="{BB962C8B-B14F-4D97-AF65-F5344CB8AC3E}">
        <p14:creationId xmlns:p14="http://schemas.microsoft.com/office/powerpoint/2010/main" val="416336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20476-60B9-FB41-9EA7-85E840333A69}"/>
              </a:ext>
            </a:extLst>
          </p:cNvPr>
          <p:cNvSpPr>
            <a:spLocks noGrp="1"/>
          </p:cNvSpPr>
          <p:nvPr>
            <p:ph type="title"/>
          </p:nvPr>
        </p:nvSpPr>
        <p:spPr>
          <a:xfrm>
            <a:off x="746760" y="600113"/>
            <a:ext cx="3647748" cy="1325563"/>
          </a:xfrm>
        </p:spPr>
        <p:txBody>
          <a:bodyPr>
            <a:normAutofit fontScale="90000"/>
          </a:bodyPr>
          <a:lstStyle/>
          <a:p>
            <a:r>
              <a:rPr lang="en-US" dirty="0"/>
              <a:t>Challenges to implementing changes</a:t>
            </a:r>
          </a:p>
        </p:txBody>
      </p:sp>
      <p:pic>
        <p:nvPicPr>
          <p:cNvPr id="6" name="Picture 5" descr="A screenshot of a social media post&#10;&#10;Description automatically generated">
            <a:extLst>
              <a:ext uri="{FF2B5EF4-FFF2-40B4-BE49-F238E27FC236}">
                <a16:creationId xmlns:a16="http://schemas.microsoft.com/office/drawing/2014/main" id="{12CC9B50-755A-EE46-A89A-37F2853D01D2}"/>
              </a:ext>
            </a:extLst>
          </p:cNvPr>
          <p:cNvPicPr>
            <a:picLocks noChangeAspect="1"/>
          </p:cNvPicPr>
          <p:nvPr/>
        </p:nvPicPr>
        <p:blipFill>
          <a:blip r:embed="rId2"/>
          <a:stretch>
            <a:fillRect/>
          </a:stretch>
        </p:blipFill>
        <p:spPr>
          <a:xfrm>
            <a:off x="4485948" y="582460"/>
            <a:ext cx="7387189" cy="5693080"/>
          </a:xfrm>
          <a:prstGeom prst="rect">
            <a:avLst/>
          </a:prstGeom>
        </p:spPr>
      </p:pic>
    </p:spTree>
    <p:extLst>
      <p:ext uri="{BB962C8B-B14F-4D97-AF65-F5344CB8AC3E}">
        <p14:creationId xmlns:p14="http://schemas.microsoft.com/office/powerpoint/2010/main" val="298991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C44C-BCF0-6441-9A8D-BF435D6F5458}"/>
              </a:ext>
            </a:extLst>
          </p:cNvPr>
          <p:cNvSpPr>
            <a:spLocks noGrp="1"/>
          </p:cNvSpPr>
          <p:nvPr>
            <p:ph type="title"/>
          </p:nvPr>
        </p:nvSpPr>
        <p:spPr/>
        <p:txBody>
          <a:bodyPr>
            <a:normAutofit fontScale="90000"/>
          </a:bodyPr>
          <a:lstStyle/>
          <a:p>
            <a:r>
              <a:rPr lang="en-US" dirty="0"/>
              <a:t>What problems or challenges have you seen (or are you concerned about) in regards </a:t>
            </a:r>
            <a:r>
              <a:rPr lang="en-US" dirty="0" smtClean="0"/>
              <a:t>to writing </a:t>
            </a:r>
            <a:r>
              <a:rPr lang="en-US" dirty="0"/>
              <a:t>inclusive cases?</a:t>
            </a:r>
          </a:p>
        </p:txBody>
      </p:sp>
      <p:sp>
        <p:nvSpPr>
          <p:cNvPr id="4" name="Content Placeholder 3"/>
          <p:cNvSpPr>
            <a:spLocks noGrp="1"/>
          </p:cNvSpPr>
          <p:nvPr>
            <p:ph idx="1"/>
          </p:nvPr>
        </p:nvSpPr>
        <p:spPr>
          <a:xfrm>
            <a:off x="838200" y="2524924"/>
            <a:ext cx="4435823" cy="3652038"/>
          </a:xfrm>
        </p:spPr>
        <p:txBody>
          <a:bodyPr/>
          <a:lstStyle/>
          <a:p>
            <a:r>
              <a:rPr lang="en-US" dirty="0" smtClean="0"/>
              <a:t>Please write questions in the chat</a:t>
            </a:r>
            <a:endParaRPr lang="en-US" dirty="0"/>
          </a:p>
        </p:txBody>
      </p:sp>
      <p:pic>
        <p:nvPicPr>
          <p:cNvPr id="3" name="Picture 2" title="photo of index cards for questions">
            <a:extLst>
              <a:ext uri="{FF2B5EF4-FFF2-40B4-BE49-F238E27FC236}">
                <a16:creationId xmlns:a16="http://schemas.microsoft.com/office/drawing/2014/main" id="{63A67EA1-8C9B-7241-9A02-193D0C3420BB}"/>
              </a:ext>
            </a:extLst>
          </p:cNvPr>
          <p:cNvPicPr>
            <a:picLocks noChangeAspect="1"/>
          </p:cNvPicPr>
          <p:nvPr/>
        </p:nvPicPr>
        <p:blipFill>
          <a:blip r:embed="rId2"/>
          <a:stretch>
            <a:fillRect/>
          </a:stretch>
        </p:blipFill>
        <p:spPr>
          <a:xfrm>
            <a:off x="5514985" y="2020094"/>
            <a:ext cx="5918200" cy="3962400"/>
          </a:xfrm>
          <a:prstGeom prst="rect">
            <a:avLst/>
          </a:prstGeom>
        </p:spPr>
      </p:pic>
    </p:spTree>
    <p:extLst>
      <p:ext uri="{BB962C8B-B14F-4D97-AF65-F5344CB8AC3E}">
        <p14:creationId xmlns:p14="http://schemas.microsoft.com/office/powerpoint/2010/main" val="273259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862A-59E5-9F40-B7DC-2C667A85520A}"/>
              </a:ext>
            </a:extLst>
          </p:cNvPr>
          <p:cNvSpPr>
            <a:spLocks noGrp="1"/>
          </p:cNvSpPr>
          <p:nvPr>
            <p:ph type="title"/>
          </p:nvPr>
        </p:nvSpPr>
        <p:spPr/>
        <p:txBody>
          <a:bodyPr/>
          <a:lstStyle/>
          <a:p>
            <a:r>
              <a:rPr lang="en-US" dirty="0"/>
              <a:t>Identifying stereotypes within case studies </a:t>
            </a:r>
            <a:r>
              <a:rPr lang="en-US" dirty="0">
                <a:solidFill>
                  <a:srgbClr val="C00000"/>
                </a:solidFill>
              </a:rPr>
              <a:t/>
            </a:r>
            <a:br>
              <a:rPr lang="en-US" dirty="0">
                <a:solidFill>
                  <a:srgbClr val="C00000"/>
                </a:solidFill>
              </a:rPr>
            </a:br>
            <a:r>
              <a:rPr lang="en-US" dirty="0">
                <a:solidFill>
                  <a:srgbClr val="C00000"/>
                </a:solidFill>
              </a:rPr>
              <a:t>Exercise #1: 15 minutes</a:t>
            </a:r>
          </a:p>
        </p:txBody>
      </p:sp>
      <p:sp>
        <p:nvSpPr>
          <p:cNvPr id="3" name="Content Placeholder 2">
            <a:extLst>
              <a:ext uri="{FF2B5EF4-FFF2-40B4-BE49-F238E27FC236}">
                <a16:creationId xmlns:a16="http://schemas.microsoft.com/office/drawing/2014/main" id="{CFF89E75-9537-4C47-B059-134647075FD3}"/>
              </a:ext>
            </a:extLst>
          </p:cNvPr>
          <p:cNvSpPr>
            <a:spLocks noGrp="1"/>
          </p:cNvSpPr>
          <p:nvPr>
            <p:ph idx="1"/>
          </p:nvPr>
        </p:nvSpPr>
        <p:spPr/>
        <p:txBody>
          <a:bodyPr>
            <a:normAutofit fontScale="92500"/>
          </a:bodyPr>
          <a:lstStyle/>
          <a:p>
            <a:r>
              <a:rPr lang="en-US" dirty="0" smtClean="0"/>
              <a:t>Participants will be sent to breakout rooms</a:t>
            </a:r>
          </a:p>
          <a:p>
            <a:r>
              <a:rPr lang="en-US" dirty="0" smtClean="0"/>
              <a:t>Introduce yourselves and describe why you have joined this session</a:t>
            </a:r>
            <a:endParaRPr lang="en-US" dirty="0" smtClean="0"/>
          </a:p>
          <a:p>
            <a:endParaRPr lang="en-US" dirty="0" smtClean="0"/>
          </a:p>
          <a:p>
            <a:r>
              <a:rPr lang="en-US" dirty="0" smtClean="0"/>
              <a:t>Critique </a:t>
            </a:r>
            <a:r>
              <a:rPr lang="en-US" dirty="0"/>
              <a:t>stereotyping in each case</a:t>
            </a:r>
          </a:p>
          <a:p>
            <a:endParaRPr lang="en-US" dirty="0"/>
          </a:p>
          <a:p>
            <a:r>
              <a:rPr lang="en-US" dirty="0"/>
              <a:t>Suggest revisions to the case or question that would reduce stereotyping and lead to a high-quality discussion of the social determinants of health</a:t>
            </a:r>
          </a:p>
          <a:p>
            <a:endParaRPr lang="en-US" dirty="0"/>
          </a:p>
          <a:p>
            <a:r>
              <a:rPr lang="en-US" dirty="0" smtClean="0"/>
              <a:t>Choose a group member to report </a:t>
            </a:r>
            <a:r>
              <a:rPr lang="en-US" dirty="0"/>
              <a:t>out</a:t>
            </a:r>
          </a:p>
        </p:txBody>
      </p:sp>
    </p:spTree>
    <p:extLst>
      <p:ext uri="{BB962C8B-B14F-4D97-AF65-F5344CB8AC3E}">
        <p14:creationId xmlns:p14="http://schemas.microsoft.com/office/powerpoint/2010/main" val="318377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26780-3804-2E4D-922B-75904835CD77}"/>
              </a:ext>
            </a:extLst>
          </p:cNvPr>
          <p:cNvSpPr>
            <a:spLocks noGrp="1"/>
          </p:cNvSpPr>
          <p:nvPr>
            <p:ph idx="1"/>
          </p:nvPr>
        </p:nvSpPr>
        <p:spPr>
          <a:xfrm>
            <a:off x="97972" y="258762"/>
            <a:ext cx="3886200" cy="6340475"/>
          </a:xfrm>
          <a:ln>
            <a:solidFill>
              <a:schemeClr val="accent1"/>
            </a:solidFill>
          </a:ln>
        </p:spPr>
        <p:txBody>
          <a:bodyPr>
            <a:noAutofit/>
          </a:bodyPr>
          <a:lstStyle/>
          <a:p>
            <a:pPr marL="0" indent="0">
              <a:buNone/>
            </a:pPr>
            <a:r>
              <a:rPr lang="en-US" sz="1400" dirty="0">
                <a:solidFill>
                  <a:srgbClr val="0070C0"/>
                </a:solidFill>
              </a:rPr>
              <a:t>1</a:t>
            </a:r>
          </a:p>
          <a:p>
            <a:pPr marL="0" indent="0">
              <a:buNone/>
            </a:pPr>
            <a:r>
              <a:rPr lang="en-US" sz="1400" dirty="0">
                <a:solidFill>
                  <a:srgbClr val="0070C0"/>
                </a:solidFill>
              </a:rPr>
              <a:t>A 32-year-old homeless African American man from inner city Chicago is being evaluated in the emergency department with pain in all joints he says is consistent with prior sickle cell crises. His fingertips hurt particularly. He says 75 micrograms of fentanyl is too small a dose. Past medical history includes an episode of </a:t>
            </a:r>
            <a:r>
              <a:rPr lang="en-US" sz="1400" i="1" dirty="0">
                <a:solidFill>
                  <a:srgbClr val="0070C0"/>
                </a:solidFill>
              </a:rPr>
              <a:t>Salmonella</a:t>
            </a:r>
            <a:r>
              <a:rPr lang="en-US" sz="1400" dirty="0">
                <a:solidFill>
                  <a:srgbClr val="0070C0"/>
                </a:solidFill>
              </a:rPr>
              <a:t> bacteremia 5 years ago. He takes no medications prior to arrival and has no drug allergies. He is homeless. He does not smoke or drink alcohol but readily admits to a prior history of opioid use disorder. No other illicit drug use. Temperature 37.2. BP 140/90 HR 120 and RR 20. O</a:t>
            </a:r>
            <a:r>
              <a:rPr lang="en-US" sz="1400" baseline="-25000" dirty="0">
                <a:solidFill>
                  <a:srgbClr val="0070C0"/>
                </a:solidFill>
              </a:rPr>
              <a:t>2</a:t>
            </a:r>
            <a:r>
              <a:rPr lang="en-US" sz="1400" dirty="0">
                <a:solidFill>
                  <a:srgbClr val="0070C0"/>
                </a:solidFill>
              </a:rPr>
              <a:t> saturation 94% on room air. Physical examination reveals no rash. There are crackles in the right lower chest but no associated dullness to percussion. Labs are notable for hemoglobin of 8 g/dL, decreased from 10 g/dL approximately 3 months ago. A chest x-ray confirms a right lower lobe infiltrate. A peripheral smear confirms the presents of misshapen erythrocytes. Blood cultures are pending. </a:t>
            </a:r>
          </a:p>
          <a:p>
            <a:pPr lvl="0">
              <a:buFont typeface="+mj-lt"/>
              <a:buAutoNum type="arabicPeriod"/>
            </a:pPr>
            <a:r>
              <a:rPr lang="en-US" sz="1400" dirty="0">
                <a:solidFill>
                  <a:srgbClr val="0070C0"/>
                </a:solidFill>
              </a:rPr>
              <a:t>Describe what pathophysiological mechanism likely triggered this patient’s pain and decreased hemoglobin.</a:t>
            </a:r>
          </a:p>
          <a:p>
            <a:pPr lvl="0">
              <a:buFont typeface="+mj-lt"/>
              <a:buAutoNum type="arabicPeriod"/>
            </a:pPr>
            <a:r>
              <a:rPr lang="en-US" sz="1400" dirty="0">
                <a:solidFill>
                  <a:srgbClr val="0070C0"/>
                </a:solidFill>
              </a:rPr>
              <a:t>Name and justify the antibiotic you would start for this patient’s infection.</a:t>
            </a:r>
          </a:p>
          <a:p>
            <a:pPr lvl="0">
              <a:buFont typeface="+mj-lt"/>
              <a:buAutoNum type="arabicPeriod"/>
            </a:pPr>
            <a:r>
              <a:rPr lang="en-US" sz="1400" dirty="0">
                <a:solidFill>
                  <a:srgbClr val="0070C0"/>
                </a:solidFill>
              </a:rPr>
              <a:t>What medication would you prescribe to prevent future episodes, and how does it work?</a:t>
            </a:r>
          </a:p>
          <a:p>
            <a:pPr marL="0" indent="0">
              <a:buNone/>
            </a:pPr>
            <a:endParaRPr lang="en-US" sz="1200" dirty="0">
              <a:solidFill>
                <a:srgbClr val="0070C0"/>
              </a:solidFill>
            </a:endParaRPr>
          </a:p>
        </p:txBody>
      </p:sp>
      <p:sp>
        <p:nvSpPr>
          <p:cNvPr id="12" name="Content Placeholder 2">
            <a:extLst>
              <a:ext uri="{FF2B5EF4-FFF2-40B4-BE49-F238E27FC236}">
                <a16:creationId xmlns:a16="http://schemas.microsoft.com/office/drawing/2014/main" id="{3951E38A-F982-AC4B-A387-07E655F7ED88}"/>
              </a:ext>
            </a:extLst>
          </p:cNvPr>
          <p:cNvSpPr txBox="1">
            <a:spLocks/>
          </p:cNvSpPr>
          <p:nvPr/>
        </p:nvSpPr>
        <p:spPr>
          <a:xfrm>
            <a:off x="4147458" y="258762"/>
            <a:ext cx="3886200" cy="6340475"/>
          </a:xfrm>
          <a:prstGeom prst="rect">
            <a:avLst/>
          </a:prstGeom>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accent6">
                    <a:lumMod val="75000"/>
                  </a:schemeClr>
                </a:solidFill>
              </a:rPr>
              <a:t>2</a:t>
            </a:r>
          </a:p>
          <a:p>
            <a:pPr marL="0" indent="0">
              <a:buNone/>
            </a:pPr>
            <a:r>
              <a:rPr lang="en-US" sz="1400" dirty="0">
                <a:solidFill>
                  <a:schemeClr val="accent6">
                    <a:lumMod val="75000"/>
                  </a:schemeClr>
                </a:solidFill>
              </a:rPr>
              <a:t>A 26-year-old paralegal presents to the emergency department with fever and a non-pruritic rash. He denies headache. He underwent breast augmentation surgery as well as a procedure to make his chin and Adam’s apple less prominent. No genital surgery to date. He takes estrogens daily. One unsuccessful suicide attempt at the age of 14. He is promiscuous with multiple male partners whom he meets on an online hook up app. When asked about condoms, he looks a uncomfortable – then admits he does not use them. No family history of immunodeficiency. Temperature 38.2. Vitals otherwise stable. There is are innumerable rounded well-demarcated macular erythematous spots on his trunk, and arms (including the palms of his hands) and legs (including the soles of his feet). Genital examination shows normal male external genitalia without any ulcerative lesions. CBC and chemistries are normal. A rapid HIV test is negative. A serology returns positive for a spirochete.</a:t>
            </a:r>
          </a:p>
          <a:p>
            <a:pPr lvl="0">
              <a:buFont typeface="+mj-lt"/>
              <a:buAutoNum type="arabicPeriod"/>
            </a:pPr>
            <a:r>
              <a:rPr lang="en-US" sz="1400" dirty="0">
                <a:solidFill>
                  <a:schemeClr val="accent6">
                    <a:lumMod val="75000"/>
                  </a:schemeClr>
                </a:solidFill>
              </a:rPr>
              <a:t>Rank in order of likelihood the following pathogen: </a:t>
            </a:r>
            <a:r>
              <a:rPr lang="en-US" sz="1400" i="1" dirty="0">
                <a:solidFill>
                  <a:schemeClr val="accent6">
                    <a:lumMod val="75000"/>
                  </a:schemeClr>
                </a:solidFill>
              </a:rPr>
              <a:t>Neisseria meningitidis, Treponema pallidum, Borrelia burgdorferi</a:t>
            </a:r>
            <a:r>
              <a:rPr lang="en-US" sz="1400" dirty="0">
                <a:solidFill>
                  <a:schemeClr val="accent6">
                    <a:lumMod val="75000"/>
                  </a:schemeClr>
                </a:solidFill>
              </a:rPr>
              <a:t>. Why?</a:t>
            </a:r>
          </a:p>
          <a:p>
            <a:pPr lvl="0">
              <a:buFont typeface="+mj-lt"/>
              <a:buAutoNum type="arabicPeriod"/>
            </a:pPr>
            <a:r>
              <a:rPr lang="en-US" sz="1400" dirty="0">
                <a:solidFill>
                  <a:schemeClr val="accent6">
                    <a:lumMod val="75000"/>
                  </a:schemeClr>
                </a:solidFill>
              </a:rPr>
              <a:t>Describe the mechanism of action of the most effective therapy.</a:t>
            </a:r>
          </a:p>
          <a:p>
            <a:pPr lvl="0">
              <a:buFont typeface="+mj-lt"/>
              <a:buAutoNum type="arabicPeriod"/>
            </a:pPr>
            <a:r>
              <a:rPr lang="en-US" sz="1400" dirty="0">
                <a:solidFill>
                  <a:schemeClr val="accent6">
                    <a:lumMod val="75000"/>
                  </a:schemeClr>
                </a:solidFill>
              </a:rPr>
              <a:t>How can you get this patient to use condoms more consistently? </a:t>
            </a:r>
          </a:p>
        </p:txBody>
      </p:sp>
      <p:sp>
        <p:nvSpPr>
          <p:cNvPr id="14" name="Content Placeholder 2">
            <a:extLst>
              <a:ext uri="{FF2B5EF4-FFF2-40B4-BE49-F238E27FC236}">
                <a16:creationId xmlns:a16="http://schemas.microsoft.com/office/drawing/2014/main" id="{E631C23E-C7A8-504C-A07E-BAF0B48A30B4}"/>
              </a:ext>
            </a:extLst>
          </p:cNvPr>
          <p:cNvSpPr txBox="1">
            <a:spLocks/>
          </p:cNvSpPr>
          <p:nvPr/>
        </p:nvSpPr>
        <p:spPr>
          <a:xfrm>
            <a:off x="8196944" y="258762"/>
            <a:ext cx="3886200" cy="6340475"/>
          </a:xfrm>
          <a:prstGeom prst="rect">
            <a:avLst/>
          </a:prstGeom>
          <a:ln>
            <a:solidFill>
              <a:srgbClr val="C0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rgbClr val="C00000"/>
                </a:solidFill>
              </a:rPr>
              <a:t>3</a:t>
            </a:r>
          </a:p>
          <a:p>
            <a:pPr marL="0" indent="0">
              <a:buNone/>
            </a:pPr>
            <a:r>
              <a:rPr lang="en-US" sz="1400" dirty="0">
                <a:solidFill>
                  <a:srgbClr val="C00000"/>
                </a:solidFill>
              </a:rPr>
              <a:t>A 48-year-old Latina is vising with her primary care physician. She says she feels tired. Past medical history is notable for type 2 diabetes mellitus, hypertension and morbid obesity. She is prescribed metformin and lisinopril but admits poor adherence. She works as an administrative assistant for a large paper factory. A single mother, she is raising four children under the age of 10. All are your patients; all are overweight. When asked about diet, she says “I make sure they get a protein, maybe carne </a:t>
            </a:r>
            <a:r>
              <a:rPr lang="en-US" sz="1400" dirty="0" err="1">
                <a:solidFill>
                  <a:srgbClr val="C00000"/>
                </a:solidFill>
              </a:rPr>
              <a:t>asada</a:t>
            </a:r>
            <a:r>
              <a:rPr lang="en-US" sz="1400" dirty="0">
                <a:solidFill>
                  <a:srgbClr val="C00000"/>
                </a:solidFill>
              </a:rPr>
              <a:t>, with every meal. Some rice. Beans.” Vegetables are uncommon. She says they consume a gallon of Coca-Cola daily. Her family history is notable for type 2 diabetes in multiple family members. Her father died of a myocardial infarction at the age of 49. Blood pressure is 160/96. Other vitals are normal. BMI is 33. She avoids eye contact. Beyond decreased monofilament sensation in the soles of her feet, examination is normal. Creatinine is stable at 0.8. Hemoglobin A1c is 11. Total cholesterol is 266. Urinalysis shows 1+ protein.</a:t>
            </a:r>
          </a:p>
          <a:p>
            <a:pPr>
              <a:buFont typeface="+mj-lt"/>
              <a:buAutoNum type="arabicPeriod"/>
            </a:pPr>
            <a:r>
              <a:rPr lang="en-US" sz="1400" dirty="0">
                <a:solidFill>
                  <a:srgbClr val="C00000"/>
                </a:solidFill>
              </a:rPr>
              <a:t>How does this patient’s diabetes likely cause proteinuria?</a:t>
            </a:r>
          </a:p>
          <a:p>
            <a:pPr>
              <a:buFont typeface="+mj-lt"/>
              <a:buAutoNum type="arabicPeriod"/>
            </a:pPr>
            <a:r>
              <a:rPr lang="en-US" sz="1400" dirty="0">
                <a:solidFill>
                  <a:srgbClr val="C00000"/>
                </a:solidFill>
              </a:rPr>
              <a:t>What is the mechanism of action of metformin and the second drug you are likely to add?</a:t>
            </a:r>
          </a:p>
          <a:p>
            <a:pPr>
              <a:buFont typeface="+mj-lt"/>
              <a:buAutoNum type="arabicPeriod"/>
            </a:pPr>
            <a:r>
              <a:rPr lang="en-US" sz="1400" dirty="0">
                <a:solidFill>
                  <a:srgbClr val="C00000"/>
                </a:solidFill>
              </a:rPr>
              <a:t>To help with disease prevention, what modifications to the typical Latin diet would you suggest?</a:t>
            </a:r>
          </a:p>
          <a:p>
            <a:pPr marL="0" indent="0">
              <a:buNone/>
            </a:pPr>
            <a:endParaRPr lang="en-US" sz="1400" dirty="0">
              <a:solidFill>
                <a:srgbClr val="C00000"/>
              </a:solidFill>
            </a:endParaRPr>
          </a:p>
          <a:p>
            <a:pPr marL="0" indent="0">
              <a:buFont typeface="Arial" panose="020B0604020202020204" pitchFamily="34" charset="0"/>
              <a:buNone/>
            </a:pPr>
            <a:endParaRPr lang="en-US" sz="1400" dirty="0">
              <a:solidFill>
                <a:srgbClr val="C00000"/>
              </a:solidFill>
            </a:endParaRPr>
          </a:p>
        </p:txBody>
      </p:sp>
    </p:spTree>
    <p:extLst>
      <p:ext uri="{BB962C8B-B14F-4D97-AF65-F5344CB8AC3E}">
        <p14:creationId xmlns:p14="http://schemas.microsoft.com/office/powerpoint/2010/main" val="928573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8CBE5975112046847455A5F702E91A" ma:contentTypeVersion="14" ma:contentTypeDescription="Create a new document." ma:contentTypeScope="" ma:versionID="3e89842fcc9012c996252ebc3c881f59">
  <xsd:schema xmlns:xsd="http://www.w3.org/2001/XMLSchema" xmlns:xs="http://www.w3.org/2001/XMLSchema" xmlns:p="http://schemas.microsoft.com/office/2006/metadata/properties" xmlns:ns3="893e0ea1-f2cc-4f9b-9aaf-5fdf9deb6425" xmlns:ns4="0943d7b0-df47-418e-836b-92009ec9c510" targetNamespace="http://schemas.microsoft.com/office/2006/metadata/properties" ma:root="true" ma:fieldsID="0e22e7677ad89f56457a01ab51f060b7" ns3:_="" ns4:_="">
    <xsd:import namespace="893e0ea1-f2cc-4f9b-9aaf-5fdf9deb6425"/>
    <xsd:import namespace="0943d7b0-df47-418e-836b-92009ec9c51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e0ea1-f2cc-4f9b-9aaf-5fdf9deb6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3d7b0-df47-418e-836b-92009ec9c51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BC8019-C760-4214-AD93-227B95A0F7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e0ea1-f2cc-4f9b-9aaf-5fdf9deb6425"/>
    <ds:schemaRef ds:uri="0943d7b0-df47-418e-836b-92009ec9c5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91A9F5-A395-4D95-B94C-AFC2F02E6C29}">
  <ds:schemaRefs>
    <ds:schemaRef ds:uri="http://schemas.openxmlformats.org/package/2006/metadata/core-properties"/>
    <ds:schemaRef ds:uri="http://purl.org/dc/elements/1.1/"/>
    <ds:schemaRef ds:uri="http://schemas.microsoft.com/office/infopath/2007/PartnerControls"/>
    <ds:schemaRef ds:uri="893e0ea1-f2cc-4f9b-9aaf-5fdf9deb6425"/>
    <ds:schemaRef ds:uri="http://purl.org/dc/terms/"/>
    <ds:schemaRef ds:uri="0943d7b0-df47-418e-836b-92009ec9c510"/>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0A12CB9-70EE-48BA-A494-2250EC09B2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4597</TotalTime>
  <Words>2245</Words>
  <Application>Microsoft Office PowerPoint</Application>
  <PresentationFormat>Widescreen</PresentationFormat>
  <Paragraphs>136</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Helvetica</vt:lpstr>
      <vt:lpstr>Office Theme</vt:lpstr>
      <vt:lpstr>Recognizing and Responding to Bias in Medical Education: Guide to Developing and Delivering Inclusive Content</vt:lpstr>
      <vt:lpstr>Objectives</vt:lpstr>
      <vt:lpstr>Session outline</vt:lpstr>
      <vt:lpstr>The Importance of Reducing Bias in Medical Education:  Keynote Speaker Recap</vt:lpstr>
      <vt:lpstr>Health care interacts with and perpetuates the other social determinants of medicine </vt:lpstr>
      <vt:lpstr>Challenges to implementing changes</vt:lpstr>
      <vt:lpstr>What problems or challenges have you seen (or are you concerned about) in regards to writing inclusive cases?</vt:lpstr>
      <vt:lpstr>Identifying stereotypes within case studies  Exercise #1: 15 minutes</vt:lpstr>
      <vt:lpstr>PowerPoint Presentation</vt:lpstr>
      <vt:lpstr>Exercise #2: 10 minutes Avoiding pitfalls in the selection of cases</vt:lpstr>
      <vt:lpstr>PowerPoint Presentation</vt:lpstr>
      <vt:lpstr>Example questions to identify pitfalls</vt:lpstr>
      <vt:lpstr>Exercise #3: 10 minutes Avoiding pitfalls in small group teaching</vt:lpstr>
      <vt:lpstr>Exercise #4: 10 minutes Responding to student feedback</vt:lpstr>
      <vt:lpstr>Responding to student feedback</vt:lpstr>
      <vt:lpstr>Resources for inclusive images of physical findings, developing anti-bias content, and accessibility of materials</vt:lpstr>
      <vt:lpstr>What problems or challenges do you still have (or are you concerned about) in regards writing inclusive cases?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Inclusive Cases</dc:title>
  <dc:creator>Lahey, Timothy P.</dc:creator>
  <cp:lastModifiedBy>Lounsbury, Karen M.</cp:lastModifiedBy>
  <cp:revision>25</cp:revision>
  <dcterms:created xsi:type="dcterms:W3CDTF">2020-01-07T22:13:30Z</dcterms:created>
  <dcterms:modified xsi:type="dcterms:W3CDTF">2021-09-28T18:27:06Z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0x010100A68CBE5975112046847455A5F702E91A</vt:lpwstr>
  </property>
</Properties>
</file>