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5"/>
  </p:notesMasterIdLst>
  <p:sldIdLst>
    <p:sldId id="261" r:id="rId3"/>
    <p:sldId id="292" r:id="rId4"/>
    <p:sldId id="289" r:id="rId5"/>
    <p:sldId id="301" r:id="rId6"/>
    <p:sldId id="306" r:id="rId7"/>
    <p:sldId id="302" r:id="rId8"/>
    <p:sldId id="313" r:id="rId9"/>
    <p:sldId id="314" r:id="rId10"/>
    <p:sldId id="315" r:id="rId11"/>
    <p:sldId id="316" r:id="rId12"/>
    <p:sldId id="317" r:id="rId13"/>
    <p:sldId id="318" r:id="rId14"/>
    <p:sldId id="319" r:id="rId15"/>
    <p:sldId id="320" r:id="rId16"/>
    <p:sldId id="321" r:id="rId17"/>
    <p:sldId id="265" r:id="rId18"/>
    <p:sldId id="266" r:id="rId19"/>
    <p:sldId id="286" r:id="rId20"/>
    <p:sldId id="279" r:id="rId21"/>
    <p:sldId id="267" r:id="rId22"/>
    <p:sldId id="281" r:id="rId23"/>
    <p:sldId id="264" r:id="rId24"/>
    <p:sldId id="283" r:id="rId25"/>
    <p:sldId id="271" r:id="rId26"/>
    <p:sldId id="280" r:id="rId27"/>
    <p:sldId id="270" r:id="rId28"/>
    <p:sldId id="291" r:id="rId29"/>
    <p:sldId id="282" r:id="rId30"/>
    <p:sldId id="287" r:id="rId31"/>
    <p:sldId id="288" r:id="rId32"/>
    <p:sldId id="312" r:id="rId33"/>
    <p:sldId id="260" r:id="rId34"/>
    <p:sldId id="290" r:id="rId35"/>
    <p:sldId id="311" r:id="rId36"/>
    <p:sldId id="308" r:id="rId37"/>
    <p:sldId id="309" r:id="rId38"/>
    <p:sldId id="310" r:id="rId39"/>
    <p:sldId id="276" r:id="rId40"/>
    <p:sldId id="297" r:id="rId41"/>
    <p:sldId id="277" r:id="rId42"/>
    <p:sldId id="303" r:id="rId43"/>
    <p:sldId id="304" r:id="rId44"/>
    <p:sldId id="307" r:id="rId45"/>
    <p:sldId id="293" r:id="rId46"/>
    <p:sldId id="257" r:id="rId47"/>
    <p:sldId id="258" r:id="rId48"/>
    <p:sldId id="272" r:id="rId49"/>
    <p:sldId id="295" r:id="rId50"/>
    <p:sldId id="294" r:id="rId51"/>
    <p:sldId id="296" r:id="rId52"/>
    <p:sldId id="298" r:id="rId53"/>
    <p:sldId id="29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1" autoAdjust="0"/>
    <p:restoredTop sz="94660"/>
  </p:normalViewPr>
  <p:slideViewPr>
    <p:cSldViewPr snapToGrid="0">
      <p:cViewPr varScale="1">
        <p:scale>
          <a:sx n="119" d="100"/>
          <a:sy n="119" d="100"/>
        </p:scale>
        <p:origin x="96" y="378"/>
      </p:cViewPr>
      <p:guideLst/>
    </p:cSldViewPr>
  </p:slideViewPr>
  <p:notesTextViewPr>
    <p:cViewPr>
      <p:scale>
        <a:sx n="3" d="2"/>
        <a:sy n="3" d="2"/>
      </p:scale>
      <p:origin x="0" y="0"/>
    </p:cViewPr>
  </p:notesTextViewPr>
  <p:sorterViewPr>
    <p:cViewPr varScale="1">
      <p:scale>
        <a:sx n="100" d="100"/>
        <a:sy n="100" d="100"/>
      </p:scale>
      <p:origin x="0" y="-60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FilerACC1\M213003$\MyDocuments\FY'22%20Budget%20Folder\DOM%20Effort%20Medical%20Group%20Only%206.8.2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FilerACC1\M213003$\MyDocuments\FY'22%20Budget%20Folder\DOM%20Effort%20Medical%20Group%20AND%20UVM%20Faculty%206.8.2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Department of Medicine FY'22 </a:t>
            </a:r>
            <a:r>
              <a:rPr lang="en-US">
                <a:solidFill>
                  <a:srgbClr val="FF0000"/>
                </a:solidFill>
              </a:rPr>
              <a:t>Medical Group Faculty </a:t>
            </a:r>
            <a:r>
              <a:rPr lang="en-US"/>
              <a:t>Effort Breakdown- by FTE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369690011481057E-2"/>
          <c:y val="0.1477871148459384"/>
          <c:w val="0.79100331172725113"/>
          <c:h val="0.83204481792717089"/>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CAF-4779-9FF7-90E19A9E5CBD}"/>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CAF-4779-9FF7-90E19A9E5CBD}"/>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CAF-4779-9FF7-90E19A9E5CBD}"/>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DCAF-4779-9FF7-90E19A9E5CBD}"/>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DCAF-4779-9FF7-90E19A9E5CBD}"/>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DCAF-4779-9FF7-90E19A9E5CBD}"/>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DCAF-4779-9FF7-90E19A9E5CBD}"/>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DCAF-4779-9FF7-90E19A9E5CBD}"/>
              </c:ext>
            </c:extLst>
          </c:dPt>
          <c:dLbls>
            <c:spPr>
              <a:solidFill>
                <a:schemeClr val="tx1"/>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'DOM Data'!$A$25:$A$32</c:f>
              <c:strCache>
                <c:ptCount val="8"/>
                <c:pt idx="0">
                  <c:v>Clinical - 115.12 FTE</c:v>
                </c:pt>
                <c:pt idx="1">
                  <c:v>Admin UVMMC - 19.03 FTE</c:v>
                </c:pt>
                <c:pt idx="2">
                  <c:v>Admin UVM - 5.05 FTE</c:v>
                </c:pt>
                <c:pt idx="3">
                  <c:v>Teaching Resident/Fellow - 12.14 FTE</c:v>
                </c:pt>
                <c:pt idx="4">
                  <c:v>Teaching UVM - 5.71 FTE</c:v>
                </c:pt>
                <c:pt idx="5">
                  <c:v>Research UVMMC - 1.77 FTE</c:v>
                </c:pt>
                <c:pt idx="6">
                  <c:v>Research UVM -10.69 FTE</c:v>
                </c:pt>
                <c:pt idx="7">
                  <c:v>Lease FTE - 2.43 FTE</c:v>
                </c:pt>
              </c:strCache>
            </c:strRef>
          </c:cat>
          <c:val>
            <c:numRef>
              <c:f>'DOM Data'!$B$25:$B$32</c:f>
              <c:numCache>
                <c:formatCode>0.00%</c:formatCode>
                <c:ptCount val="8"/>
                <c:pt idx="0">
                  <c:v>0.66666666666666663</c:v>
                </c:pt>
                <c:pt idx="1">
                  <c:v>0.11020384526291406</c:v>
                </c:pt>
                <c:pt idx="2">
                  <c:v>2.924484595784109E-2</c:v>
                </c:pt>
                <c:pt idx="3">
                  <c:v>7.0303451470928882E-2</c:v>
                </c:pt>
                <c:pt idx="4">
                  <c:v>3.306694463747973E-2</c:v>
                </c:pt>
                <c:pt idx="5">
                  <c:v>1.0250173731758166E-2</c:v>
                </c:pt>
                <c:pt idx="6">
                  <c:v>6.19064164929349E-2</c:v>
                </c:pt>
                <c:pt idx="7">
                  <c:v>1.4072272411396804E-2</c:v>
                </c:pt>
              </c:numCache>
            </c:numRef>
          </c:val>
          <c:extLst>
            <c:ext xmlns:c16="http://schemas.microsoft.com/office/drawing/2014/chart" uri="{C3380CC4-5D6E-409C-BE32-E72D297353CC}">
              <c16:uniqueId val="{00000010-DCAF-4779-9FF7-90E19A9E5CBD}"/>
            </c:ext>
          </c:extLst>
        </c:ser>
        <c:dLbls>
          <c:dLblPos val="ctr"/>
          <c:showLegendKey val="0"/>
          <c:showVal val="1"/>
          <c:showCatName val="0"/>
          <c:showSerName val="0"/>
          <c:showPercent val="0"/>
          <c:showBubbleSize val="0"/>
          <c:showLeaderLines val="1"/>
        </c:dLbls>
      </c:pie3DChart>
      <c:spPr>
        <a:noFill/>
        <a:ln>
          <a:noFill/>
        </a:ln>
        <a:effectLst/>
      </c:spPr>
    </c:plotArea>
    <c:legend>
      <c:legendPos val="r"/>
      <c:layout>
        <c:manualLayout>
          <c:xMode val="edge"/>
          <c:yMode val="edge"/>
          <c:x val="0.75732554670620245"/>
          <c:y val="0.1765928234583343"/>
          <c:w val="0.24044929067155107"/>
          <c:h val="0.7813534352221727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alpha val="99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b="1" i="0" baseline="0">
                <a:effectLst/>
              </a:rPr>
              <a:t>Department of Medicine FY'22 </a:t>
            </a:r>
            <a:r>
              <a:rPr lang="en-US" sz="1800" b="1" i="0" baseline="0">
                <a:solidFill>
                  <a:srgbClr val="FF0000"/>
                </a:solidFill>
                <a:effectLst/>
              </a:rPr>
              <a:t>All Faculty </a:t>
            </a:r>
            <a:r>
              <a:rPr lang="en-US" sz="1800" b="1" i="0" baseline="0">
                <a:effectLst/>
              </a:rPr>
              <a:t>Effort Breakdown- by FTE</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9AC-48B7-9AE1-0BAF671A80F6}"/>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9AC-48B7-9AE1-0BAF671A80F6}"/>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9AC-48B7-9AE1-0BAF671A80F6}"/>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9AC-48B7-9AE1-0BAF671A80F6}"/>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E9AC-48B7-9AE1-0BAF671A80F6}"/>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E9AC-48B7-9AE1-0BAF671A80F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E9AC-48B7-9AE1-0BAF671A80F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E9AC-48B7-9AE1-0BAF671A80F6}"/>
              </c:ext>
            </c:extLst>
          </c:dPt>
          <c:dLbls>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'DOM Data'!$A$25:$A$32</c:f>
              <c:strCache>
                <c:ptCount val="8"/>
                <c:pt idx="0">
                  <c:v>Clinical - 115.12 FTE</c:v>
                </c:pt>
                <c:pt idx="1">
                  <c:v>Admin UVMMC - 19.03 FTE</c:v>
                </c:pt>
                <c:pt idx="2">
                  <c:v>Admin UVM - 6.20 FTE</c:v>
                </c:pt>
                <c:pt idx="3">
                  <c:v>Teaching Resident/Fellow - 12.14 FTE</c:v>
                </c:pt>
                <c:pt idx="4">
                  <c:v>Teaching UVM - 10.28 FTE</c:v>
                </c:pt>
                <c:pt idx="5">
                  <c:v>Research UVMMC - 1.77 FTE</c:v>
                </c:pt>
                <c:pt idx="6">
                  <c:v>Research UVM -24.87 FTE</c:v>
                </c:pt>
                <c:pt idx="7">
                  <c:v>Lease FTE - 2.43 FTE</c:v>
                </c:pt>
              </c:strCache>
            </c:strRef>
          </c:cat>
          <c:val>
            <c:numRef>
              <c:f>'DOM Data'!$B$25:$B$32</c:f>
              <c:numCache>
                <c:formatCode>0.00%</c:formatCode>
                <c:ptCount val="8"/>
                <c:pt idx="0">
                  <c:v>0.5977775469934572</c:v>
                </c:pt>
                <c:pt idx="1">
                  <c:v>9.8816076435766953E-2</c:v>
                </c:pt>
                <c:pt idx="2">
                  <c:v>3.2194412711600374E-2</c:v>
                </c:pt>
                <c:pt idx="3">
                  <c:v>6.3038737148198146E-2</c:v>
                </c:pt>
                <c:pt idx="4">
                  <c:v>5.3380413334718033E-2</c:v>
                </c:pt>
                <c:pt idx="5">
                  <c:v>1.0250173731758166E-2</c:v>
                </c:pt>
                <c:pt idx="6">
                  <c:v>0.1291411361512099</c:v>
                </c:pt>
                <c:pt idx="7">
                  <c:v>1.2618132724062727E-2</c:v>
                </c:pt>
              </c:numCache>
            </c:numRef>
          </c:val>
          <c:extLst>
            <c:ext xmlns:c16="http://schemas.microsoft.com/office/drawing/2014/chart" uri="{C3380CC4-5D6E-409C-BE32-E72D297353CC}">
              <c16:uniqueId val="{00000010-E9AC-48B7-9AE1-0BAF671A80F6}"/>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7111785665509569"/>
          <c:y val="0.28084504979013813"/>
          <c:w val="0.22888214334490428"/>
          <c:h val="0.6653739785105101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0.80023</cdr:x>
      <cdr:y>0.36807</cdr:y>
    </cdr:from>
    <cdr:to>
      <cdr:x>0.91045</cdr:x>
      <cdr:y>0.39832</cdr:y>
    </cdr:to>
    <cdr:sp macro="" textlink="">
      <cdr:nvSpPr>
        <cdr:cNvPr id="2" name="TextBox 1"/>
        <cdr:cNvSpPr txBox="1"/>
      </cdr:nvSpPr>
      <cdr:spPr>
        <a:xfrm xmlns:a="http://schemas.openxmlformats.org/drawingml/2006/main">
          <a:off x="6638925" y="2085976"/>
          <a:ext cx="914400" cy="171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0.8163</cdr:x>
      <cdr:y>0.37815</cdr:y>
    </cdr:from>
    <cdr:to>
      <cdr:x>0.92652</cdr:x>
      <cdr:y>0.4084</cdr:y>
    </cdr:to>
    <cdr:sp macro="" textlink="">
      <cdr:nvSpPr>
        <cdr:cNvPr id="3" name="TextBox 2"/>
        <cdr:cNvSpPr txBox="1"/>
      </cdr:nvSpPr>
      <cdr:spPr>
        <a:xfrm xmlns:a="http://schemas.openxmlformats.org/drawingml/2006/main">
          <a:off x="6772275" y="2143126"/>
          <a:ext cx="914400" cy="171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0.80555</cdr:x>
      <cdr:y>0.11406</cdr:y>
    </cdr:from>
    <cdr:to>
      <cdr:x>0.91952</cdr:x>
      <cdr:y>0.15065</cdr:y>
    </cdr:to>
    <cdr:sp macro="" textlink="">
      <cdr:nvSpPr>
        <cdr:cNvPr id="4" name="TextBox 3"/>
        <cdr:cNvSpPr txBox="1"/>
      </cdr:nvSpPr>
      <cdr:spPr>
        <a:xfrm xmlns:a="http://schemas.openxmlformats.org/drawingml/2006/main">
          <a:off x="8003720" y="550728"/>
          <a:ext cx="1132377" cy="176664"/>
        </a:xfrm>
        <a:prstGeom xmlns:a="http://schemas.openxmlformats.org/drawingml/2006/main" prst="rect">
          <a:avLst/>
        </a:prstGeom>
        <a:solidFill xmlns:a="http://schemas.openxmlformats.org/drawingml/2006/main">
          <a:schemeClr val="accent5">
            <a:lumMod val="20000"/>
            <a:lumOff val="80000"/>
          </a:schemeClr>
        </a:solidFill>
        <a:ln xmlns:a="http://schemas.openxmlformats.org/drawingml/2006/main">
          <a:solidFill>
            <a:schemeClr val="accent1"/>
          </a:solidFill>
        </a:ln>
      </cdr:spPr>
      <cdr:txBody>
        <a:bodyPr xmlns:a="http://schemas.openxmlformats.org/drawingml/2006/main" vertOverflow="clip" wrap="none" rtlCol="0"/>
        <a:lstStyle xmlns:a="http://schemas.openxmlformats.org/drawingml/2006/main"/>
        <a:p xmlns:a="http://schemas.openxmlformats.org/drawingml/2006/main">
          <a:r>
            <a:rPr lang="en-US" sz="1100" dirty="0"/>
            <a:t>172.68 Total FTE</a:t>
          </a:r>
        </a:p>
      </cdr:txBody>
    </cdr:sp>
  </cdr:relSizeAnchor>
</c:userShapes>
</file>

<file path=ppt/drawings/drawing2.xml><?xml version="1.0" encoding="utf-8"?>
<c:userShapes xmlns:c="http://schemas.openxmlformats.org/drawingml/2006/chart">
  <cdr:relSizeAnchor xmlns:cdr="http://schemas.openxmlformats.org/drawingml/2006/chartDrawing">
    <cdr:from>
      <cdr:x>0.82087</cdr:x>
      <cdr:y>0.1873</cdr:y>
    </cdr:from>
    <cdr:to>
      <cdr:x>0.93339</cdr:x>
      <cdr:y>0.2238</cdr:y>
    </cdr:to>
    <cdr:sp macro="" textlink="">
      <cdr:nvSpPr>
        <cdr:cNvPr id="3" name="TextBox 1"/>
        <cdr:cNvSpPr txBox="1"/>
      </cdr:nvSpPr>
      <cdr:spPr>
        <a:xfrm xmlns:a="http://schemas.openxmlformats.org/drawingml/2006/main">
          <a:off x="8186233" y="1194175"/>
          <a:ext cx="1122125" cy="232719"/>
        </a:xfrm>
        <a:prstGeom xmlns:a="http://schemas.openxmlformats.org/drawingml/2006/main" prst="rect">
          <a:avLst/>
        </a:prstGeom>
        <a:solidFill xmlns:a="http://schemas.openxmlformats.org/drawingml/2006/main">
          <a:schemeClr val="accent5">
            <a:lumMod val="20000"/>
            <a:lumOff val="80000"/>
          </a:schemeClr>
        </a:solidFill>
        <a:ln xmlns:a="http://schemas.openxmlformats.org/drawingml/2006/main">
          <a:solidFill>
            <a:schemeClr val="accent6">
              <a:lumMod val="50000"/>
            </a:schemeClr>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192.58 Total</a:t>
          </a:r>
          <a:r>
            <a:rPr lang="en-US" sz="1100" baseline="0" dirty="0"/>
            <a:t> FTE</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D5464-7504-4D09-8A9E-018EC7770584}" type="datetimeFigureOut">
              <a:rPr lang="en-US" smtClean="0"/>
              <a:t>10/20/2022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BD56F-A8B9-4480-820B-C82D095DAD76}" type="slidenum">
              <a:rPr lang="en-US" smtClean="0"/>
              <a:t>‹#›</a:t>
            </a:fld>
            <a:endParaRPr lang="en-US"/>
          </a:p>
        </p:txBody>
      </p:sp>
    </p:spTree>
    <p:extLst>
      <p:ext uri="{BB962C8B-B14F-4D97-AF65-F5344CB8AC3E}">
        <p14:creationId xmlns:p14="http://schemas.microsoft.com/office/powerpoint/2010/main" val="293557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5325"/>
            <a:ext cx="6191250" cy="3482975"/>
          </a:xfrm>
        </p:spPr>
      </p:sp>
      <p:sp>
        <p:nvSpPr>
          <p:cNvPr id="3" name="Notes Placeholder 2"/>
          <p:cNvSpPr>
            <a:spLocks noGrp="1"/>
          </p:cNvSpPr>
          <p:nvPr>
            <p:ph type="body" idx="1"/>
          </p:nvPr>
        </p:nvSpPr>
        <p:spPr/>
        <p:txBody>
          <a:bodyPr/>
          <a:lstStyle/>
          <a:p>
            <a:r>
              <a:rPr lang="en-US" dirty="0"/>
              <a:t>Presented</a:t>
            </a:r>
            <a:r>
              <a:rPr lang="en-US" baseline="0" dirty="0"/>
              <a:t> by: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7BFDDC0-8303-42A4-9D64-32D0965B141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9109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1815A4-A8BF-47B0-BFD6-C5B340B114F9}"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86763-52D2-423A-8033-2B1E76014CF9}" type="slidenum">
              <a:rPr lang="en-US" smtClean="0"/>
              <a:t>‹#›</a:t>
            </a:fld>
            <a:endParaRPr lang="en-US"/>
          </a:p>
        </p:txBody>
      </p:sp>
    </p:spTree>
    <p:extLst>
      <p:ext uri="{BB962C8B-B14F-4D97-AF65-F5344CB8AC3E}">
        <p14:creationId xmlns:p14="http://schemas.microsoft.com/office/powerpoint/2010/main" val="176483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815A4-A8BF-47B0-BFD6-C5B340B114F9}"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86763-52D2-423A-8033-2B1E76014CF9}" type="slidenum">
              <a:rPr lang="en-US" smtClean="0"/>
              <a:t>‹#›</a:t>
            </a:fld>
            <a:endParaRPr lang="en-US"/>
          </a:p>
        </p:txBody>
      </p:sp>
    </p:spTree>
    <p:extLst>
      <p:ext uri="{BB962C8B-B14F-4D97-AF65-F5344CB8AC3E}">
        <p14:creationId xmlns:p14="http://schemas.microsoft.com/office/powerpoint/2010/main" val="28850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815A4-A8BF-47B0-BFD6-C5B340B114F9}"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86763-52D2-423A-8033-2B1E76014CF9}" type="slidenum">
              <a:rPr lang="en-US" smtClean="0"/>
              <a:t>‹#›</a:t>
            </a:fld>
            <a:endParaRPr lang="en-US"/>
          </a:p>
        </p:txBody>
      </p:sp>
    </p:spTree>
    <p:extLst>
      <p:ext uri="{BB962C8B-B14F-4D97-AF65-F5344CB8AC3E}">
        <p14:creationId xmlns:p14="http://schemas.microsoft.com/office/powerpoint/2010/main" val="376536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Weave_Title_Pag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7531101" y="285751"/>
            <a:ext cx="4203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lnSpc>
                <a:spcPct val="150000"/>
              </a:lnSpc>
              <a:defRPr/>
            </a:pPr>
            <a:r>
              <a:rPr lang="en-US" sz="1300" b="1" i="1">
                <a:solidFill>
                  <a:srgbClr val="715C2A"/>
                </a:solidFill>
                <a:latin typeface="Palatino Linotype" pitchFamily="18" charset="0"/>
                <a:ea typeface="Palatino" pitchFamily="18" charset="0"/>
                <a:cs typeface="Palatino" pitchFamily="18" charset="0"/>
              </a:rPr>
              <a:t>The heart and science of medicine.</a:t>
            </a:r>
          </a:p>
          <a:p>
            <a:pPr algn="r" eaLnBrk="1" hangingPunct="1">
              <a:lnSpc>
                <a:spcPct val="150000"/>
              </a:lnSpc>
              <a:defRPr/>
            </a:pPr>
            <a:r>
              <a:rPr lang="en-US" sz="1100">
                <a:solidFill>
                  <a:srgbClr val="63666A"/>
                </a:solidFill>
                <a:latin typeface="Arial" charset="0"/>
                <a:cs typeface="Arial" charset="0"/>
              </a:rPr>
              <a:t>UVMHealth.org/MedCenter</a:t>
            </a:r>
          </a:p>
        </p:txBody>
      </p:sp>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9585" y="5829300"/>
            <a:ext cx="30945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86601" y="1836923"/>
            <a:ext cx="8539932" cy="470621"/>
          </a:xfrm>
        </p:spPr>
        <p:txBody>
          <a:bodyPr anchor="b">
            <a:noAutofit/>
          </a:bodyPr>
          <a:lstStyle>
            <a:lvl1pPr algn="l">
              <a:defRPr sz="3600" baseline="0">
                <a:solidFill>
                  <a:srgbClr val="006341"/>
                </a:solidFill>
                <a:latin typeface="Palatino Linotype" panose="02040502050505030304" pitchFamily="18" charset="0"/>
                <a:cs typeface="Palatino Linotype" panose="0204050205050503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092132" y="2451064"/>
            <a:ext cx="8534400" cy="1752600"/>
          </a:xfrm>
        </p:spPr>
        <p:txBody>
          <a:bodyPr>
            <a:normAutofit/>
          </a:bodyPr>
          <a:lstStyle>
            <a:lvl1pPr marL="0" indent="0" algn="l">
              <a:buNone/>
              <a:defRPr sz="1800" baseline="0">
                <a:solidFill>
                  <a:schemeClr val="tx1">
                    <a:tint val="75000"/>
                  </a:schemeClr>
                </a:solidFill>
                <a:latin typeface="Palatino Linotype" panose="02040502050505030304" pitchFamily="18" charset="0"/>
                <a:cs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53706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0567" y="6216651"/>
            <a:ext cx="227753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801689"/>
            <a:ext cx="12192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55667" y="6324601"/>
            <a:ext cx="2218267"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9600" y="315723"/>
            <a:ext cx="10972800" cy="621156"/>
          </a:xfrm>
        </p:spPr>
        <p:txBody>
          <a:bodyPr>
            <a:normAutofit/>
          </a:bodyPr>
          <a:lstStyle>
            <a:lvl1pPr>
              <a:defRPr sz="3200">
                <a:solidFill>
                  <a:srgbClr val="006341"/>
                </a:solidFill>
                <a:latin typeface="Palatino Linotype" panose="02040502050505030304" pitchFamily="18" charset="0"/>
                <a:cs typeface="Palatino Linotype" panose="02040502050505030304" pitchFamily="18" charset="0"/>
              </a:defRPr>
            </a:lvl1pPr>
          </a:lstStyle>
          <a:p>
            <a:r>
              <a:rPr lang="en-US" dirty="0"/>
              <a:t>Click to edit Master title style</a:t>
            </a:r>
          </a:p>
        </p:txBody>
      </p:sp>
      <p:sp>
        <p:nvSpPr>
          <p:cNvPr id="7" name="Slide Number Placeholder 5"/>
          <p:cNvSpPr>
            <a:spLocks noGrp="1"/>
          </p:cNvSpPr>
          <p:nvPr>
            <p:ph type="sldNum" sz="quarter" idx="10"/>
          </p:nvPr>
        </p:nvSpPr>
        <p:spPr>
          <a:xfrm>
            <a:off x="4673600" y="6286501"/>
            <a:ext cx="2844800" cy="365125"/>
          </a:xfrm>
        </p:spPr>
        <p:txBody>
          <a:bodyPr/>
          <a:lstStyle>
            <a:lvl1pPr algn="ctr">
              <a:defRPr>
                <a:latin typeface="Arial" panose="020B0604020202020204" pitchFamily="34" charset="0"/>
              </a:defRPr>
            </a:lvl1pPr>
          </a:lstStyle>
          <a:p>
            <a:pPr>
              <a:defRPr/>
            </a:pPr>
            <a:fld id="{BBB7C116-13EC-4632-ADC5-E16806BB24F6}" type="slidenum">
              <a:rPr lang="en-US" altLang="en-US"/>
              <a:pPr>
                <a:defRPr/>
              </a:pPr>
              <a:t>‹#›</a:t>
            </a:fld>
            <a:endParaRPr lang="en-US" altLang="en-US"/>
          </a:p>
        </p:txBody>
      </p:sp>
    </p:spTree>
    <p:extLst>
      <p:ext uri="{BB962C8B-B14F-4D97-AF65-F5344CB8AC3E}">
        <p14:creationId xmlns:p14="http://schemas.microsoft.com/office/powerpoint/2010/main" val="1946595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Divider Slide">
    <p:spTree>
      <p:nvGrpSpPr>
        <p:cNvPr id="1" name=""/>
        <p:cNvGrpSpPr/>
        <p:nvPr/>
      </p:nvGrpSpPr>
      <p:grpSpPr>
        <a:xfrm>
          <a:off x="0" y="0"/>
          <a:ext cx="0" cy="0"/>
          <a:chOff x="0" y="0"/>
          <a:chExt cx="0" cy="0"/>
        </a:xfrm>
      </p:grpSpPr>
      <p:pic>
        <p:nvPicPr>
          <p:cNvPr id="3" name="Picture 6" descr="Weave_Title_Pag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7937501" y="322264"/>
            <a:ext cx="37973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lnSpc>
                <a:spcPct val="150000"/>
              </a:lnSpc>
              <a:defRPr/>
            </a:pPr>
            <a:r>
              <a:rPr lang="en-US" sz="1100">
                <a:solidFill>
                  <a:srgbClr val="63666A"/>
                </a:solidFill>
                <a:latin typeface="Arial" charset="0"/>
                <a:cs typeface="Arial" charset="0"/>
              </a:rPr>
              <a:t>UVMHealth.org/MedCenter</a:t>
            </a:r>
          </a:p>
        </p:txBody>
      </p:sp>
      <p:sp>
        <p:nvSpPr>
          <p:cNvPr id="2" name="Title 1"/>
          <p:cNvSpPr>
            <a:spLocks noGrp="1"/>
          </p:cNvSpPr>
          <p:nvPr>
            <p:ph type="title"/>
          </p:nvPr>
        </p:nvSpPr>
        <p:spPr>
          <a:xfrm>
            <a:off x="1087955" y="1889129"/>
            <a:ext cx="9275245" cy="1143000"/>
          </a:xfrm>
        </p:spPr>
        <p:txBody>
          <a:bodyPr>
            <a:normAutofit/>
          </a:bodyPr>
          <a:lstStyle>
            <a:lvl1pPr algn="l">
              <a:defRPr sz="3200" baseline="0">
                <a:solidFill>
                  <a:srgbClr val="006341"/>
                </a:solidFill>
                <a:latin typeface="Palatino Linotype" panose="02040502050505030304" pitchFamily="18" charset="0"/>
                <a:cs typeface="Palatino Linotype" panose="020405020505050303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44440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815A4-A8BF-47B0-BFD6-C5B340B114F9}"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86763-52D2-423A-8033-2B1E76014CF9}" type="slidenum">
              <a:rPr lang="en-US" smtClean="0"/>
              <a:t>‹#›</a:t>
            </a:fld>
            <a:endParaRPr lang="en-US"/>
          </a:p>
        </p:txBody>
      </p:sp>
    </p:spTree>
    <p:extLst>
      <p:ext uri="{BB962C8B-B14F-4D97-AF65-F5344CB8AC3E}">
        <p14:creationId xmlns:p14="http://schemas.microsoft.com/office/powerpoint/2010/main" val="369111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1815A4-A8BF-47B0-BFD6-C5B340B114F9}"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86763-52D2-423A-8033-2B1E76014CF9}" type="slidenum">
              <a:rPr lang="en-US" smtClean="0"/>
              <a:t>‹#›</a:t>
            </a:fld>
            <a:endParaRPr lang="en-US"/>
          </a:p>
        </p:txBody>
      </p:sp>
    </p:spTree>
    <p:extLst>
      <p:ext uri="{BB962C8B-B14F-4D97-AF65-F5344CB8AC3E}">
        <p14:creationId xmlns:p14="http://schemas.microsoft.com/office/powerpoint/2010/main" val="173285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1815A4-A8BF-47B0-BFD6-C5B340B114F9}"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86763-52D2-423A-8033-2B1E76014CF9}" type="slidenum">
              <a:rPr lang="en-US" smtClean="0"/>
              <a:t>‹#›</a:t>
            </a:fld>
            <a:endParaRPr lang="en-US"/>
          </a:p>
        </p:txBody>
      </p:sp>
    </p:spTree>
    <p:extLst>
      <p:ext uri="{BB962C8B-B14F-4D97-AF65-F5344CB8AC3E}">
        <p14:creationId xmlns:p14="http://schemas.microsoft.com/office/powerpoint/2010/main" val="278475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1815A4-A8BF-47B0-BFD6-C5B340B114F9}" type="datetimeFigureOut">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86763-52D2-423A-8033-2B1E76014CF9}" type="slidenum">
              <a:rPr lang="en-US" smtClean="0"/>
              <a:t>‹#›</a:t>
            </a:fld>
            <a:endParaRPr lang="en-US"/>
          </a:p>
        </p:txBody>
      </p:sp>
    </p:spTree>
    <p:extLst>
      <p:ext uri="{BB962C8B-B14F-4D97-AF65-F5344CB8AC3E}">
        <p14:creationId xmlns:p14="http://schemas.microsoft.com/office/powerpoint/2010/main" val="68960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1815A4-A8BF-47B0-BFD6-C5B340B114F9}"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86763-52D2-423A-8033-2B1E76014CF9}" type="slidenum">
              <a:rPr lang="en-US" smtClean="0"/>
              <a:t>‹#›</a:t>
            </a:fld>
            <a:endParaRPr lang="en-US"/>
          </a:p>
        </p:txBody>
      </p:sp>
    </p:spTree>
    <p:extLst>
      <p:ext uri="{BB962C8B-B14F-4D97-AF65-F5344CB8AC3E}">
        <p14:creationId xmlns:p14="http://schemas.microsoft.com/office/powerpoint/2010/main" val="268895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815A4-A8BF-47B0-BFD6-C5B340B114F9}" type="datetimeFigureOut">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86763-52D2-423A-8033-2B1E76014CF9}" type="slidenum">
              <a:rPr lang="en-US" smtClean="0"/>
              <a:t>‹#›</a:t>
            </a:fld>
            <a:endParaRPr lang="en-US"/>
          </a:p>
        </p:txBody>
      </p:sp>
    </p:spTree>
    <p:extLst>
      <p:ext uri="{BB962C8B-B14F-4D97-AF65-F5344CB8AC3E}">
        <p14:creationId xmlns:p14="http://schemas.microsoft.com/office/powerpoint/2010/main" val="50692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1815A4-A8BF-47B0-BFD6-C5B340B114F9}"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86763-52D2-423A-8033-2B1E76014CF9}" type="slidenum">
              <a:rPr lang="en-US" smtClean="0"/>
              <a:t>‹#›</a:t>
            </a:fld>
            <a:endParaRPr lang="en-US"/>
          </a:p>
        </p:txBody>
      </p:sp>
    </p:spTree>
    <p:extLst>
      <p:ext uri="{BB962C8B-B14F-4D97-AF65-F5344CB8AC3E}">
        <p14:creationId xmlns:p14="http://schemas.microsoft.com/office/powerpoint/2010/main" val="280766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1815A4-A8BF-47B0-BFD6-C5B340B114F9}"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86763-52D2-423A-8033-2B1E76014CF9}" type="slidenum">
              <a:rPr lang="en-US" smtClean="0"/>
              <a:t>‹#›</a:t>
            </a:fld>
            <a:endParaRPr lang="en-US"/>
          </a:p>
        </p:txBody>
      </p:sp>
    </p:spTree>
    <p:extLst>
      <p:ext uri="{BB962C8B-B14F-4D97-AF65-F5344CB8AC3E}">
        <p14:creationId xmlns:p14="http://schemas.microsoft.com/office/powerpoint/2010/main" val="30991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815A4-A8BF-47B0-BFD6-C5B340B114F9}" type="datetimeFigureOut">
              <a:rPr lang="en-US" smtClean="0"/>
              <a:t>10/20/2022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86763-52D2-423A-8033-2B1E76014CF9}" type="slidenum">
              <a:rPr lang="en-US" smtClean="0"/>
              <a:t>‹#›</a:t>
            </a:fld>
            <a:endParaRPr lang="en-US"/>
          </a:p>
        </p:txBody>
      </p:sp>
    </p:spTree>
    <p:extLst>
      <p:ext uri="{BB962C8B-B14F-4D97-AF65-F5344CB8AC3E}">
        <p14:creationId xmlns:p14="http://schemas.microsoft.com/office/powerpoint/2010/main" val="1072856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4A643E-2744-4F05-B4A5-AFEFD1D56AA6}" type="datetime1">
              <a:rPr lang="en-US"/>
              <a:pPr>
                <a:defRPr/>
              </a:pPr>
              <a:t>10/20/2022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924888D-45C3-41F6-98A2-273898E66F21}" type="slidenum">
              <a:rPr lang="en-US" altLang="en-US"/>
              <a:pPr>
                <a:defRPr/>
              </a:pPr>
              <a:t>‹#›</a:t>
            </a:fld>
            <a:endParaRPr lang="en-US" altLang="en-US"/>
          </a:p>
        </p:txBody>
      </p:sp>
    </p:spTree>
    <p:extLst>
      <p:ext uri="{BB962C8B-B14F-4D97-AF65-F5344CB8AC3E}">
        <p14:creationId xmlns:p14="http://schemas.microsoft.com/office/powerpoint/2010/main" val="4166234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094" y="1046915"/>
            <a:ext cx="10515600" cy="1325563"/>
          </a:xfrm>
        </p:spPr>
        <p:txBody>
          <a:bodyPr/>
          <a:lstStyle/>
          <a:p>
            <a:pPr algn="ctr"/>
            <a:r>
              <a:rPr lang="en-US" dirty="0" smtClean="0"/>
              <a:t>Department of Medicine</a:t>
            </a:r>
            <a:br>
              <a:rPr lang="en-US" dirty="0" smtClean="0"/>
            </a:br>
            <a:r>
              <a:rPr lang="en-US" dirty="0" smtClean="0"/>
              <a:t>2022</a:t>
            </a:r>
            <a:endParaRPr lang="en-US" dirty="0"/>
          </a:p>
        </p:txBody>
      </p:sp>
      <p:sp>
        <p:nvSpPr>
          <p:cNvPr id="3" name="Content Placeholder 2"/>
          <p:cNvSpPr>
            <a:spLocks noGrp="1"/>
          </p:cNvSpPr>
          <p:nvPr>
            <p:ph idx="1"/>
          </p:nvPr>
        </p:nvSpPr>
        <p:spPr>
          <a:xfrm>
            <a:off x="725905" y="2908467"/>
            <a:ext cx="10515600" cy="4351338"/>
          </a:xfrm>
        </p:spPr>
        <p:txBody>
          <a:bodyPr/>
          <a:lstStyle/>
          <a:p>
            <a:pPr marL="0" indent="0" algn="ctr">
              <a:buNone/>
            </a:pPr>
            <a:r>
              <a:rPr lang="en-US" dirty="0" smtClean="0"/>
              <a:t>Looking back and moving forward</a:t>
            </a:r>
            <a:endParaRPr lang="en-US" dirty="0"/>
          </a:p>
        </p:txBody>
      </p:sp>
    </p:spTree>
    <p:extLst>
      <p:ext uri="{BB962C8B-B14F-4D97-AF65-F5344CB8AC3E}">
        <p14:creationId xmlns:p14="http://schemas.microsoft.com/office/powerpoint/2010/main" val="3113031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b="1" u="sng" dirty="0">
                <a:latin typeface="Palatino Linotype" panose="02040502050505030304" pitchFamily="18" charset="0"/>
              </a:rPr>
              <a:t>Objective</a:t>
            </a:r>
            <a:r>
              <a:rPr lang="en-US" sz="2000" dirty="0">
                <a:latin typeface="Palatino Linotype" panose="02040502050505030304" pitchFamily="18" charset="0"/>
              </a:rPr>
              <a:t>: To reward the often overlooked but pivotal role mentors play in future and current careers</a:t>
            </a:r>
          </a:p>
          <a:p>
            <a:pPr marL="0" indent="0">
              <a:buNone/>
            </a:pPr>
            <a:endParaRPr lang="en-US" sz="2000" dirty="0">
              <a:latin typeface="Palatino Linotype" panose="02040502050505030304" pitchFamily="18" charset="0"/>
            </a:endParaRPr>
          </a:p>
          <a:p>
            <a:pPr marL="0" indent="0">
              <a:buNone/>
            </a:pPr>
            <a:r>
              <a:rPr lang="en-US" sz="2000" b="1" u="sng" dirty="0">
                <a:latin typeface="Palatino Linotype" panose="02040502050505030304" pitchFamily="18" charset="0"/>
              </a:rPr>
              <a:t>Award Criteria</a:t>
            </a:r>
            <a:r>
              <a:rPr lang="en-US" sz="2000" dirty="0">
                <a:latin typeface="Palatino Linotype" panose="02040502050505030304" pitchFamily="18" charset="0"/>
              </a:rPr>
              <a:t>: Nominees may be considered for any of the following mentorship roles:</a:t>
            </a:r>
          </a:p>
          <a:p>
            <a:r>
              <a:rPr lang="en-US" sz="2000" i="1" dirty="0">
                <a:latin typeface="Palatino Linotype" panose="02040502050505030304" pitchFamily="18" charset="0"/>
              </a:rPr>
              <a:t>Clinical Resident or Fellow Mentor</a:t>
            </a:r>
            <a:endParaRPr lang="en-US" sz="2000" dirty="0">
              <a:latin typeface="Palatino Linotype" panose="02040502050505030304" pitchFamily="18" charset="0"/>
            </a:endParaRPr>
          </a:p>
          <a:p>
            <a:r>
              <a:rPr lang="en-US" sz="2000" i="1" dirty="0">
                <a:latin typeface="Palatino Linotype" panose="02040502050505030304" pitchFamily="18" charset="0"/>
              </a:rPr>
              <a:t>Faculty Mentor</a:t>
            </a:r>
            <a:endParaRPr lang="en-US" sz="2000" dirty="0">
              <a:latin typeface="Palatino Linotype" panose="02040502050505030304" pitchFamily="18" charset="0"/>
            </a:endParaRPr>
          </a:p>
          <a:p>
            <a:r>
              <a:rPr lang="en-US" sz="2000" i="1" dirty="0">
                <a:latin typeface="Palatino Linotype" panose="02040502050505030304" pitchFamily="18" charset="0"/>
              </a:rPr>
              <a:t>Graduate Student or Post-Doctoral Fellow Mentor</a:t>
            </a:r>
          </a:p>
          <a:p>
            <a:pPr marL="0" indent="0">
              <a:buNone/>
            </a:pPr>
            <a:endParaRPr lang="en-US" sz="2000" i="1" dirty="0">
              <a:latin typeface="Palatino Linotype" panose="02040502050505030304" pitchFamily="18" charset="0"/>
            </a:endParaRPr>
          </a:p>
          <a:p>
            <a:pPr marL="0" indent="0">
              <a:buNone/>
            </a:pPr>
            <a:r>
              <a:rPr lang="en-US" sz="2000" b="1" u="sng" dirty="0">
                <a:latin typeface="Palatino Linotype" panose="02040502050505030304" pitchFamily="18" charset="0"/>
              </a:rPr>
              <a:t>Selection</a:t>
            </a:r>
            <a:r>
              <a:rPr lang="en-US" sz="2000" dirty="0">
                <a:latin typeface="Palatino Linotype" panose="02040502050505030304" pitchFamily="18" charset="0"/>
              </a:rPr>
              <a:t>: The Department of Medicine Research Committee </a:t>
            </a:r>
          </a:p>
        </p:txBody>
      </p:sp>
      <p:sp>
        <p:nvSpPr>
          <p:cNvPr id="3" name="Title 2"/>
          <p:cNvSpPr>
            <a:spLocks noGrp="1"/>
          </p:cNvSpPr>
          <p:nvPr>
            <p:ph type="title"/>
          </p:nvPr>
        </p:nvSpPr>
        <p:spPr/>
        <p:txBody>
          <a:bodyPr/>
          <a:lstStyle/>
          <a:p>
            <a:r>
              <a:rPr lang="en-US" dirty="0"/>
              <a:t>Distinguished Mentor Award</a:t>
            </a:r>
          </a:p>
        </p:txBody>
      </p:sp>
      <p:sp>
        <p:nvSpPr>
          <p:cNvPr id="4" name="Slide Number Placeholder 3"/>
          <p:cNvSpPr>
            <a:spLocks noGrp="1"/>
          </p:cNvSpPr>
          <p:nvPr>
            <p:ph type="sldNum" sz="quarter" idx="10"/>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BBB7C116-13EC-4632-ADC5-E16806BB24F6}"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ct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24719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6"/>
          <p:cNvSpPr>
            <a:spLocks noGrp="1"/>
          </p:cNvSpPr>
          <p:nvPr>
            <p:ph idx="1"/>
          </p:nvPr>
        </p:nvSpPr>
        <p:spPr>
          <a:xfrm>
            <a:off x="3572257" y="2581564"/>
            <a:ext cx="6499998" cy="2664691"/>
          </a:xfrm>
        </p:spPr>
        <p:txBody>
          <a:bodyPr>
            <a:noAutofit/>
          </a:bodyPr>
          <a:lstStyle/>
          <a:p>
            <a:pPr marL="230188" indent="-230188" eaLnBrk="1" hangingPunct="1">
              <a:spcAft>
                <a:spcPts val="600"/>
              </a:spcAft>
              <a:defRPr/>
            </a:pPr>
            <a:r>
              <a:rPr lang="en-US" altLang="en-US" sz="2200" dirty="0">
                <a:latin typeface="Palatino Linotype" panose="02040502050505030304" pitchFamily="18" charset="0"/>
                <a:cs typeface="Arial" charset="0"/>
              </a:rPr>
              <a:t>Molly Barry (</a:t>
            </a:r>
            <a:r>
              <a:rPr lang="en-US" altLang="en-US" sz="2200" dirty="0" err="1">
                <a:latin typeface="Palatino Linotype" panose="02040502050505030304" pitchFamily="18" charset="0"/>
                <a:cs typeface="Arial" charset="0"/>
              </a:rPr>
              <a:t>Heme-Onc</a:t>
            </a:r>
            <a:r>
              <a:rPr lang="en-US" altLang="en-US" sz="2200" dirty="0">
                <a:latin typeface="Palatino Linotype" panose="02040502050505030304" pitchFamily="18" charset="0"/>
                <a:cs typeface="Arial" charset="0"/>
              </a:rPr>
              <a:t>)</a:t>
            </a:r>
          </a:p>
          <a:p>
            <a:pPr marL="230188" indent="-230188" eaLnBrk="1" hangingPunct="1">
              <a:spcAft>
                <a:spcPts val="600"/>
              </a:spcAft>
              <a:defRPr/>
            </a:pPr>
            <a:r>
              <a:rPr lang="en-US" altLang="en-US" sz="2200" dirty="0">
                <a:latin typeface="Palatino Linotype" panose="02040502050505030304" pitchFamily="18" charset="0"/>
                <a:cs typeface="Arial" charset="0"/>
              </a:rPr>
              <a:t>Jason Botten (Immunobiology)</a:t>
            </a:r>
          </a:p>
          <a:p>
            <a:pPr marL="230188" indent="-230188" eaLnBrk="1" hangingPunct="1">
              <a:spcAft>
                <a:spcPts val="600"/>
              </a:spcAft>
              <a:defRPr/>
            </a:pPr>
            <a:r>
              <a:rPr lang="en-US" altLang="en-US" sz="2200" dirty="0">
                <a:latin typeface="Palatino Linotype" panose="02040502050505030304" pitchFamily="18" charset="0"/>
                <a:cs typeface="Arial" charset="0"/>
              </a:rPr>
              <a:t>Garth Garrison (PCCM) </a:t>
            </a:r>
          </a:p>
          <a:p>
            <a:pPr marL="230188" indent="-230188" eaLnBrk="1" hangingPunct="1">
              <a:spcAft>
                <a:spcPts val="600"/>
              </a:spcAft>
              <a:defRPr/>
            </a:pPr>
            <a:r>
              <a:rPr lang="en-US" altLang="en-US" sz="2200" dirty="0">
                <a:latin typeface="Palatino Linotype" panose="02040502050505030304" pitchFamily="18" charset="0"/>
                <a:cs typeface="Arial" charset="0"/>
              </a:rPr>
              <a:t>Amanda Kennedy (Hospital Medicine)</a:t>
            </a:r>
          </a:p>
          <a:p>
            <a:pPr marL="230188" indent="-230188" eaLnBrk="1" hangingPunct="1">
              <a:spcAft>
                <a:spcPts val="600"/>
              </a:spcAft>
              <a:defRPr/>
            </a:pPr>
            <a:r>
              <a:rPr lang="en-US" altLang="en-US" sz="2200" dirty="0">
                <a:latin typeface="Palatino Linotype" panose="02040502050505030304" pitchFamily="18" charset="0"/>
                <a:cs typeface="Arial" charset="0"/>
              </a:rPr>
              <a:t>Richard Pinckney (Gen Intern Med)</a:t>
            </a:r>
          </a:p>
        </p:txBody>
      </p:sp>
      <p:sp>
        <p:nvSpPr>
          <p:cNvPr id="9219" name="Title 5"/>
          <p:cNvSpPr>
            <a:spLocks noGrp="1"/>
          </p:cNvSpPr>
          <p:nvPr>
            <p:ph type="title"/>
          </p:nvPr>
        </p:nvSpPr>
        <p:spPr>
          <a:xfrm>
            <a:off x="1981200" y="315913"/>
            <a:ext cx="8229600" cy="620712"/>
          </a:xfrm>
        </p:spPr>
        <p:txBody>
          <a:bodyPr/>
          <a:lstStyle/>
          <a:p>
            <a:pPr eaLnBrk="1" hangingPunct="1"/>
            <a:r>
              <a:rPr lang="en-US" altLang="en-US" dirty="0">
                <a:ea typeface="Palatino Linotype" panose="02040502050505030304" pitchFamily="18" charset="0"/>
              </a:rPr>
              <a:t>Distinguished Mentor Award</a:t>
            </a:r>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537D6A92-C754-4A8F-9215-4DCDFE18845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ct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945295E-5D54-3DA7-1D04-4AA7B1014A53}"/>
              </a:ext>
            </a:extLst>
          </p:cNvPr>
          <p:cNvSpPr txBox="1"/>
          <p:nvPr/>
        </p:nvSpPr>
        <p:spPr>
          <a:xfrm>
            <a:off x="5165298" y="1862754"/>
            <a:ext cx="1861407" cy="523220"/>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rPr>
              <a:t>Nominees</a:t>
            </a:r>
          </a:p>
        </p:txBody>
      </p:sp>
    </p:spTree>
    <p:extLst>
      <p:ext uri="{BB962C8B-B14F-4D97-AF65-F5344CB8AC3E}">
        <p14:creationId xmlns:p14="http://schemas.microsoft.com/office/powerpoint/2010/main" val="2728168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b="1" u="sng" dirty="0">
                <a:latin typeface="Palatino Linotype" panose="02040502050505030304" pitchFamily="18" charset="0"/>
              </a:rPr>
              <a:t>Objective</a:t>
            </a:r>
            <a:r>
              <a:rPr lang="en-US" sz="2000" dirty="0">
                <a:latin typeface="Palatino Linotype" panose="02040502050505030304" pitchFamily="18" charset="0"/>
              </a:rPr>
              <a:t>: To recognize faculty who have demonstrated outstanding service over the past year</a:t>
            </a:r>
          </a:p>
          <a:p>
            <a:endParaRPr lang="en-US" sz="2000" dirty="0">
              <a:latin typeface="Palatino Linotype" panose="02040502050505030304" pitchFamily="18" charset="0"/>
            </a:endParaRPr>
          </a:p>
          <a:p>
            <a:pPr marL="0" indent="0">
              <a:buNone/>
            </a:pPr>
            <a:r>
              <a:rPr lang="en-US" sz="2000" b="1" u="sng" dirty="0">
                <a:latin typeface="Palatino Linotype" panose="02040502050505030304" pitchFamily="18" charset="0"/>
              </a:rPr>
              <a:t>Award Criteria</a:t>
            </a:r>
            <a:r>
              <a:rPr lang="en-US" sz="2000" dirty="0">
                <a:latin typeface="Palatino Linotype" panose="02040502050505030304" pitchFamily="18" charset="0"/>
              </a:rPr>
              <a:t>: Candidates will be selected based on the basis of exceptional service and citizenship to the department, medical center, college, community, and/or profession over the past year</a:t>
            </a:r>
          </a:p>
          <a:p>
            <a:endParaRPr lang="en-US" sz="2000" dirty="0">
              <a:latin typeface="Palatino Linotype" panose="02040502050505030304" pitchFamily="18" charset="0"/>
            </a:endParaRPr>
          </a:p>
          <a:p>
            <a:pPr marL="0" indent="0">
              <a:buNone/>
            </a:pPr>
            <a:r>
              <a:rPr lang="en-US" sz="2000" b="1" u="sng" dirty="0">
                <a:latin typeface="Palatino Linotype" panose="02040502050505030304" pitchFamily="18" charset="0"/>
              </a:rPr>
              <a:t>Selection</a:t>
            </a:r>
            <a:r>
              <a:rPr lang="en-US" sz="2000" dirty="0">
                <a:latin typeface="Palatino Linotype" panose="02040502050505030304" pitchFamily="18" charset="0"/>
              </a:rPr>
              <a:t>: The Department of Medicine Vice Chairs Committee </a:t>
            </a:r>
          </a:p>
        </p:txBody>
      </p:sp>
      <p:sp>
        <p:nvSpPr>
          <p:cNvPr id="3" name="Title 2"/>
          <p:cNvSpPr>
            <a:spLocks noGrp="1"/>
          </p:cNvSpPr>
          <p:nvPr>
            <p:ph type="title"/>
          </p:nvPr>
        </p:nvSpPr>
        <p:spPr/>
        <p:txBody>
          <a:bodyPr/>
          <a:lstStyle/>
          <a:p>
            <a:r>
              <a:rPr lang="en-US" dirty="0"/>
              <a:t>Meritorious Service Award</a:t>
            </a:r>
          </a:p>
        </p:txBody>
      </p:sp>
      <p:sp>
        <p:nvSpPr>
          <p:cNvPr id="4" name="Slide Number Placeholder 3"/>
          <p:cNvSpPr>
            <a:spLocks noGrp="1"/>
          </p:cNvSpPr>
          <p:nvPr>
            <p:ph type="sldNum" sz="quarter" idx="10"/>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BBB7C116-13EC-4632-ADC5-E16806BB24F6}"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ct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7793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6"/>
          <p:cNvSpPr>
            <a:spLocks noGrp="1"/>
          </p:cNvSpPr>
          <p:nvPr>
            <p:ph idx="1"/>
          </p:nvPr>
        </p:nvSpPr>
        <p:spPr>
          <a:xfrm>
            <a:off x="1671783" y="2397703"/>
            <a:ext cx="8931563" cy="3024042"/>
          </a:xfrm>
        </p:spPr>
        <p:txBody>
          <a:bodyPr numCol="2">
            <a:noAutofit/>
          </a:bodyPr>
          <a:lstStyle/>
          <a:p>
            <a:pPr marL="230188" indent="-230188" eaLnBrk="1" hangingPunct="1">
              <a:spcAft>
                <a:spcPts val="600"/>
              </a:spcAft>
              <a:defRPr/>
            </a:pPr>
            <a:r>
              <a:rPr lang="en-US" altLang="en-US" sz="2000" dirty="0">
                <a:latin typeface="Palatino Linotype" panose="02040502050505030304" pitchFamily="18" charset="0"/>
                <a:cs typeface="Arial" charset="0"/>
              </a:rPr>
              <a:t>Gil Allen (PCCM)</a:t>
            </a:r>
          </a:p>
          <a:p>
            <a:pPr marL="230188" indent="-230188" eaLnBrk="1" hangingPunct="1">
              <a:spcAft>
                <a:spcPts val="600"/>
              </a:spcAft>
              <a:defRPr/>
            </a:pPr>
            <a:r>
              <a:rPr lang="en-US" altLang="en-US" sz="2000" dirty="0">
                <a:latin typeface="Palatino Linotype" panose="02040502050505030304" pitchFamily="18" charset="0"/>
                <a:cs typeface="Arial" charset="0"/>
              </a:rPr>
              <a:t>Kemper Alston (Infectious Disease)</a:t>
            </a:r>
          </a:p>
          <a:p>
            <a:pPr marL="230188" indent="-230188" eaLnBrk="1" hangingPunct="1">
              <a:spcAft>
                <a:spcPts val="600"/>
              </a:spcAft>
              <a:defRPr/>
            </a:pPr>
            <a:r>
              <a:rPr lang="en-US" altLang="en-US" sz="2000" dirty="0">
                <a:latin typeface="Palatino Linotype" panose="02040502050505030304" pitchFamily="18" charset="0"/>
                <a:cs typeface="Arial" charset="0"/>
              </a:rPr>
              <a:t>MaryEllen Antkowiak (PCCM)</a:t>
            </a:r>
          </a:p>
          <a:p>
            <a:pPr marL="230188" indent="-230188" eaLnBrk="1" hangingPunct="1">
              <a:spcAft>
                <a:spcPts val="600"/>
              </a:spcAft>
              <a:defRPr/>
            </a:pPr>
            <a:r>
              <a:rPr lang="en-US" altLang="en-US" sz="2000" dirty="0">
                <a:latin typeface="Palatino Linotype" panose="02040502050505030304" pitchFamily="18" charset="0"/>
                <a:cs typeface="Arial" charset="0"/>
              </a:rPr>
              <a:t>Ralph Budd (</a:t>
            </a:r>
            <a:r>
              <a:rPr lang="en-US" altLang="en-US" sz="2000" dirty="0" err="1">
                <a:latin typeface="Palatino Linotype" panose="02040502050505030304" pitchFamily="18" charset="0"/>
                <a:cs typeface="Arial" charset="0"/>
              </a:rPr>
              <a:t>Immunobiology</a:t>
            </a:r>
            <a:r>
              <a:rPr lang="en-US" altLang="en-US" sz="2000" dirty="0">
                <a:latin typeface="Palatino Linotype" panose="02040502050505030304" pitchFamily="18" charset="0"/>
                <a:cs typeface="Arial" charset="0"/>
              </a:rPr>
              <a:t> &amp; Rheumatology)</a:t>
            </a:r>
          </a:p>
          <a:p>
            <a:pPr marL="230188" indent="-230188" eaLnBrk="1" hangingPunct="1">
              <a:spcAft>
                <a:spcPts val="600"/>
              </a:spcAft>
              <a:defRPr/>
            </a:pPr>
            <a:r>
              <a:rPr lang="en-US" altLang="en-US" sz="2000" dirty="0">
                <a:latin typeface="Palatino Linotype" panose="02040502050505030304" pitchFamily="18" charset="0"/>
                <a:cs typeface="Arial" charset="0"/>
              </a:rPr>
              <a:t>Kim Dittus (</a:t>
            </a:r>
            <a:r>
              <a:rPr lang="en-US" altLang="en-US" sz="2000" dirty="0" err="1">
                <a:latin typeface="Palatino Linotype" panose="02040502050505030304" pitchFamily="18" charset="0"/>
                <a:cs typeface="Arial" charset="0"/>
              </a:rPr>
              <a:t>Heme-Onc</a:t>
            </a:r>
            <a:r>
              <a:rPr lang="en-US" altLang="en-US" sz="2000" dirty="0">
                <a:latin typeface="Palatino Linotype" panose="02040502050505030304" pitchFamily="18" charset="0"/>
                <a:cs typeface="Arial" charset="0"/>
              </a:rPr>
              <a:t>)</a:t>
            </a:r>
          </a:p>
          <a:p>
            <a:pPr marL="230188" indent="-230188" eaLnBrk="1" hangingPunct="1">
              <a:spcAft>
                <a:spcPts val="600"/>
              </a:spcAft>
              <a:defRPr/>
            </a:pPr>
            <a:r>
              <a:rPr lang="en-US" altLang="en-US" sz="2000" dirty="0" err="1">
                <a:latin typeface="Palatino Linotype" panose="02040502050505030304" pitchFamily="18" charset="0"/>
                <a:cs typeface="Arial" charset="0"/>
              </a:rPr>
              <a:t>Zech</a:t>
            </a:r>
            <a:r>
              <a:rPr lang="en-US" altLang="en-US" sz="2000" dirty="0">
                <a:latin typeface="Palatino Linotype" panose="02040502050505030304" pitchFamily="18" charset="0"/>
                <a:cs typeface="Arial" charset="0"/>
              </a:rPr>
              <a:t> Gardner	(Hospital Medicine)</a:t>
            </a:r>
          </a:p>
          <a:p>
            <a:pPr marL="230188" indent="-230188" eaLnBrk="1" hangingPunct="1">
              <a:spcAft>
                <a:spcPts val="600"/>
              </a:spcAft>
              <a:defRPr/>
            </a:pPr>
            <a:r>
              <a:rPr lang="en-US" altLang="en-US" sz="2000" dirty="0">
                <a:latin typeface="Palatino Linotype" panose="02040502050505030304" pitchFamily="18" charset="0"/>
                <a:cs typeface="Arial" charset="0"/>
              </a:rPr>
              <a:t>Bonnie Libman (Rheumatology)</a:t>
            </a:r>
          </a:p>
          <a:p>
            <a:pPr marL="230188" indent="-230188" eaLnBrk="1" hangingPunct="1">
              <a:spcAft>
                <a:spcPts val="600"/>
              </a:spcAft>
              <a:defRPr/>
            </a:pPr>
            <a:r>
              <a:rPr lang="en-US" altLang="en-US" sz="2000" dirty="0">
                <a:latin typeface="Palatino Linotype" panose="02040502050505030304" pitchFamily="18" charset="0"/>
                <a:cs typeface="Arial" charset="0"/>
              </a:rPr>
              <a:t>Carrie Lyon (Hospital Medicine)</a:t>
            </a:r>
          </a:p>
          <a:p>
            <a:pPr marL="230188" indent="-230188" eaLnBrk="1" hangingPunct="1">
              <a:spcAft>
                <a:spcPts val="600"/>
              </a:spcAft>
              <a:defRPr/>
            </a:pPr>
            <a:r>
              <a:rPr lang="en-US" altLang="en-US" sz="2000" dirty="0">
                <a:latin typeface="Palatino Linotype" panose="02040502050505030304" pitchFamily="18" charset="0"/>
                <a:cs typeface="Arial" charset="0"/>
              </a:rPr>
              <a:t>Cindy Noyes (Infectious Disease)</a:t>
            </a:r>
          </a:p>
          <a:p>
            <a:pPr marL="230188" indent="-230188" eaLnBrk="1" hangingPunct="1">
              <a:spcAft>
                <a:spcPts val="600"/>
              </a:spcAft>
              <a:defRPr/>
            </a:pPr>
            <a:r>
              <a:rPr lang="en-US" altLang="en-US" sz="2000" dirty="0">
                <a:latin typeface="Palatino Linotype" panose="02040502050505030304" pitchFamily="18" charset="0"/>
                <a:cs typeface="Arial" charset="0"/>
              </a:rPr>
              <a:t>Laura Paxton (Rheumatology)</a:t>
            </a:r>
          </a:p>
          <a:p>
            <a:pPr marL="230188" indent="-230188" eaLnBrk="1" hangingPunct="1">
              <a:spcAft>
                <a:spcPts val="600"/>
              </a:spcAft>
              <a:defRPr/>
            </a:pPr>
            <a:r>
              <a:rPr lang="en-US" altLang="en-US" sz="2000" dirty="0">
                <a:latin typeface="Palatino Linotype" panose="02040502050505030304" pitchFamily="18" charset="0"/>
                <a:cs typeface="Arial" charset="0"/>
              </a:rPr>
              <a:t>Jeffrey Rimmer (Nephrology)</a:t>
            </a:r>
          </a:p>
        </p:txBody>
      </p:sp>
      <p:sp>
        <p:nvSpPr>
          <p:cNvPr id="9219" name="Title 5"/>
          <p:cNvSpPr>
            <a:spLocks noGrp="1"/>
          </p:cNvSpPr>
          <p:nvPr>
            <p:ph type="title"/>
          </p:nvPr>
        </p:nvSpPr>
        <p:spPr>
          <a:xfrm>
            <a:off x="1981200" y="315913"/>
            <a:ext cx="8229600" cy="620712"/>
          </a:xfrm>
        </p:spPr>
        <p:txBody>
          <a:bodyPr/>
          <a:lstStyle/>
          <a:p>
            <a:pPr eaLnBrk="1" hangingPunct="1"/>
            <a:r>
              <a:rPr lang="en-US" altLang="en-US" dirty="0">
                <a:ea typeface="Palatino Linotype" panose="02040502050505030304" pitchFamily="18" charset="0"/>
              </a:rPr>
              <a:t>Meritorious Service Award</a:t>
            </a:r>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537D6A92-C754-4A8F-9215-4DCDFE18845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ct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945295E-5D54-3DA7-1D04-4AA7B1014A53}"/>
              </a:ext>
            </a:extLst>
          </p:cNvPr>
          <p:cNvSpPr txBox="1"/>
          <p:nvPr/>
        </p:nvSpPr>
        <p:spPr>
          <a:xfrm>
            <a:off x="5156060" y="1709020"/>
            <a:ext cx="1861407" cy="523220"/>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rPr>
              <a:t>Nominees</a:t>
            </a:r>
          </a:p>
        </p:txBody>
      </p:sp>
    </p:spTree>
    <p:extLst>
      <p:ext uri="{BB962C8B-B14F-4D97-AF65-F5344CB8AC3E}">
        <p14:creationId xmlns:p14="http://schemas.microsoft.com/office/powerpoint/2010/main" val="2247045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b="1" u="sng" dirty="0">
                <a:latin typeface="Palatino Linotype" panose="02040502050505030304" pitchFamily="18" charset="0"/>
              </a:rPr>
              <a:t>Objective</a:t>
            </a:r>
            <a:r>
              <a:rPr lang="en-US" sz="2000" dirty="0">
                <a:latin typeface="Palatino Linotype" panose="02040502050505030304" pitchFamily="18" charset="0"/>
              </a:rPr>
              <a:t>: To recognize faculty and/or faculty-led teams in the Department of Medicine (DOM) who have demonstrated excellence in scholarly quality improvement, patient safety, or high value care</a:t>
            </a:r>
          </a:p>
          <a:p>
            <a:pPr marL="0" indent="0">
              <a:buNone/>
            </a:pPr>
            <a:endParaRPr lang="en-US" sz="2000" dirty="0">
              <a:latin typeface="Palatino Linotype" panose="02040502050505030304" pitchFamily="18" charset="0"/>
            </a:endParaRPr>
          </a:p>
          <a:p>
            <a:pPr marL="0" indent="0">
              <a:buNone/>
            </a:pPr>
            <a:r>
              <a:rPr lang="en-US" sz="2000" b="1" u="sng" dirty="0">
                <a:latin typeface="Palatino Linotype" panose="02040502050505030304" pitchFamily="18" charset="0"/>
              </a:rPr>
              <a:t>Award Criteria</a:t>
            </a:r>
            <a:r>
              <a:rPr lang="en-US" sz="2000" dirty="0">
                <a:latin typeface="Palatino Linotype" panose="02040502050505030304" pitchFamily="18" charset="0"/>
              </a:rPr>
              <a:t>: Candidates will be selected based on their leadership in improving the quality, safety, or value of care for patients utilizing rigorous and scholarly approaches, with dissemination of the findings through presentation and/or publication</a:t>
            </a:r>
          </a:p>
          <a:p>
            <a:pPr marL="0" indent="0">
              <a:buNone/>
            </a:pPr>
            <a:endParaRPr lang="en-US" sz="2000" dirty="0">
              <a:latin typeface="Palatino Linotype" panose="02040502050505030304" pitchFamily="18" charset="0"/>
            </a:endParaRPr>
          </a:p>
          <a:p>
            <a:pPr marL="0" indent="0">
              <a:buNone/>
            </a:pPr>
            <a:r>
              <a:rPr lang="en-US" sz="2000" b="1" u="sng" dirty="0">
                <a:latin typeface="Palatino Linotype" panose="02040502050505030304" pitchFamily="18" charset="0"/>
              </a:rPr>
              <a:t>Selection</a:t>
            </a:r>
            <a:r>
              <a:rPr lang="en-US" sz="2000" dirty="0">
                <a:latin typeface="Palatino Linotype" panose="02040502050505030304" pitchFamily="18" charset="0"/>
              </a:rPr>
              <a:t>: The Department of Medicine QA&amp;I Committee </a:t>
            </a:r>
          </a:p>
        </p:txBody>
      </p:sp>
      <p:sp>
        <p:nvSpPr>
          <p:cNvPr id="3" name="Title 2"/>
          <p:cNvSpPr>
            <a:spLocks noGrp="1"/>
          </p:cNvSpPr>
          <p:nvPr>
            <p:ph type="title"/>
          </p:nvPr>
        </p:nvSpPr>
        <p:spPr/>
        <p:txBody>
          <a:bodyPr/>
          <a:lstStyle/>
          <a:p>
            <a:r>
              <a:rPr lang="en-US" dirty="0"/>
              <a:t>Quality Scholarship Award</a:t>
            </a:r>
          </a:p>
        </p:txBody>
      </p:sp>
      <p:sp>
        <p:nvSpPr>
          <p:cNvPr id="4" name="Slide Number Placeholder 3"/>
          <p:cNvSpPr>
            <a:spLocks noGrp="1"/>
          </p:cNvSpPr>
          <p:nvPr>
            <p:ph type="sldNum" sz="quarter" idx="10"/>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BBB7C116-13EC-4632-ADC5-E16806BB24F6}"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ct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8556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6"/>
          <p:cNvSpPr>
            <a:spLocks noGrp="1"/>
          </p:cNvSpPr>
          <p:nvPr>
            <p:ph idx="1"/>
          </p:nvPr>
        </p:nvSpPr>
        <p:spPr>
          <a:xfrm>
            <a:off x="3910584" y="2581564"/>
            <a:ext cx="4727449" cy="2664691"/>
          </a:xfrm>
        </p:spPr>
        <p:txBody>
          <a:bodyPr>
            <a:noAutofit/>
          </a:bodyPr>
          <a:lstStyle/>
          <a:p>
            <a:pPr marL="230188" indent="-230188" eaLnBrk="1" hangingPunct="1">
              <a:spcAft>
                <a:spcPts val="600"/>
              </a:spcAft>
              <a:defRPr/>
            </a:pPr>
            <a:r>
              <a:rPr lang="en-US" altLang="en-US" sz="2200" dirty="0">
                <a:latin typeface="Palatino Linotype" panose="02040502050505030304" pitchFamily="18" charset="0"/>
                <a:cs typeface="Arial" charset="0"/>
              </a:rPr>
              <a:t>Melanie Bui (Dermatology)</a:t>
            </a:r>
          </a:p>
          <a:p>
            <a:pPr marL="230188" indent="-230188" eaLnBrk="1" hangingPunct="1">
              <a:spcAft>
                <a:spcPts val="600"/>
              </a:spcAft>
              <a:defRPr/>
            </a:pPr>
            <a:r>
              <a:rPr lang="en-US" altLang="en-US" sz="2200" dirty="0">
                <a:latin typeface="Palatino Linotype" panose="02040502050505030304" pitchFamily="18" charset="0"/>
                <a:cs typeface="Arial" charset="0"/>
              </a:rPr>
              <a:t>Eric Ganguly (Gastroenterology)</a:t>
            </a:r>
          </a:p>
          <a:p>
            <a:pPr marL="230188" indent="-230188" eaLnBrk="1" hangingPunct="1">
              <a:spcAft>
                <a:spcPts val="600"/>
              </a:spcAft>
              <a:defRPr/>
            </a:pPr>
            <a:r>
              <a:rPr lang="en-US" altLang="en-US" sz="2200" dirty="0">
                <a:latin typeface="Palatino Linotype" panose="02040502050505030304" pitchFamily="18" charset="0"/>
                <a:cs typeface="Arial" charset="0"/>
              </a:rPr>
              <a:t>Chris Holmes (</a:t>
            </a:r>
            <a:r>
              <a:rPr lang="en-US" altLang="en-US" sz="2200" dirty="0" err="1">
                <a:latin typeface="Palatino Linotype" panose="02040502050505030304" pitchFamily="18" charset="0"/>
                <a:cs typeface="Arial" charset="0"/>
              </a:rPr>
              <a:t>Heme-Onc</a:t>
            </a:r>
            <a:r>
              <a:rPr lang="en-US" altLang="en-US" sz="2200" dirty="0">
                <a:latin typeface="Palatino Linotype" panose="02040502050505030304" pitchFamily="18" charset="0"/>
                <a:cs typeface="Arial" charset="0"/>
              </a:rPr>
              <a:t>)</a:t>
            </a:r>
          </a:p>
          <a:p>
            <a:pPr marL="230188" indent="-230188" eaLnBrk="1" hangingPunct="1">
              <a:spcAft>
                <a:spcPts val="600"/>
              </a:spcAft>
              <a:defRPr/>
            </a:pPr>
            <a:r>
              <a:rPr lang="en-US" altLang="en-US" sz="2200" dirty="0">
                <a:latin typeface="Palatino Linotype" panose="02040502050505030304" pitchFamily="18" charset="0"/>
                <a:cs typeface="Arial" charset="0"/>
              </a:rPr>
              <a:t>Charlotte Teneback (PCCM)</a:t>
            </a:r>
          </a:p>
          <a:p>
            <a:pPr marL="230188" indent="-230188" eaLnBrk="1" hangingPunct="1">
              <a:spcAft>
                <a:spcPts val="600"/>
              </a:spcAft>
              <a:defRPr/>
            </a:pPr>
            <a:r>
              <a:rPr lang="en-US" altLang="en-US" sz="2200" dirty="0">
                <a:latin typeface="Palatino Linotype" panose="02040502050505030304" pitchFamily="18" charset="0"/>
                <a:cs typeface="Arial" charset="0"/>
              </a:rPr>
              <a:t>Tim Whitman (Infectious Disease)</a:t>
            </a:r>
          </a:p>
        </p:txBody>
      </p:sp>
      <p:sp>
        <p:nvSpPr>
          <p:cNvPr id="9219" name="Title 5"/>
          <p:cNvSpPr>
            <a:spLocks noGrp="1"/>
          </p:cNvSpPr>
          <p:nvPr>
            <p:ph type="title"/>
          </p:nvPr>
        </p:nvSpPr>
        <p:spPr>
          <a:xfrm>
            <a:off x="1981200" y="315913"/>
            <a:ext cx="8229600" cy="620712"/>
          </a:xfrm>
        </p:spPr>
        <p:txBody>
          <a:bodyPr/>
          <a:lstStyle/>
          <a:p>
            <a:pPr eaLnBrk="1" hangingPunct="1"/>
            <a:r>
              <a:rPr lang="en-US" altLang="en-US" dirty="0">
                <a:ea typeface="Palatino Linotype" panose="02040502050505030304" pitchFamily="18" charset="0"/>
              </a:rPr>
              <a:t>Quality Scholarship Award</a:t>
            </a:r>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537D6A92-C754-4A8F-9215-4DCDFE18845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ct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945295E-5D54-3DA7-1D04-4AA7B1014A53}"/>
              </a:ext>
            </a:extLst>
          </p:cNvPr>
          <p:cNvSpPr txBox="1"/>
          <p:nvPr/>
        </p:nvSpPr>
        <p:spPr>
          <a:xfrm>
            <a:off x="5165298" y="1862754"/>
            <a:ext cx="1861407" cy="523220"/>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rPr>
              <a:t>Nominees</a:t>
            </a:r>
          </a:p>
        </p:txBody>
      </p:sp>
    </p:spTree>
    <p:extLst>
      <p:ext uri="{BB962C8B-B14F-4D97-AF65-F5344CB8AC3E}">
        <p14:creationId xmlns:p14="http://schemas.microsoft.com/office/powerpoint/2010/main" val="1969706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781cec34781a15dfc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960914" y="374879"/>
            <a:ext cx="8430305" cy="632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6571" y="1110343"/>
            <a:ext cx="2514600" cy="1077218"/>
          </a:xfrm>
          <a:prstGeom prst="rect">
            <a:avLst/>
          </a:prstGeom>
          <a:noFill/>
        </p:spPr>
        <p:txBody>
          <a:bodyPr wrap="square" rtlCol="0">
            <a:spAutoFit/>
          </a:bodyPr>
          <a:lstStyle/>
          <a:p>
            <a:pPr algn="ctr"/>
            <a:r>
              <a:rPr lang="en-US" sz="3200" dirty="0" smtClean="0">
                <a:solidFill>
                  <a:srgbClr val="92D050"/>
                </a:solidFill>
              </a:rPr>
              <a:t>March 10, </a:t>
            </a:r>
          </a:p>
          <a:p>
            <a:pPr algn="ctr"/>
            <a:r>
              <a:rPr lang="en-US" sz="3200" smtClean="0">
                <a:solidFill>
                  <a:srgbClr val="92D050"/>
                </a:solidFill>
              </a:rPr>
              <a:t>2020</a:t>
            </a:r>
            <a:endParaRPr lang="en-US" sz="3200" dirty="0">
              <a:solidFill>
                <a:srgbClr val="92D050"/>
              </a:solidFill>
            </a:endParaRPr>
          </a:p>
        </p:txBody>
      </p:sp>
    </p:spTree>
    <p:extLst>
      <p:ext uri="{BB962C8B-B14F-4D97-AF65-F5344CB8AC3E}">
        <p14:creationId xmlns:p14="http://schemas.microsoft.com/office/powerpoint/2010/main" val="676905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5425" y="2181225"/>
            <a:ext cx="9201150" cy="2495550"/>
          </a:xfrm>
          <a:prstGeom prst="rect">
            <a:avLst/>
          </a:prstGeom>
        </p:spPr>
      </p:pic>
      <p:sp>
        <p:nvSpPr>
          <p:cNvPr id="3" name="TextBox 2"/>
          <p:cNvSpPr txBox="1"/>
          <p:nvPr/>
        </p:nvSpPr>
        <p:spPr>
          <a:xfrm>
            <a:off x="4631635" y="1043608"/>
            <a:ext cx="2797945" cy="584775"/>
          </a:xfrm>
          <a:prstGeom prst="rect">
            <a:avLst/>
          </a:prstGeom>
          <a:noFill/>
        </p:spPr>
        <p:txBody>
          <a:bodyPr wrap="none" rtlCol="0">
            <a:spAutoFit/>
          </a:bodyPr>
          <a:lstStyle/>
          <a:p>
            <a:r>
              <a:rPr lang="en-US" sz="3200" dirty="0" smtClean="0">
                <a:solidFill>
                  <a:srgbClr val="00B050"/>
                </a:solidFill>
              </a:rPr>
              <a:t>March 12, 2020</a:t>
            </a:r>
            <a:endParaRPr lang="en-US" sz="3200" dirty="0">
              <a:solidFill>
                <a:srgbClr val="00B050"/>
              </a:solidFill>
            </a:endParaRPr>
          </a:p>
        </p:txBody>
      </p:sp>
    </p:spTree>
    <p:extLst>
      <p:ext uri="{BB962C8B-B14F-4D97-AF65-F5344CB8AC3E}">
        <p14:creationId xmlns:p14="http://schemas.microsoft.com/office/powerpoint/2010/main" val="1518346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30550" y="118056"/>
            <a:ext cx="7961450" cy="6739944"/>
          </a:xfrm>
          <a:prstGeom prst="rect">
            <a:avLst/>
          </a:prstGeom>
        </p:spPr>
      </p:pic>
      <p:sp>
        <p:nvSpPr>
          <p:cNvPr id="3" name="TextBox 2"/>
          <p:cNvSpPr txBox="1"/>
          <p:nvPr/>
        </p:nvSpPr>
        <p:spPr>
          <a:xfrm>
            <a:off x="477079" y="735496"/>
            <a:ext cx="3448878" cy="646331"/>
          </a:xfrm>
          <a:prstGeom prst="rect">
            <a:avLst/>
          </a:prstGeom>
          <a:noFill/>
        </p:spPr>
        <p:txBody>
          <a:bodyPr wrap="square" rtlCol="0">
            <a:spAutoFit/>
          </a:bodyPr>
          <a:lstStyle/>
          <a:p>
            <a:r>
              <a:rPr lang="en-US" sz="3600" dirty="0" smtClean="0">
                <a:solidFill>
                  <a:srgbClr val="00B050"/>
                </a:solidFill>
              </a:rPr>
              <a:t>March 13, 2020</a:t>
            </a:r>
            <a:endParaRPr lang="en-US" sz="3600" dirty="0">
              <a:solidFill>
                <a:srgbClr val="00B050"/>
              </a:solidFill>
            </a:endParaRPr>
          </a:p>
        </p:txBody>
      </p:sp>
    </p:spTree>
    <p:extLst>
      <p:ext uri="{BB962C8B-B14F-4D97-AF65-F5344CB8AC3E}">
        <p14:creationId xmlns:p14="http://schemas.microsoft.com/office/powerpoint/2010/main" val="1291865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75469" y="727527"/>
            <a:ext cx="3451052" cy="2969831"/>
          </a:xfrm>
          <a:prstGeom prst="rect">
            <a:avLst/>
          </a:prstGeom>
        </p:spPr>
      </p:pic>
      <p:pic>
        <p:nvPicPr>
          <p:cNvPr id="4" name="Picture 3"/>
          <p:cNvPicPr>
            <a:picLocks noChangeAspect="1"/>
          </p:cNvPicPr>
          <p:nvPr/>
        </p:nvPicPr>
        <p:blipFill>
          <a:blip r:embed="rId3"/>
          <a:stretch>
            <a:fillRect/>
          </a:stretch>
        </p:blipFill>
        <p:spPr>
          <a:xfrm>
            <a:off x="641873" y="4494270"/>
            <a:ext cx="4648200" cy="2171700"/>
          </a:xfrm>
          <a:prstGeom prst="rect">
            <a:avLst/>
          </a:prstGeom>
        </p:spPr>
      </p:pic>
      <p:sp>
        <p:nvSpPr>
          <p:cNvPr id="5" name="TextBox 4"/>
          <p:cNvSpPr txBox="1"/>
          <p:nvPr/>
        </p:nvSpPr>
        <p:spPr>
          <a:xfrm>
            <a:off x="587179" y="1289112"/>
            <a:ext cx="4007764" cy="1200329"/>
          </a:xfrm>
          <a:prstGeom prst="rect">
            <a:avLst/>
          </a:prstGeom>
          <a:noFill/>
        </p:spPr>
        <p:txBody>
          <a:bodyPr wrap="none" rtlCol="0">
            <a:spAutoFit/>
          </a:bodyPr>
          <a:lstStyle/>
          <a:p>
            <a:r>
              <a:rPr lang="en-US" b="1" dirty="0" smtClean="0">
                <a:solidFill>
                  <a:srgbClr val="FF0000"/>
                </a:solidFill>
              </a:rPr>
              <a:t>Sunday March 22, 2020: DOM</a:t>
            </a:r>
          </a:p>
          <a:p>
            <a:endParaRPr lang="en-US" dirty="0" smtClean="0"/>
          </a:p>
          <a:p>
            <a:r>
              <a:rPr lang="en-US" dirty="0" smtClean="0"/>
              <a:t>Succession plans for all leaders complete</a:t>
            </a:r>
          </a:p>
          <a:p>
            <a:r>
              <a:rPr lang="en-US" dirty="0" smtClean="0"/>
              <a:t>Four deep coverage plan complete</a:t>
            </a:r>
            <a:endParaRPr lang="en-US" dirty="0"/>
          </a:p>
        </p:txBody>
      </p:sp>
      <p:sp>
        <p:nvSpPr>
          <p:cNvPr id="6" name="TextBox 5"/>
          <p:cNvSpPr txBox="1"/>
          <p:nvPr/>
        </p:nvSpPr>
        <p:spPr>
          <a:xfrm>
            <a:off x="363893" y="3988553"/>
            <a:ext cx="4611904" cy="369332"/>
          </a:xfrm>
          <a:prstGeom prst="rect">
            <a:avLst/>
          </a:prstGeom>
          <a:noFill/>
        </p:spPr>
        <p:txBody>
          <a:bodyPr wrap="none" rtlCol="0">
            <a:spAutoFit/>
          </a:bodyPr>
          <a:lstStyle/>
          <a:p>
            <a:r>
              <a:rPr lang="en-US" b="1" dirty="0" smtClean="0">
                <a:solidFill>
                  <a:srgbClr val="FF0000"/>
                </a:solidFill>
              </a:rPr>
              <a:t>March 30, 2020:  Hospital Surge Plan Coverage</a:t>
            </a:r>
            <a:endParaRPr lang="en-US" b="1" dirty="0">
              <a:solidFill>
                <a:srgbClr val="FF0000"/>
              </a:solidFill>
            </a:endParaRPr>
          </a:p>
        </p:txBody>
      </p:sp>
      <p:sp>
        <p:nvSpPr>
          <p:cNvPr id="7" name="TextBox 6"/>
          <p:cNvSpPr txBox="1"/>
          <p:nvPr/>
        </p:nvSpPr>
        <p:spPr>
          <a:xfrm>
            <a:off x="5918519" y="158449"/>
            <a:ext cx="1391728" cy="369332"/>
          </a:xfrm>
          <a:prstGeom prst="rect">
            <a:avLst/>
          </a:prstGeom>
          <a:noFill/>
        </p:spPr>
        <p:txBody>
          <a:bodyPr wrap="none" rtlCol="0">
            <a:spAutoFit/>
          </a:bodyPr>
          <a:lstStyle/>
          <a:p>
            <a:r>
              <a:rPr lang="en-US" b="1" dirty="0" smtClean="0">
                <a:solidFill>
                  <a:srgbClr val="FF0000"/>
                </a:solidFill>
              </a:rPr>
              <a:t>April 4, 2020</a:t>
            </a:r>
            <a:endParaRPr lang="en-US" b="1" dirty="0">
              <a:solidFill>
                <a:srgbClr val="FF0000"/>
              </a:solidFill>
            </a:endParaRPr>
          </a:p>
        </p:txBody>
      </p:sp>
      <p:sp>
        <p:nvSpPr>
          <p:cNvPr id="8" name="Rectangle 7"/>
          <p:cNvSpPr/>
          <p:nvPr/>
        </p:nvSpPr>
        <p:spPr>
          <a:xfrm>
            <a:off x="9123051" y="2761860"/>
            <a:ext cx="1391728" cy="369332"/>
          </a:xfrm>
          <a:prstGeom prst="rect">
            <a:avLst/>
          </a:prstGeom>
        </p:spPr>
        <p:txBody>
          <a:bodyPr wrap="none">
            <a:spAutoFit/>
          </a:bodyPr>
          <a:lstStyle/>
          <a:p>
            <a:r>
              <a:rPr lang="en-US" b="1" dirty="0">
                <a:solidFill>
                  <a:srgbClr val="FF0000"/>
                </a:solidFill>
              </a:rPr>
              <a:t>April 4, 2020</a:t>
            </a:r>
          </a:p>
        </p:txBody>
      </p:sp>
      <p:pic>
        <p:nvPicPr>
          <p:cNvPr id="2" name="Picture 1"/>
          <p:cNvPicPr>
            <a:picLocks noChangeAspect="1"/>
          </p:cNvPicPr>
          <p:nvPr/>
        </p:nvPicPr>
        <p:blipFill>
          <a:blip r:embed="rId4"/>
          <a:stretch>
            <a:fillRect/>
          </a:stretch>
        </p:blipFill>
        <p:spPr>
          <a:xfrm>
            <a:off x="7959012" y="3393095"/>
            <a:ext cx="3869094" cy="3147178"/>
          </a:xfrm>
          <a:prstGeom prst="rect">
            <a:avLst/>
          </a:prstGeom>
        </p:spPr>
      </p:pic>
    </p:spTree>
    <p:extLst>
      <p:ext uri="{BB962C8B-B14F-4D97-AF65-F5344CB8AC3E}">
        <p14:creationId xmlns:p14="http://schemas.microsoft.com/office/powerpoint/2010/main" val="2952081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Announcements</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B050"/>
                </a:solidFill>
              </a:rPr>
              <a:t>The Chart </a:t>
            </a:r>
            <a:r>
              <a:rPr lang="en-US" dirty="0" smtClean="0"/>
              <a:t>is coming back-thank you Joe Pierson!</a:t>
            </a:r>
          </a:p>
          <a:p>
            <a:pPr marL="0" indent="0">
              <a:buNone/>
            </a:pPr>
            <a:endParaRPr lang="en-US" dirty="0"/>
          </a:p>
          <a:p>
            <a:pPr marL="0" indent="0">
              <a:buNone/>
            </a:pPr>
            <a:r>
              <a:rPr lang="en-US" dirty="0" smtClean="0"/>
              <a:t>Summer slides:  “pre-grand rounds” rotating slides will continue each week as </a:t>
            </a:r>
            <a:r>
              <a:rPr lang="en-US" dirty="0" smtClean="0">
                <a:solidFill>
                  <a:srgbClr val="00B050"/>
                </a:solidFill>
              </a:rPr>
              <a:t>Weekly Update</a:t>
            </a:r>
          </a:p>
          <a:p>
            <a:pPr marL="0" indent="0">
              <a:buNone/>
            </a:pPr>
            <a:r>
              <a:rPr lang="en-US" dirty="0"/>
              <a:t>	</a:t>
            </a:r>
            <a:r>
              <a:rPr lang="en-US" dirty="0" smtClean="0"/>
              <a:t>post your news and announcements</a:t>
            </a:r>
          </a:p>
          <a:p>
            <a:pPr marL="0" indent="0">
              <a:buNone/>
            </a:pPr>
            <a:r>
              <a:rPr lang="en-US" dirty="0"/>
              <a:t>	</a:t>
            </a:r>
            <a:r>
              <a:rPr lang="en-US" dirty="0" smtClean="0"/>
              <a:t>look for the new faculty highlights</a:t>
            </a:r>
            <a:endParaRPr lang="en-US" dirty="0"/>
          </a:p>
        </p:txBody>
      </p:sp>
    </p:spTree>
    <p:extLst>
      <p:ext uri="{BB962C8B-B14F-4D97-AF65-F5344CB8AC3E}">
        <p14:creationId xmlns:p14="http://schemas.microsoft.com/office/powerpoint/2010/main" val="108179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92132" y="978256"/>
            <a:ext cx="8784795" cy="5879744"/>
          </a:xfrm>
          <a:prstGeom prst="rect">
            <a:avLst/>
          </a:prstGeom>
        </p:spPr>
      </p:pic>
      <p:sp>
        <p:nvSpPr>
          <p:cNvPr id="6" name="TextBox 5"/>
          <p:cNvSpPr txBox="1"/>
          <p:nvPr/>
        </p:nvSpPr>
        <p:spPr>
          <a:xfrm>
            <a:off x="2435290" y="186613"/>
            <a:ext cx="6893426" cy="646331"/>
          </a:xfrm>
          <a:prstGeom prst="rect">
            <a:avLst/>
          </a:prstGeom>
          <a:noFill/>
        </p:spPr>
        <p:txBody>
          <a:bodyPr wrap="none" rtlCol="0">
            <a:spAutoFit/>
          </a:bodyPr>
          <a:lstStyle/>
          <a:p>
            <a:r>
              <a:rPr lang="en-US" sz="3600" dirty="0" smtClean="0"/>
              <a:t>And Zoom Became the New Normal</a:t>
            </a:r>
            <a:endParaRPr lang="en-US" sz="3600" dirty="0"/>
          </a:p>
        </p:txBody>
      </p:sp>
    </p:spTree>
    <p:extLst>
      <p:ext uri="{BB962C8B-B14F-4D97-AF65-F5344CB8AC3E}">
        <p14:creationId xmlns:p14="http://schemas.microsoft.com/office/powerpoint/2010/main" val="1971824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87" y="2281237"/>
            <a:ext cx="12011025" cy="2295525"/>
          </a:xfrm>
          <a:prstGeom prst="rect">
            <a:avLst/>
          </a:prstGeom>
        </p:spPr>
      </p:pic>
      <p:pic>
        <p:nvPicPr>
          <p:cNvPr id="3" name="Picture 2"/>
          <p:cNvPicPr>
            <a:picLocks noChangeAspect="1"/>
          </p:cNvPicPr>
          <p:nvPr/>
        </p:nvPicPr>
        <p:blipFill>
          <a:blip r:embed="rId3"/>
          <a:stretch>
            <a:fillRect/>
          </a:stretch>
        </p:blipFill>
        <p:spPr>
          <a:xfrm>
            <a:off x="4765512" y="408992"/>
            <a:ext cx="6486525" cy="1524000"/>
          </a:xfrm>
          <a:prstGeom prst="rect">
            <a:avLst/>
          </a:prstGeom>
        </p:spPr>
      </p:pic>
    </p:spTree>
    <p:extLst>
      <p:ext uri="{BB962C8B-B14F-4D97-AF65-F5344CB8AC3E}">
        <p14:creationId xmlns:p14="http://schemas.microsoft.com/office/powerpoint/2010/main" val="663379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9225" y="478426"/>
            <a:ext cx="8378688" cy="6047889"/>
          </a:xfrm>
          <a:prstGeom prst="rect">
            <a:avLst/>
          </a:prstGeom>
        </p:spPr>
      </p:pic>
    </p:spTree>
    <p:extLst>
      <p:ext uri="{BB962C8B-B14F-4D97-AF65-F5344CB8AC3E}">
        <p14:creationId xmlns:p14="http://schemas.microsoft.com/office/powerpoint/2010/main" val="3561885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545244" y="1030962"/>
            <a:ext cx="4959816" cy="2503779"/>
          </a:xfrm>
          <a:prstGeom prst="rect">
            <a:avLst/>
          </a:prstGeom>
        </p:spPr>
      </p:pic>
      <p:sp>
        <p:nvSpPr>
          <p:cNvPr id="3" name="Rectangle 2"/>
          <p:cNvSpPr/>
          <p:nvPr/>
        </p:nvSpPr>
        <p:spPr>
          <a:xfrm>
            <a:off x="4110229" y="258538"/>
            <a:ext cx="4921804" cy="646331"/>
          </a:xfrm>
          <a:prstGeom prst="rect">
            <a:avLst/>
          </a:prstGeom>
        </p:spPr>
        <p:txBody>
          <a:bodyPr wrap="square">
            <a:spAutoFit/>
          </a:bodyPr>
          <a:lstStyle/>
          <a:p>
            <a:r>
              <a:rPr lang="en-US" sz="3600" b="1" dirty="0">
                <a:solidFill>
                  <a:srgbClr val="FF0000"/>
                </a:solidFill>
              </a:rPr>
              <a:t>October 28, 2020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8109" y="1069873"/>
            <a:ext cx="2488659" cy="53887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9817" y="1315150"/>
            <a:ext cx="2262110" cy="4898222"/>
          </a:xfrm>
          <a:prstGeom prst="rect">
            <a:avLst/>
          </a:prstGeom>
        </p:spPr>
      </p:pic>
      <p:pic>
        <p:nvPicPr>
          <p:cNvPr id="6" name="Picture 5"/>
          <p:cNvPicPr>
            <a:picLocks noChangeAspect="1"/>
          </p:cNvPicPr>
          <p:nvPr/>
        </p:nvPicPr>
        <p:blipFill>
          <a:blip r:embed="rId5"/>
          <a:stretch>
            <a:fillRect/>
          </a:stretch>
        </p:blipFill>
        <p:spPr>
          <a:xfrm>
            <a:off x="2507325" y="4016188"/>
            <a:ext cx="3354260" cy="2096413"/>
          </a:xfrm>
          <a:prstGeom prst="rect">
            <a:avLst/>
          </a:prstGeom>
        </p:spPr>
      </p:pic>
      <p:sp>
        <p:nvSpPr>
          <p:cNvPr id="7" name="Oval 6"/>
          <p:cNvSpPr/>
          <p:nvPr/>
        </p:nvSpPr>
        <p:spPr>
          <a:xfrm>
            <a:off x="9713168" y="2126585"/>
            <a:ext cx="2118049" cy="31926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978" y="4475391"/>
            <a:ext cx="2298196" cy="1983258"/>
          </a:xfrm>
          <a:prstGeom prst="rect">
            <a:avLst/>
          </a:prstGeom>
        </p:spPr>
      </p:pic>
    </p:spTree>
    <p:extLst>
      <p:ext uri="{BB962C8B-B14F-4D97-AF65-F5344CB8AC3E}">
        <p14:creationId xmlns:p14="http://schemas.microsoft.com/office/powerpoint/2010/main" val="706522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591" y="0"/>
            <a:ext cx="10515600" cy="1325563"/>
          </a:xfrm>
        </p:spPr>
        <p:txBody>
          <a:bodyPr/>
          <a:lstStyle/>
          <a:p>
            <a:r>
              <a:rPr lang="en-US" dirty="0" smtClean="0"/>
              <a:t>Oh yeah, and that happened……..</a:t>
            </a:r>
            <a:endParaRPr lang="en-US" dirty="0"/>
          </a:p>
        </p:txBody>
      </p:sp>
      <p:pic>
        <p:nvPicPr>
          <p:cNvPr id="5" name="Picture 4"/>
          <p:cNvPicPr>
            <a:picLocks noChangeAspect="1"/>
          </p:cNvPicPr>
          <p:nvPr/>
        </p:nvPicPr>
        <p:blipFill>
          <a:blip r:embed="rId2"/>
          <a:stretch>
            <a:fillRect/>
          </a:stretch>
        </p:blipFill>
        <p:spPr>
          <a:xfrm>
            <a:off x="4205434" y="2903988"/>
            <a:ext cx="3724406" cy="2684203"/>
          </a:xfrm>
          <a:prstGeom prst="rect">
            <a:avLst/>
          </a:prstGeom>
        </p:spPr>
      </p:pic>
      <p:pic>
        <p:nvPicPr>
          <p:cNvPr id="8" name="Picture 7"/>
          <p:cNvPicPr>
            <a:picLocks noChangeAspect="1"/>
          </p:cNvPicPr>
          <p:nvPr/>
        </p:nvPicPr>
        <p:blipFill>
          <a:blip r:embed="rId3"/>
          <a:stretch>
            <a:fillRect/>
          </a:stretch>
        </p:blipFill>
        <p:spPr>
          <a:xfrm>
            <a:off x="9453748" y="3693965"/>
            <a:ext cx="2243809" cy="2851975"/>
          </a:xfrm>
          <a:prstGeom prst="rect">
            <a:avLst/>
          </a:prstGeom>
        </p:spPr>
      </p:pic>
      <p:sp>
        <p:nvSpPr>
          <p:cNvPr id="11" name="TextBox 10"/>
          <p:cNvSpPr txBox="1"/>
          <p:nvPr/>
        </p:nvSpPr>
        <p:spPr>
          <a:xfrm>
            <a:off x="10003809" y="2903988"/>
            <a:ext cx="1391728" cy="646331"/>
          </a:xfrm>
          <a:prstGeom prst="rect">
            <a:avLst/>
          </a:prstGeom>
          <a:noFill/>
        </p:spPr>
        <p:txBody>
          <a:bodyPr wrap="none" rtlCol="0">
            <a:spAutoFit/>
          </a:bodyPr>
          <a:lstStyle/>
          <a:p>
            <a:pPr algn="ctr"/>
            <a:r>
              <a:rPr lang="en-US" b="1" dirty="0" smtClean="0">
                <a:solidFill>
                  <a:srgbClr val="FF0000"/>
                </a:solidFill>
              </a:rPr>
              <a:t>April 4, 2022</a:t>
            </a:r>
          </a:p>
          <a:p>
            <a:pPr algn="ctr"/>
            <a:r>
              <a:rPr lang="en-US" b="1" dirty="0" smtClean="0">
                <a:solidFill>
                  <a:srgbClr val="FF0000"/>
                </a:solidFill>
              </a:rPr>
              <a:t>ORs Flood</a:t>
            </a:r>
            <a:endParaRPr lang="en-US" b="1" dirty="0">
              <a:solidFill>
                <a:srgbClr val="FF0000"/>
              </a:solidFill>
            </a:endParaRPr>
          </a:p>
        </p:txBody>
      </p:sp>
      <p:sp>
        <p:nvSpPr>
          <p:cNvPr id="13" name="TextBox 12"/>
          <p:cNvSpPr txBox="1"/>
          <p:nvPr/>
        </p:nvSpPr>
        <p:spPr>
          <a:xfrm>
            <a:off x="4689218" y="1791610"/>
            <a:ext cx="2039276" cy="646331"/>
          </a:xfrm>
          <a:prstGeom prst="rect">
            <a:avLst/>
          </a:prstGeom>
          <a:noFill/>
        </p:spPr>
        <p:txBody>
          <a:bodyPr wrap="none" rtlCol="0">
            <a:spAutoFit/>
          </a:bodyPr>
          <a:lstStyle/>
          <a:p>
            <a:pPr algn="ctr"/>
            <a:r>
              <a:rPr lang="en-US" b="1" dirty="0" smtClean="0">
                <a:solidFill>
                  <a:srgbClr val="FF0000"/>
                </a:solidFill>
              </a:rPr>
              <a:t>November 12, 2020</a:t>
            </a:r>
          </a:p>
          <a:p>
            <a:pPr algn="ctr"/>
            <a:r>
              <a:rPr lang="en-US" b="1" dirty="0" smtClean="0">
                <a:solidFill>
                  <a:srgbClr val="FF0000"/>
                </a:solidFill>
              </a:rPr>
              <a:t>FA OR Shutdown</a:t>
            </a:r>
            <a:endParaRPr lang="en-US" b="1" dirty="0">
              <a:solidFill>
                <a:srgbClr val="FF0000"/>
              </a:solidFill>
            </a:endParaRPr>
          </a:p>
        </p:txBody>
      </p:sp>
      <p:pic>
        <p:nvPicPr>
          <p:cNvPr id="15" name="Content Placeholder 1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67662" y="1291473"/>
            <a:ext cx="2426631" cy="5254467"/>
          </a:xfrm>
        </p:spPr>
      </p:pic>
      <p:sp>
        <p:nvSpPr>
          <p:cNvPr id="16" name="Oval 15"/>
          <p:cNvSpPr/>
          <p:nvPr/>
        </p:nvSpPr>
        <p:spPr>
          <a:xfrm>
            <a:off x="917445" y="2151167"/>
            <a:ext cx="2314142" cy="25565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80014" y="922141"/>
            <a:ext cx="1814279" cy="369332"/>
          </a:xfrm>
          <a:prstGeom prst="rect">
            <a:avLst/>
          </a:prstGeom>
          <a:noFill/>
        </p:spPr>
        <p:txBody>
          <a:bodyPr wrap="none" rtlCol="0">
            <a:spAutoFit/>
          </a:bodyPr>
          <a:lstStyle/>
          <a:p>
            <a:r>
              <a:rPr lang="en-US" b="1" dirty="0" smtClean="0">
                <a:solidFill>
                  <a:srgbClr val="FF0000"/>
                </a:solidFill>
              </a:rPr>
              <a:t>October 31, 2020</a:t>
            </a:r>
            <a:endParaRPr lang="en-US" b="1" dirty="0">
              <a:solidFill>
                <a:srgbClr val="FF0000"/>
              </a:solidFill>
            </a:endParaRPr>
          </a:p>
        </p:txBody>
      </p:sp>
    </p:spTree>
    <p:extLst>
      <p:ext uri="{BB962C8B-B14F-4D97-AF65-F5344CB8AC3E}">
        <p14:creationId xmlns:p14="http://schemas.microsoft.com/office/powerpoint/2010/main" val="877250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2351" y="3404409"/>
            <a:ext cx="2571750" cy="1952625"/>
          </a:xfrm>
          <a:prstGeom prst="rect">
            <a:avLst/>
          </a:prstGeom>
        </p:spPr>
      </p:pic>
      <p:sp>
        <p:nvSpPr>
          <p:cNvPr id="3" name="TextBox 2"/>
          <p:cNvSpPr txBox="1"/>
          <p:nvPr/>
        </p:nvSpPr>
        <p:spPr>
          <a:xfrm>
            <a:off x="1446245" y="2910568"/>
            <a:ext cx="1483098" cy="369332"/>
          </a:xfrm>
          <a:prstGeom prst="rect">
            <a:avLst/>
          </a:prstGeom>
          <a:noFill/>
        </p:spPr>
        <p:txBody>
          <a:bodyPr wrap="none" rtlCol="0">
            <a:spAutoFit/>
          </a:bodyPr>
          <a:lstStyle/>
          <a:p>
            <a:r>
              <a:rPr lang="en-US" b="1" dirty="0" smtClean="0">
                <a:solidFill>
                  <a:srgbClr val="FF0000"/>
                </a:solidFill>
              </a:rPr>
              <a:t>June 16, 2020</a:t>
            </a:r>
            <a:endParaRPr lang="en-US" b="1" dirty="0">
              <a:solidFill>
                <a:srgbClr val="FF0000"/>
              </a:solidFill>
            </a:endParaRPr>
          </a:p>
        </p:txBody>
      </p:sp>
      <p:pic>
        <p:nvPicPr>
          <p:cNvPr id="4" name="Picture 3"/>
          <p:cNvPicPr>
            <a:picLocks noChangeAspect="1"/>
          </p:cNvPicPr>
          <p:nvPr/>
        </p:nvPicPr>
        <p:blipFill>
          <a:blip r:embed="rId3"/>
          <a:stretch>
            <a:fillRect/>
          </a:stretch>
        </p:blipFill>
        <p:spPr>
          <a:xfrm>
            <a:off x="665001" y="886408"/>
            <a:ext cx="3550107" cy="1445662"/>
          </a:xfrm>
          <a:prstGeom prst="rect">
            <a:avLst/>
          </a:prstGeom>
        </p:spPr>
      </p:pic>
      <p:sp>
        <p:nvSpPr>
          <p:cNvPr id="7" name="TextBox 6"/>
          <p:cNvSpPr txBox="1"/>
          <p:nvPr/>
        </p:nvSpPr>
        <p:spPr>
          <a:xfrm>
            <a:off x="6674818" y="1123566"/>
            <a:ext cx="2220480" cy="369332"/>
          </a:xfrm>
          <a:prstGeom prst="rect">
            <a:avLst/>
          </a:prstGeom>
          <a:noFill/>
        </p:spPr>
        <p:txBody>
          <a:bodyPr wrap="none" rtlCol="0">
            <a:spAutoFit/>
          </a:bodyPr>
          <a:lstStyle/>
          <a:p>
            <a:r>
              <a:rPr lang="en-US" b="1" dirty="0" smtClean="0">
                <a:solidFill>
                  <a:srgbClr val="FF0000"/>
                </a:solidFill>
              </a:rPr>
              <a:t>Mass Shootings in US</a:t>
            </a:r>
            <a:endParaRPr lang="en-US" b="1" dirty="0">
              <a:solidFill>
                <a:srgbClr val="FF0000"/>
              </a:solidFill>
            </a:endParaRPr>
          </a:p>
        </p:txBody>
      </p:sp>
      <p:pic>
        <p:nvPicPr>
          <p:cNvPr id="8" name="Picture 7"/>
          <p:cNvPicPr>
            <a:picLocks noChangeAspect="1"/>
          </p:cNvPicPr>
          <p:nvPr/>
        </p:nvPicPr>
        <p:blipFill>
          <a:blip r:embed="rId4"/>
          <a:stretch>
            <a:fillRect/>
          </a:stretch>
        </p:blipFill>
        <p:spPr>
          <a:xfrm>
            <a:off x="4945030" y="1902326"/>
            <a:ext cx="6484125" cy="3808009"/>
          </a:xfrm>
          <a:prstGeom prst="rect">
            <a:avLst/>
          </a:prstGeom>
        </p:spPr>
      </p:pic>
      <p:sp>
        <p:nvSpPr>
          <p:cNvPr id="11" name="TextBox 10"/>
          <p:cNvSpPr txBox="1"/>
          <p:nvPr/>
        </p:nvSpPr>
        <p:spPr>
          <a:xfrm>
            <a:off x="3654101" y="67807"/>
            <a:ext cx="4552849" cy="646331"/>
          </a:xfrm>
          <a:prstGeom prst="rect">
            <a:avLst/>
          </a:prstGeom>
          <a:noFill/>
        </p:spPr>
        <p:txBody>
          <a:bodyPr wrap="none" rtlCol="0">
            <a:spAutoFit/>
          </a:bodyPr>
          <a:lstStyle/>
          <a:p>
            <a:r>
              <a:rPr lang="en-US" sz="3600" dirty="0" smtClean="0"/>
              <a:t>Outside Our Own Walls</a:t>
            </a:r>
            <a:endParaRPr lang="en-US" sz="3600" dirty="0"/>
          </a:p>
        </p:txBody>
      </p:sp>
    </p:spTree>
    <p:extLst>
      <p:ext uri="{BB962C8B-B14F-4D97-AF65-F5344CB8AC3E}">
        <p14:creationId xmlns:p14="http://schemas.microsoft.com/office/powerpoint/2010/main" val="2398293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802" y="1301433"/>
            <a:ext cx="8819985" cy="2645415"/>
          </a:xfrm>
        </p:spPr>
        <p:txBody>
          <a:bodyPr>
            <a:normAutofit/>
          </a:bodyPr>
          <a:lstStyle/>
          <a:p>
            <a:pPr algn="ctr"/>
            <a:r>
              <a:rPr lang="en-US" dirty="0"/>
              <a:t>DOM Meeting December 2021</a:t>
            </a:r>
            <a:br>
              <a:rPr lang="en-US" dirty="0"/>
            </a:br>
            <a:r>
              <a:rPr lang="en-US" dirty="0"/>
              <a:t/>
            </a:r>
            <a:br>
              <a:rPr lang="en-US" dirty="0"/>
            </a:br>
            <a:r>
              <a:rPr lang="en-US" dirty="0">
                <a:solidFill>
                  <a:srgbClr val="92D050"/>
                </a:solidFill>
              </a:rPr>
              <a:t>Looking </a:t>
            </a:r>
            <a:r>
              <a:rPr lang="en-US" dirty="0" smtClean="0">
                <a:solidFill>
                  <a:srgbClr val="92D050"/>
                </a:solidFill>
              </a:rPr>
              <a:t>forward to 2022!</a:t>
            </a:r>
            <a:endParaRPr lang="en-US" dirty="0">
              <a:solidFill>
                <a:srgbClr val="92D050"/>
              </a:solidFill>
            </a:endParaRPr>
          </a:p>
        </p:txBody>
      </p:sp>
      <p:sp>
        <p:nvSpPr>
          <p:cNvPr id="3" name="Content Placeholder 2"/>
          <p:cNvSpPr>
            <a:spLocks noGrp="1"/>
          </p:cNvSpPr>
          <p:nvPr>
            <p:ph idx="1"/>
          </p:nvPr>
        </p:nvSpPr>
        <p:spPr>
          <a:xfrm>
            <a:off x="800878" y="4298237"/>
            <a:ext cx="10515600" cy="4351338"/>
          </a:xfrm>
        </p:spPr>
        <p:txBody>
          <a:bodyPr/>
          <a:lstStyle/>
          <a:p>
            <a:endParaRPr lang="en-US" dirty="0"/>
          </a:p>
        </p:txBody>
      </p:sp>
    </p:spTree>
    <p:extLst>
      <p:ext uri="{BB962C8B-B14F-4D97-AF65-F5344CB8AC3E}">
        <p14:creationId xmlns:p14="http://schemas.microsoft.com/office/powerpoint/2010/main" val="1207423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41235" y="3863068"/>
            <a:ext cx="4181475" cy="2762250"/>
          </a:xfrm>
          <a:prstGeom prst="rect">
            <a:avLst/>
          </a:prstGeom>
        </p:spPr>
      </p:pic>
      <p:pic>
        <p:nvPicPr>
          <p:cNvPr id="3" name="Picture 2"/>
          <p:cNvPicPr>
            <a:picLocks noChangeAspect="1"/>
          </p:cNvPicPr>
          <p:nvPr/>
        </p:nvPicPr>
        <p:blipFill>
          <a:blip r:embed="rId3"/>
          <a:stretch>
            <a:fillRect/>
          </a:stretch>
        </p:blipFill>
        <p:spPr>
          <a:xfrm>
            <a:off x="5951574" y="0"/>
            <a:ext cx="4638675" cy="3343275"/>
          </a:xfrm>
          <a:prstGeom prst="rect">
            <a:avLst/>
          </a:prstGeom>
        </p:spPr>
      </p:pic>
      <p:pic>
        <p:nvPicPr>
          <p:cNvPr id="4" name="Picture 3"/>
          <p:cNvPicPr>
            <a:picLocks noChangeAspect="1"/>
          </p:cNvPicPr>
          <p:nvPr/>
        </p:nvPicPr>
        <p:blipFill>
          <a:blip r:embed="rId4"/>
          <a:stretch>
            <a:fillRect/>
          </a:stretch>
        </p:blipFill>
        <p:spPr>
          <a:xfrm>
            <a:off x="455662" y="3076963"/>
            <a:ext cx="5145791" cy="2273267"/>
          </a:xfrm>
          <a:prstGeom prst="rect">
            <a:avLst/>
          </a:prstGeom>
        </p:spPr>
      </p:pic>
      <p:pic>
        <p:nvPicPr>
          <p:cNvPr id="5" name="Picture 4"/>
          <p:cNvPicPr>
            <a:picLocks noChangeAspect="1"/>
          </p:cNvPicPr>
          <p:nvPr/>
        </p:nvPicPr>
        <p:blipFill>
          <a:blip r:embed="rId5"/>
          <a:stretch>
            <a:fillRect/>
          </a:stretch>
        </p:blipFill>
        <p:spPr>
          <a:xfrm>
            <a:off x="314033" y="737118"/>
            <a:ext cx="5429051" cy="1552283"/>
          </a:xfrm>
          <a:prstGeom prst="rect">
            <a:avLst/>
          </a:prstGeom>
        </p:spPr>
      </p:pic>
    </p:spTree>
    <p:extLst>
      <p:ext uri="{BB962C8B-B14F-4D97-AF65-F5344CB8AC3E}">
        <p14:creationId xmlns:p14="http://schemas.microsoft.com/office/powerpoint/2010/main" val="1064160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47262"/>
            <a:ext cx="8362950" cy="1543050"/>
          </a:xfrm>
          <a:prstGeom prst="rect">
            <a:avLst/>
          </a:prstGeom>
        </p:spPr>
      </p:pic>
      <p:pic>
        <p:nvPicPr>
          <p:cNvPr id="4" name="Picture 3"/>
          <p:cNvPicPr>
            <a:picLocks noChangeAspect="1"/>
          </p:cNvPicPr>
          <p:nvPr/>
        </p:nvPicPr>
        <p:blipFill>
          <a:blip r:embed="rId3"/>
          <a:stretch>
            <a:fillRect/>
          </a:stretch>
        </p:blipFill>
        <p:spPr>
          <a:xfrm>
            <a:off x="4722125" y="2528013"/>
            <a:ext cx="7740464" cy="4118835"/>
          </a:xfrm>
          <a:prstGeom prst="rect">
            <a:avLst/>
          </a:prstGeom>
        </p:spPr>
      </p:pic>
      <p:sp>
        <p:nvSpPr>
          <p:cNvPr id="5" name="Oval 4"/>
          <p:cNvSpPr/>
          <p:nvPr/>
        </p:nvSpPr>
        <p:spPr>
          <a:xfrm>
            <a:off x="9657184" y="4917233"/>
            <a:ext cx="1129004" cy="11756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89290" y="3573623"/>
            <a:ext cx="4632835" cy="1582973"/>
          </a:xfrm>
          <a:prstGeom prst="rect">
            <a:avLst/>
          </a:prstGeom>
        </p:spPr>
      </p:pic>
      <p:sp>
        <p:nvSpPr>
          <p:cNvPr id="7" name="Rectangle 6"/>
          <p:cNvSpPr/>
          <p:nvPr/>
        </p:nvSpPr>
        <p:spPr>
          <a:xfrm>
            <a:off x="89290" y="3204291"/>
            <a:ext cx="2890022" cy="369332"/>
          </a:xfrm>
          <a:prstGeom prst="rect">
            <a:avLst/>
          </a:prstGeom>
        </p:spPr>
        <p:txBody>
          <a:bodyPr wrap="none">
            <a:spAutoFit/>
          </a:bodyPr>
          <a:lstStyle/>
          <a:p>
            <a:r>
              <a:rPr lang="en-US" b="1" dirty="0">
                <a:solidFill>
                  <a:srgbClr val="FF0000"/>
                </a:solidFill>
              </a:rPr>
              <a:t>Russia invades Ukraine 2022</a:t>
            </a:r>
          </a:p>
        </p:txBody>
      </p:sp>
    </p:spTree>
    <p:extLst>
      <p:ext uri="{BB962C8B-B14F-4D97-AF65-F5344CB8AC3E}">
        <p14:creationId xmlns:p14="http://schemas.microsoft.com/office/powerpoint/2010/main" val="2422276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579" y="719688"/>
            <a:ext cx="10515600" cy="1325563"/>
          </a:xfrm>
        </p:spPr>
        <p:txBody>
          <a:bodyPr/>
          <a:lstStyle/>
          <a:p>
            <a:pPr algn="ctr"/>
            <a:r>
              <a:rPr lang="en-US" dirty="0" smtClean="0"/>
              <a:t>Department of Medicine</a:t>
            </a:r>
            <a:br>
              <a:rPr lang="en-US" dirty="0" smtClean="0"/>
            </a:br>
            <a:r>
              <a:rPr lang="en-US" dirty="0" smtClean="0"/>
              <a:t>June 2022</a:t>
            </a:r>
            <a:endParaRPr lang="en-US" dirty="0"/>
          </a:p>
        </p:txBody>
      </p:sp>
      <p:sp>
        <p:nvSpPr>
          <p:cNvPr id="3" name="Content Placeholder 2"/>
          <p:cNvSpPr>
            <a:spLocks noGrp="1"/>
          </p:cNvSpPr>
          <p:nvPr>
            <p:ph idx="1"/>
          </p:nvPr>
        </p:nvSpPr>
        <p:spPr>
          <a:xfrm>
            <a:off x="754224" y="3019846"/>
            <a:ext cx="10515600" cy="4351338"/>
          </a:xfrm>
        </p:spPr>
        <p:txBody>
          <a:bodyPr/>
          <a:lstStyle/>
          <a:p>
            <a:pPr marL="0" indent="0">
              <a:buNone/>
            </a:pPr>
            <a:r>
              <a:rPr lang="en-US" dirty="0" smtClean="0"/>
              <a:t>Growing and continuing to “punch above its weight” </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But ……tired.</a:t>
            </a:r>
            <a:endParaRPr lang="en-US" dirty="0"/>
          </a:p>
        </p:txBody>
      </p:sp>
    </p:spTree>
    <p:extLst>
      <p:ext uri="{BB962C8B-B14F-4D97-AF65-F5344CB8AC3E}">
        <p14:creationId xmlns:p14="http://schemas.microsoft.com/office/powerpoint/2010/main" val="1568268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69426" y="352327"/>
            <a:ext cx="5141168" cy="584775"/>
          </a:xfrm>
          <a:prstGeom prst="rect">
            <a:avLst/>
          </a:prstGeom>
          <a:noFill/>
        </p:spPr>
        <p:txBody>
          <a:bodyPr wrap="square" rtlCol="0">
            <a:spAutoFit/>
          </a:bodyPr>
          <a:lstStyle/>
          <a:p>
            <a:pPr algn="ctr"/>
            <a:r>
              <a:rPr lang="en-US" sz="3200" dirty="0" smtClean="0"/>
              <a:t>Welcome New Faculty</a:t>
            </a:r>
            <a:endParaRPr lang="en-US" sz="3200" dirty="0"/>
          </a:p>
        </p:txBody>
      </p:sp>
      <p:pic>
        <p:nvPicPr>
          <p:cNvPr id="4" name="Picture 3"/>
          <p:cNvPicPr>
            <a:picLocks noChangeAspect="1"/>
          </p:cNvPicPr>
          <p:nvPr/>
        </p:nvPicPr>
        <p:blipFill>
          <a:blip r:embed="rId2"/>
          <a:stretch>
            <a:fillRect/>
          </a:stretch>
        </p:blipFill>
        <p:spPr>
          <a:xfrm>
            <a:off x="2745015" y="1290068"/>
            <a:ext cx="6989989" cy="5236873"/>
          </a:xfrm>
          <a:prstGeom prst="rect">
            <a:avLst/>
          </a:prstGeom>
          <a:ln>
            <a:solidFill>
              <a:schemeClr val="tx1"/>
            </a:solidFill>
            <a:prstDash val="solid"/>
          </a:ln>
        </p:spPr>
      </p:pic>
    </p:spTree>
    <p:extLst>
      <p:ext uri="{BB962C8B-B14F-4D97-AF65-F5344CB8AC3E}">
        <p14:creationId xmlns:p14="http://schemas.microsoft.com/office/powerpoint/2010/main" val="14334272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8651" y="1432928"/>
            <a:ext cx="7696200" cy="4048125"/>
          </a:xfrm>
          <a:prstGeom prst="rect">
            <a:avLst/>
          </a:prstGeom>
        </p:spPr>
      </p:pic>
      <p:sp>
        <p:nvSpPr>
          <p:cNvPr id="4" name="TextBox 3"/>
          <p:cNvSpPr txBox="1"/>
          <p:nvPr/>
        </p:nvSpPr>
        <p:spPr>
          <a:xfrm>
            <a:off x="4152122" y="541176"/>
            <a:ext cx="2776145" cy="646331"/>
          </a:xfrm>
          <a:prstGeom prst="rect">
            <a:avLst/>
          </a:prstGeom>
          <a:noFill/>
        </p:spPr>
        <p:txBody>
          <a:bodyPr wrap="none" rtlCol="0">
            <a:spAutoFit/>
          </a:bodyPr>
          <a:lstStyle/>
          <a:p>
            <a:r>
              <a:rPr lang="en-US" sz="3600" dirty="0" smtClean="0"/>
              <a:t>Who Are We?</a:t>
            </a:r>
            <a:endParaRPr lang="en-US" sz="3600" dirty="0"/>
          </a:p>
        </p:txBody>
      </p:sp>
    </p:spTree>
    <p:extLst>
      <p:ext uri="{BB962C8B-B14F-4D97-AF65-F5344CB8AC3E}">
        <p14:creationId xmlns:p14="http://schemas.microsoft.com/office/powerpoint/2010/main" val="3198017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2800415"/>
            <a:ext cx="10515600" cy="1325563"/>
          </a:xfrm>
        </p:spPr>
        <p:txBody>
          <a:bodyPr/>
          <a:lstStyle/>
          <a:p>
            <a:pPr algn="ctr"/>
            <a:r>
              <a:rPr lang="en-US" dirty="0"/>
              <a:t>Recruitment and </a:t>
            </a:r>
            <a:r>
              <a:rPr lang="en-US" dirty="0" smtClean="0"/>
              <a:t>Retention</a:t>
            </a:r>
            <a:r>
              <a:rPr lang="en-US" dirty="0"/>
              <a:t/>
            </a:r>
            <a:br>
              <a:rPr lang="en-US" dirty="0"/>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65900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EPIC Sprint Program</a:t>
            </a:r>
            <a:br>
              <a:rPr lang="en-US" sz="3600" dirty="0" smtClean="0"/>
            </a:br>
            <a:r>
              <a:rPr lang="en-US" sz="2400" dirty="0" smtClean="0"/>
              <a:t>Started in DOM:  GIM and ID</a:t>
            </a:r>
            <a:endParaRPr lang="en-US" sz="2400" dirty="0"/>
          </a:p>
        </p:txBody>
      </p:sp>
      <p:pic>
        <p:nvPicPr>
          <p:cNvPr id="4" name="Content Placeholder 3"/>
          <p:cNvPicPr>
            <a:picLocks noGrp="1" noChangeAspect="1"/>
          </p:cNvPicPr>
          <p:nvPr>
            <p:ph idx="1"/>
          </p:nvPr>
        </p:nvPicPr>
        <p:blipFill>
          <a:blip r:embed="rId2"/>
          <a:stretch>
            <a:fillRect/>
          </a:stretch>
        </p:blipFill>
        <p:spPr>
          <a:xfrm>
            <a:off x="1326968" y="1690688"/>
            <a:ext cx="9095326" cy="4965403"/>
          </a:xfrm>
          <a:prstGeom prst="rect">
            <a:avLst/>
          </a:prstGeom>
        </p:spPr>
      </p:pic>
    </p:spTree>
    <p:extLst>
      <p:ext uri="{BB962C8B-B14F-4D97-AF65-F5344CB8AC3E}">
        <p14:creationId xmlns:p14="http://schemas.microsoft.com/office/powerpoint/2010/main" val="4021951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7031" y="3855487"/>
            <a:ext cx="5428384" cy="3002513"/>
          </a:xfrm>
          <a:prstGeom prst="rect">
            <a:avLst/>
          </a:prstGeom>
        </p:spPr>
      </p:pic>
      <p:pic>
        <p:nvPicPr>
          <p:cNvPr id="4" name="Picture 3"/>
          <p:cNvPicPr>
            <a:picLocks noChangeAspect="1"/>
          </p:cNvPicPr>
          <p:nvPr/>
        </p:nvPicPr>
        <p:blipFill>
          <a:blip r:embed="rId3"/>
          <a:stretch>
            <a:fillRect/>
          </a:stretch>
        </p:blipFill>
        <p:spPr>
          <a:xfrm>
            <a:off x="1278293" y="930769"/>
            <a:ext cx="4012163" cy="2924718"/>
          </a:xfrm>
          <a:prstGeom prst="rect">
            <a:avLst/>
          </a:prstGeom>
        </p:spPr>
      </p:pic>
      <p:pic>
        <p:nvPicPr>
          <p:cNvPr id="3" name="Picture 2"/>
          <p:cNvPicPr>
            <a:picLocks noChangeAspect="1"/>
          </p:cNvPicPr>
          <p:nvPr/>
        </p:nvPicPr>
        <p:blipFill>
          <a:blip r:embed="rId4"/>
          <a:stretch>
            <a:fillRect/>
          </a:stretch>
        </p:blipFill>
        <p:spPr>
          <a:xfrm>
            <a:off x="6997958" y="936148"/>
            <a:ext cx="4784659" cy="2905593"/>
          </a:xfrm>
          <a:prstGeom prst="rect">
            <a:avLst/>
          </a:prstGeom>
        </p:spPr>
      </p:pic>
      <p:sp>
        <p:nvSpPr>
          <p:cNvPr id="5" name="TextBox 4"/>
          <p:cNvSpPr txBox="1"/>
          <p:nvPr/>
        </p:nvSpPr>
        <p:spPr>
          <a:xfrm>
            <a:off x="8089641" y="5075853"/>
            <a:ext cx="2710294" cy="1200329"/>
          </a:xfrm>
          <a:prstGeom prst="rect">
            <a:avLst/>
          </a:prstGeom>
          <a:noFill/>
        </p:spPr>
        <p:txBody>
          <a:bodyPr wrap="none" rtlCol="0">
            <a:spAutoFit/>
          </a:bodyPr>
          <a:lstStyle/>
          <a:p>
            <a:r>
              <a:rPr lang="en-US" dirty="0" smtClean="0"/>
              <a:t>DOM Gender Equity Group</a:t>
            </a:r>
          </a:p>
          <a:p>
            <a:endParaRPr lang="en-US" dirty="0"/>
          </a:p>
          <a:p>
            <a:endParaRPr lang="en-US" dirty="0" smtClean="0"/>
          </a:p>
          <a:p>
            <a:r>
              <a:rPr lang="en-US" dirty="0" smtClean="0"/>
              <a:t>DOM DEI Committee</a:t>
            </a:r>
            <a:endParaRPr lang="en-US" dirty="0"/>
          </a:p>
        </p:txBody>
      </p:sp>
      <p:sp>
        <p:nvSpPr>
          <p:cNvPr id="6" name="TextBox 5"/>
          <p:cNvSpPr txBox="1"/>
          <p:nvPr/>
        </p:nvSpPr>
        <p:spPr>
          <a:xfrm>
            <a:off x="317241" y="5533053"/>
            <a:ext cx="1873911" cy="646331"/>
          </a:xfrm>
          <a:prstGeom prst="rect">
            <a:avLst/>
          </a:prstGeom>
          <a:noFill/>
        </p:spPr>
        <p:txBody>
          <a:bodyPr wrap="none" rtlCol="0">
            <a:spAutoFit/>
          </a:bodyPr>
          <a:lstStyle/>
          <a:p>
            <a:pPr algn="ctr"/>
            <a:r>
              <a:rPr lang="en-US" dirty="0" smtClean="0"/>
              <a:t>DOM Mentorship </a:t>
            </a:r>
          </a:p>
          <a:p>
            <a:pPr algn="ctr"/>
            <a:r>
              <a:rPr lang="en-US" dirty="0" smtClean="0"/>
              <a:t>Program</a:t>
            </a:r>
            <a:endParaRPr lang="en-US" dirty="0"/>
          </a:p>
        </p:txBody>
      </p:sp>
      <p:sp>
        <p:nvSpPr>
          <p:cNvPr id="7" name="Oval 6"/>
          <p:cNvSpPr/>
          <p:nvPr/>
        </p:nvSpPr>
        <p:spPr>
          <a:xfrm>
            <a:off x="7561487" y="4626323"/>
            <a:ext cx="3657600" cy="209938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7241" y="217970"/>
            <a:ext cx="8844088" cy="523220"/>
          </a:xfrm>
          <a:prstGeom prst="rect">
            <a:avLst/>
          </a:prstGeom>
          <a:noFill/>
        </p:spPr>
        <p:txBody>
          <a:bodyPr wrap="none" rtlCol="0">
            <a:spAutoFit/>
          </a:bodyPr>
          <a:lstStyle/>
          <a:p>
            <a:r>
              <a:rPr lang="en-US" sz="2800" dirty="0" smtClean="0"/>
              <a:t>Faculty Development and Faculty Engagement Committees:</a:t>
            </a:r>
            <a:endParaRPr lang="en-US" sz="2800" dirty="0"/>
          </a:p>
        </p:txBody>
      </p:sp>
    </p:spTree>
    <p:extLst>
      <p:ext uri="{BB962C8B-B14F-4D97-AF65-F5344CB8AC3E}">
        <p14:creationId xmlns:p14="http://schemas.microsoft.com/office/powerpoint/2010/main" val="3534979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Gender Equity Group, DOM</a:t>
            </a:r>
            <a:endParaRPr lang="en-US" dirty="0"/>
          </a:p>
        </p:txBody>
      </p:sp>
      <p:sp>
        <p:nvSpPr>
          <p:cNvPr id="3" name="Content Placeholder 2"/>
          <p:cNvSpPr>
            <a:spLocks noGrp="1"/>
          </p:cNvSpPr>
          <p:nvPr>
            <p:ph idx="1"/>
          </p:nvPr>
        </p:nvSpPr>
        <p:spPr/>
        <p:txBody>
          <a:bodyPr/>
          <a:lstStyle/>
          <a:p>
            <a:r>
              <a:rPr lang="en-US" dirty="0" smtClean="0"/>
              <a:t>Drs. Emily Greenberger, Kristen Pierce, </a:t>
            </a:r>
            <a:r>
              <a:rPr lang="en-US" dirty="0"/>
              <a:t>Jennifer </a:t>
            </a:r>
            <a:r>
              <a:rPr lang="en-US" dirty="0" smtClean="0"/>
              <a:t>Kelly, Sherrie Khadanga, Rachel McEntee, Katherine Menson, Halle Sobel, Doris Strader, Emily Strout and Elizabeth Wahlberg</a:t>
            </a:r>
          </a:p>
          <a:p>
            <a:r>
              <a:rPr lang="en-US" dirty="0" smtClean="0"/>
              <a:t>Spring Grand Rounds: Review of Gender Equity in Academic Medicine</a:t>
            </a:r>
          </a:p>
          <a:p>
            <a:r>
              <a:rPr lang="en-US" dirty="0" smtClean="0"/>
              <a:t>DOM Gender Equity Survey Results</a:t>
            </a:r>
          </a:p>
          <a:p>
            <a:r>
              <a:rPr lang="en-US" dirty="0" smtClean="0"/>
              <a:t>June 6 Presentation at the LCOM Gender Equity Meeting</a:t>
            </a:r>
          </a:p>
          <a:p>
            <a:r>
              <a:rPr lang="en-US" dirty="0" smtClean="0"/>
              <a:t>Networking and social event for all in August, Stay tuned…</a:t>
            </a:r>
          </a:p>
        </p:txBody>
      </p:sp>
      <p:sp>
        <p:nvSpPr>
          <p:cNvPr id="4" name="Slide Number Placeholder 3"/>
          <p:cNvSpPr>
            <a:spLocks noGrp="1"/>
          </p:cNvSpPr>
          <p:nvPr>
            <p:ph type="sldNum" sz="quarter" idx="12"/>
          </p:nvPr>
        </p:nvSpPr>
        <p:spPr/>
        <p:txBody>
          <a:bodyPr/>
          <a:lstStyle/>
          <a:p>
            <a:fld id="{D680E29A-EBF0-E947-BC69-E973B574CB1C}"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3552724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u="sng" dirty="0"/>
              <a:t>DOM DEI COMMITTEE</a:t>
            </a:r>
          </a:p>
        </p:txBody>
      </p:sp>
      <p:sp>
        <p:nvSpPr>
          <p:cNvPr id="5" name="Content Placeholder 4"/>
          <p:cNvSpPr>
            <a:spLocks noGrp="1"/>
          </p:cNvSpPr>
          <p:nvPr>
            <p:ph sz="half" idx="1"/>
          </p:nvPr>
        </p:nvSpPr>
        <p:spPr/>
        <p:txBody>
          <a:bodyPr/>
          <a:lstStyle/>
          <a:p>
            <a:r>
              <a:rPr lang="en-US" dirty="0"/>
              <a:t>Macaulay Onuigbo- Co-Chair</a:t>
            </a:r>
          </a:p>
          <a:p>
            <a:r>
              <a:rPr lang="en-US" dirty="0"/>
              <a:t>Marie Sandoval- Co-Chair</a:t>
            </a:r>
          </a:p>
          <a:p>
            <a:r>
              <a:rPr lang="en-US" dirty="0"/>
              <a:t>Katie Menson- </a:t>
            </a:r>
            <a:r>
              <a:rPr lang="en-US" dirty="0" err="1"/>
              <a:t>Assoc</a:t>
            </a:r>
            <a:r>
              <a:rPr lang="en-US" dirty="0"/>
              <a:t> Program Director, IM Residency</a:t>
            </a:r>
          </a:p>
          <a:p>
            <a:r>
              <a:rPr lang="en-US" dirty="0"/>
              <a:t>Dragos Banu</a:t>
            </a:r>
          </a:p>
          <a:p>
            <a:r>
              <a:rPr lang="en-US" dirty="0"/>
              <a:t>Diane Haddock</a:t>
            </a:r>
          </a:p>
          <a:p>
            <a:r>
              <a:rPr lang="en-US" dirty="0"/>
              <a:t>Naomi Hodde</a:t>
            </a:r>
          </a:p>
          <a:p>
            <a:r>
              <a:rPr lang="en-US" dirty="0"/>
              <a:t>Mohit Jindal</a:t>
            </a:r>
          </a:p>
          <a:p>
            <a:endParaRPr lang="en-US" dirty="0"/>
          </a:p>
          <a:p>
            <a:endParaRPr lang="en-US" dirty="0"/>
          </a:p>
        </p:txBody>
      </p:sp>
      <p:sp>
        <p:nvSpPr>
          <p:cNvPr id="6" name="Content Placeholder 5"/>
          <p:cNvSpPr>
            <a:spLocks noGrp="1"/>
          </p:cNvSpPr>
          <p:nvPr>
            <p:ph sz="half" idx="2"/>
          </p:nvPr>
        </p:nvSpPr>
        <p:spPr/>
        <p:txBody>
          <a:bodyPr/>
          <a:lstStyle/>
          <a:p>
            <a:r>
              <a:rPr lang="en-US" dirty="0"/>
              <a:t>Jennifer Kelly</a:t>
            </a:r>
          </a:p>
          <a:p>
            <a:r>
              <a:rPr lang="en-US" dirty="0"/>
              <a:t>Carolyn Morris</a:t>
            </a:r>
          </a:p>
          <a:p>
            <a:r>
              <a:rPr lang="en-US" dirty="0"/>
              <a:t>Kristen Pierce</a:t>
            </a:r>
          </a:p>
          <a:p>
            <a:r>
              <a:rPr lang="en-US" dirty="0"/>
              <a:t>Bonita Libman</a:t>
            </a:r>
          </a:p>
          <a:p>
            <a:r>
              <a:rPr lang="en-US" dirty="0"/>
              <a:t>Shreya Amin- departing 6/2022</a:t>
            </a:r>
          </a:p>
          <a:p>
            <a:r>
              <a:rPr lang="en-US" dirty="0"/>
              <a:t>Ben Depo-transitioning 6/2022</a:t>
            </a:r>
          </a:p>
          <a:p>
            <a:endParaRPr lang="en-US" dirty="0"/>
          </a:p>
          <a:p>
            <a:endParaRPr lang="en-US" dirty="0"/>
          </a:p>
        </p:txBody>
      </p:sp>
    </p:spTree>
    <p:extLst>
      <p:ext uri="{BB962C8B-B14F-4D97-AF65-F5344CB8AC3E}">
        <p14:creationId xmlns:p14="http://schemas.microsoft.com/office/powerpoint/2010/main" val="2701855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DOM DEI work groups</a:t>
            </a:r>
          </a:p>
        </p:txBody>
      </p:sp>
      <p:sp>
        <p:nvSpPr>
          <p:cNvPr id="3" name="Content Placeholder 2"/>
          <p:cNvSpPr>
            <a:spLocks noGrp="1"/>
          </p:cNvSpPr>
          <p:nvPr>
            <p:ph idx="1"/>
          </p:nvPr>
        </p:nvSpPr>
        <p:spPr/>
        <p:txBody>
          <a:bodyPr/>
          <a:lstStyle/>
          <a:p>
            <a:pPr marL="0" indent="0">
              <a:buNone/>
            </a:pPr>
            <a:r>
              <a:rPr lang="en-US" dirty="0"/>
              <a:t>Subgroups of this committee </a:t>
            </a:r>
          </a:p>
          <a:p>
            <a:pPr marL="0" indent="0">
              <a:buNone/>
            </a:pPr>
            <a:r>
              <a:rPr lang="en-US" dirty="0"/>
              <a:t>1.     Vision: Education, DEI department plans</a:t>
            </a:r>
          </a:p>
          <a:p>
            <a:pPr marL="0" indent="0">
              <a:buNone/>
            </a:pPr>
            <a:r>
              <a:rPr lang="en-US" dirty="0"/>
              <a:t>2.     People: Pipelines to develop change</a:t>
            </a:r>
          </a:p>
          <a:p>
            <a:pPr marL="0" indent="0">
              <a:buNone/>
            </a:pPr>
            <a:r>
              <a:rPr lang="en-US" dirty="0"/>
              <a:t>3.     Data: Collecting, synthesizing, assessing metrics of our changes</a:t>
            </a:r>
          </a:p>
        </p:txBody>
      </p:sp>
    </p:spTree>
    <p:extLst>
      <p:ext uri="{BB962C8B-B14F-4D97-AF65-F5344CB8AC3E}">
        <p14:creationId xmlns:p14="http://schemas.microsoft.com/office/powerpoint/2010/main" val="17712185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DOM DEI committee</a:t>
            </a:r>
          </a:p>
        </p:txBody>
      </p:sp>
      <p:sp>
        <p:nvSpPr>
          <p:cNvPr id="3" name="Content Placeholder 2"/>
          <p:cNvSpPr>
            <a:spLocks noGrp="1"/>
          </p:cNvSpPr>
          <p:nvPr>
            <p:ph idx="1"/>
          </p:nvPr>
        </p:nvSpPr>
        <p:spPr/>
        <p:txBody>
          <a:bodyPr/>
          <a:lstStyle/>
          <a:p>
            <a:r>
              <a:rPr lang="en-US" dirty="0"/>
              <a:t>Please let us know if you are a resident or fellow who is interested in joining our committee.</a:t>
            </a:r>
          </a:p>
          <a:p>
            <a:r>
              <a:rPr lang="en-US" dirty="0"/>
              <a:t>Please do not hesitate to contact us.</a:t>
            </a:r>
          </a:p>
          <a:p>
            <a:r>
              <a:rPr lang="en-US" dirty="0"/>
              <a:t>We meet once a month.</a:t>
            </a:r>
          </a:p>
          <a:p>
            <a:r>
              <a:rPr lang="en-US" dirty="0"/>
              <a:t>The subgroups have started working on the different strategies and methodologies to achieve the committee goals and objectives.</a:t>
            </a:r>
          </a:p>
          <a:p>
            <a:r>
              <a:rPr lang="en-US" dirty="0"/>
              <a:t>The committee reports directly to the Chair, Department of Medicine, and is working in collaboration with the LCOM Dean’s Advisory Committee on Diversity, Equity &amp; Inclusion.</a:t>
            </a:r>
          </a:p>
        </p:txBody>
      </p:sp>
    </p:spTree>
    <p:extLst>
      <p:ext uri="{BB962C8B-B14F-4D97-AF65-F5344CB8AC3E}">
        <p14:creationId xmlns:p14="http://schemas.microsoft.com/office/powerpoint/2010/main" val="15356439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4514" y="762874"/>
            <a:ext cx="11232540" cy="5544620"/>
          </a:xfrm>
          <a:prstGeom prst="rect">
            <a:avLst/>
          </a:prstGeom>
        </p:spPr>
      </p:pic>
      <p:sp>
        <p:nvSpPr>
          <p:cNvPr id="3" name="TextBox 2"/>
          <p:cNvSpPr txBox="1"/>
          <p:nvPr/>
        </p:nvSpPr>
        <p:spPr>
          <a:xfrm>
            <a:off x="4730620" y="186612"/>
            <a:ext cx="1999906" cy="646331"/>
          </a:xfrm>
          <a:prstGeom prst="rect">
            <a:avLst/>
          </a:prstGeom>
          <a:noFill/>
        </p:spPr>
        <p:txBody>
          <a:bodyPr wrap="none" rtlCol="0">
            <a:spAutoFit/>
          </a:bodyPr>
          <a:lstStyle/>
          <a:p>
            <a:r>
              <a:rPr lang="en-US" sz="3600" dirty="0" smtClean="0"/>
              <a:t>Our Team</a:t>
            </a:r>
            <a:endParaRPr lang="en-US" sz="3600" dirty="0"/>
          </a:p>
        </p:txBody>
      </p:sp>
    </p:spTree>
    <p:extLst>
      <p:ext uri="{BB962C8B-B14F-4D97-AF65-F5344CB8AC3E}">
        <p14:creationId xmlns:p14="http://schemas.microsoft.com/office/powerpoint/2010/main" val="2249100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0849" y="19782"/>
            <a:ext cx="9041364" cy="6691827"/>
          </a:xfrm>
          <a:prstGeom prst="rect">
            <a:avLst/>
          </a:prstGeom>
        </p:spPr>
      </p:pic>
    </p:spTree>
    <p:extLst>
      <p:ext uri="{BB962C8B-B14F-4D97-AF65-F5344CB8AC3E}">
        <p14:creationId xmlns:p14="http://schemas.microsoft.com/office/powerpoint/2010/main" val="3048471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Welcome Incoming Residents</a:t>
            </a:r>
            <a:endParaRPr lang="en-US" sz="3600" dirty="0"/>
          </a:p>
        </p:txBody>
      </p:sp>
      <p:pic>
        <p:nvPicPr>
          <p:cNvPr id="4" name="Content Placeholder 3"/>
          <p:cNvPicPr>
            <a:picLocks noGrp="1" noChangeAspect="1"/>
          </p:cNvPicPr>
          <p:nvPr>
            <p:ph idx="1"/>
          </p:nvPr>
        </p:nvPicPr>
        <p:blipFill>
          <a:blip r:embed="rId2"/>
          <a:stretch>
            <a:fillRect/>
          </a:stretch>
        </p:blipFill>
        <p:spPr>
          <a:xfrm>
            <a:off x="3614543" y="1505609"/>
            <a:ext cx="4962914" cy="4999586"/>
          </a:xfrm>
          <a:prstGeom prst="rect">
            <a:avLst/>
          </a:prstGeom>
        </p:spPr>
      </p:pic>
    </p:spTree>
    <p:extLst>
      <p:ext uri="{BB962C8B-B14F-4D97-AF65-F5344CB8AC3E}">
        <p14:creationId xmlns:p14="http://schemas.microsoft.com/office/powerpoint/2010/main" val="17119734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9675" y="152400"/>
            <a:ext cx="9772650" cy="6553200"/>
          </a:xfrm>
          <a:prstGeom prst="rect">
            <a:avLst/>
          </a:prstGeom>
        </p:spPr>
      </p:pic>
      <p:sp>
        <p:nvSpPr>
          <p:cNvPr id="3" name="Oval 2"/>
          <p:cNvSpPr/>
          <p:nvPr/>
        </p:nvSpPr>
        <p:spPr>
          <a:xfrm>
            <a:off x="1483567" y="2118049"/>
            <a:ext cx="5952931" cy="2379306"/>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7930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770072585"/>
              </p:ext>
            </p:extLst>
          </p:nvPr>
        </p:nvGraphicFramePr>
        <p:xfrm>
          <a:off x="1167684" y="1129003"/>
          <a:ext cx="10206332" cy="551439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3797559" y="298580"/>
            <a:ext cx="4886787" cy="646331"/>
          </a:xfrm>
          <a:prstGeom prst="rect">
            <a:avLst/>
          </a:prstGeom>
          <a:noFill/>
        </p:spPr>
        <p:txBody>
          <a:bodyPr wrap="none" rtlCol="0">
            <a:spAutoFit/>
          </a:bodyPr>
          <a:lstStyle/>
          <a:p>
            <a:r>
              <a:rPr lang="en-US" sz="3600" dirty="0"/>
              <a:t>How We Spend Our Time</a:t>
            </a:r>
          </a:p>
        </p:txBody>
      </p:sp>
    </p:spTree>
    <p:extLst>
      <p:ext uri="{BB962C8B-B14F-4D97-AF65-F5344CB8AC3E}">
        <p14:creationId xmlns:p14="http://schemas.microsoft.com/office/powerpoint/2010/main" val="9391117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759308448"/>
              </p:ext>
            </p:extLst>
          </p:nvPr>
        </p:nvGraphicFramePr>
        <p:xfrm>
          <a:off x="1081671" y="345742"/>
          <a:ext cx="9972674" cy="63758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23086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0324791"/>
              </p:ext>
            </p:extLst>
          </p:nvPr>
        </p:nvGraphicFramePr>
        <p:xfrm>
          <a:off x="931506" y="1539551"/>
          <a:ext cx="10515600" cy="977692"/>
        </p:xfrm>
        <a:graphic>
          <a:graphicData uri="http://schemas.openxmlformats.org/drawingml/2006/table">
            <a:tbl>
              <a:tblPr>
                <a:tableStyleId>{5C22544A-7EE6-4342-B048-85BDC9FD1C3A}</a:tableStyleId>
              </a:tblPr>
              <a:tblGrid>
                <a:gridCol w="656685">
                  <a:extLst>
                    <a:ext uri="{9D8B030D-6E8A-4147-A177-3AD203B41FA5}">
                      <a16:colId xmlns:a16="http://schemas.microsoft.com/office/drawing/2014/main" val="4082218"/>
                    </a:ext>
                  </a:extLst>
                </a:gridCol>
                <a:gridCol w="1877889">
                  <a:extLst>
                    <a:ext uri="{9D8B030D-6E8A-4147-A177-3AD203B41FA5}">
                      <a16:colId xmlns:a16="http://schemas.microsoft.com/office/drawing/2014/main" val="2100908647"/>
                    </a:ext>
                  </a:extLst>
                </a:gridCol>
                <a:gridCol w="1892290">
                  <a:extLst>
                    <a:ext uri="{9D8B030D-6E8A-4147-A177-3AD203B41FA5}">
                      <a16:colId xmlns:a16="http://schemas.microsoft.com/office/drawing/2014/main" val="1854075567"/>
                    </a:ext>
                  </a:extLst>
                </a:gridCol>
                <a:gridCol w="1512103">
                  <a:extLst>
                    <a:ext uri="{9D8B030D-6E8A-4147-A177-3AD203B41FA5}">
                      <a16:colId xmlns:a16="http://schemas.microsoft.com/office/drawing/2014/main" val="2013936514"/>
                    </a:ext>
                  </a:extLst>
                </a:gridCol>
                <a:gridCol w="1615790">
                  <a:extLst>
                    <a:ext uri="{9D8B030D-6E8A-4147-A177-3AD203B41FA5}">
                      <a16:colId xmlns:a16="http://schemas.microsoft.com/office/drawing/2014/main" val="634857826"/>
                    </a:ext>
                  </a:extLst>
                </a:gridCol>
                <a:gridCol w="1728119">
                  <a:extLst>
                    <a:ext uri="{9D8B030D-6E8A-4147-A177-3AD203B41FA5}">
                      <a16:colId xmlns:a16="http://schemas.microsoft.com/office/drawing/2014/main" val="3076449395"/>
                    </a:ext>
                  </a:extLst>
                </a:gridCol>
                <a:gridCol w="1232724">
                  <a:extLst>
                    <a:ext uri="{9D8B030D-6E8A-4147-A177-3AD203B41FA5}">
                      <a16:colId xmlns:a16="http://schemas.microsoft.com/office/drawing/2014/main" val="4006235472"/>
                    </a:ext>
                  </a:extLst>
                </a:gridCol>
              </a:tblGrid>
              <a:tr h="378515">
                <a:tc>
                  <a:txBody>
                    <a:bodyPr/>
                    <a:lstStyle/>
                    <a:p>
                      <a:pPr algn="l" fontAlgn="b"/>
                      <a:endParaRPr lang="en-US" sz="2500" b="0" i="0" u="none" strike="noStrike">
                        <a:solidFill>
                          <a:srgbClr val="000000"/>
                        </a:solidFill>
                        <a:effectLst/>
                        <a:latin typeface="Calibri" panose="020F0502020204030204" pitchFamily="34" charset="0"/>
                      </a:endParaRPr>
                    </a:p>
                  </a:txBody>
                  <a:tcPr marL="8648" marR="8648" marT="8648" marB="0" anchor="b"/>
                </a:tc>
                <a:tc>
                  <a:txBody>
                    <a:bodyPr/>
                    <a:lstStyle/>
                    <a:p>
                      <a:pPr algn="ctr" fontAlgn="b"/>
                      <a:r>
                        <a:rPr lang="en-US" sz="2500" u="none" strike="noStrike" dirty="0">
                          <a:effectLst/>
                        </a:rPr>
                        <a:t>April Actual</a:t>
                      </a:r>
                      <a:endParaRPr lang="en-US" sz="2500" b="0" i="0" u="none" strike="noStrike" dirty="0">
                        <a:solidFill>
                          <a:srgbClr val="000000"/>
                        </a:solidFill>
                        <a:effectLst/>
                        <a:latin typeface="Calibri" panose="020F0502020204030204" pitchFamily="34" charset="0"/>
                      </a:endParaRPr>
                    </a:p>
                  </a:txBody>
                  <a:tcPr marL="8648" marR="8648" marT="8648" marB="0" anchor="b"/>
                </a:tc>
                <a:tc>
                  <a:txBody>
                    <a:bodyPr/>
                    <a:lstStyle/>
                    <a:p>
                      <a:pPr algn="ctr" fontAlgn="b"/>
                      <a:r>
                        <a:rPr lang="en-US" sz="2500" u="none" strike="noStrike">
                          <a:effectLst/>
                        </a:rPr>
                        <a:t>April Budget</a:t>
                      </a:r>
                      <a:endParaRPr lang="en-US" sz="2500" b="0" i="0" u="none" strike="noStrike">
                        <a:solidFill>
                          <a:srgbClr val="000000"/>
                        </a:solidFill>
                        <a:effectLst/>
                        <a:latin typeface="Calibri" panose="020F0502020204030204" pitchFamily="34" charset="0"/>
                      </a:endParaRPr>
                    </a:p>
                  </a:txBody>
                  <a:tcPr marL="8648" marR="8648" marT="8648" marB="0" anchor="b"/>
                </a:tc>
                <a:tc>
                  <a:txBody>
                    <a:bodyPr/>
                    <a:lstStyle/>
                    <a:p>
                      <a:pPr algn="ctr" fontAlgn="b"/>
                      <a:r>
                        <a:rPr lang="en-US" sz="2500" u="none" strike="noStrike">
                          <a:effectLst/>
                        </a:rPr>
                        <a:t>Variance</a:t>
                      </a:r>
                      <a:endParaRPr lang="en-US" sz="2500" b="0" i="0" u="none" strike="noStrike">
                        <a:solidFill>
                          <a:srgbClr val="000000"/>
                        </a:solidFill>
                        <a:effectLst/>
                        <a:latin typeface="Calibri" panose="020F0502020204030204" pitchFamily="34" charset="0"/>
                      </a:endParaRPr>
                    </a:p>
                  </a:txBody>
                  <a:tcPr marL="8648" marR="8648" marT="8648" marB="0" anchor="b"/>
                </a:tc>
                <a:tc>
                  <a:txBody>
                    <a:bodyPr/>
                    <a:lstStyle/>
                    <a:p>
                      <a:pPr algn="ctr" fontAlgn="b"/>
                      <a:r>
                        <a:rPr lang="en-US" sz="2500" u="none" strike="noStrike">
                          <a:effectLst/>
                        </a:rPr>
                        <a:t>YTD Actual</a:t>
                      </a:r>
                      <a:endParaRPr lang="en-US" sz="2500" b="0" i="0" u="none" strike="noStrike">
                        <a:solidFill>
                          <a:srgbClr val="000000"/>
                        </a:solidFill>
                        <a:effectLst/>
                        <a:latin typeface="Calibri" panose="020F0502020204030204" pitchFamily="34" charset="0"/>
                      </a:endParaRPr>
                    </a:p>
                  </a:txBody>
                  <a:tcPr marL="8648" marR="8648" marT="8648" marB="0" anchor="b"/>
                </a:tc>
                <a:tc>
                  <a:txBody>
                    <a:bodyPr/>
                    <a:lstStyle/>
                    <a:p>
                      <a:pPr algn="ctr" fontAlgn="b"/>
                      <a:r>
                        <a:rPr lang="en-US" sz="2500" u="none" strike="noStrike">
                          <a:effectLst/>
                        </a:rPr>
                        <a:t>YTD Budget</a:t>
                      </a:r>
                      <a:endParaRPr lang="en-US" sz="2500" b="0" i="0" u="none" strike="noStrike">
                        <a:solidFill>
                          <a:srgbClr val="000000"/>
                        </a:solidFill>
                        <a:effectLst/>
                        <a:latin typeface="Calibri" panose="020F0502020204030204" pitchFamily="34" charset="0"/>
                      </a:endParaRPr>
                    </a:p>
                  </a:txBody>
                  <a:tcPr marL="8648" marR="8648" marT="8648" marB="0" anchor="b"/>
                </a:tc>
                <a:tc>
                  <a:txBody>
                    <a:bodyPr/>
                    <a:lstStyle/>
                    <a:p>
                      <a:pPr algn="ctr" fontAlgn="b"/>
                      <a:r>
                        <a:rPr lang="en-US" sz="2500" u="none" strike="noStrike">
                          <a:effectLst/>
                        </a:rPr>
                        <a:t>Variance</a:t>
                      </a:r>
                      <a:endParaRPr lang="en-US" sz="2500" b="0" i="0" u="none" strike="noStrike">
                        <a:solidFill>
                          <a:srgbClr val="000000"/>
                        </a:solidFill>
                        <a:effectLst/>
                        <a:latin typeface="Calibri" panose="020F0502020204030204" pitchFamily="34" charset="0"/>
                      </a:endParaRPr>
                    </a:p>
                  </a:txBody>
                  <a:tcPr marL="8648" marR="8648" marT="8648" marB="0" anchor="b"/>
                </a:tc>
                <a:extLst>
                  <a:ext uri="{0D108BD9-81ED-4DB2-BD59-A6C34878D82A}">
                    <a16:rowId xmlns:a16="http://schemas.microsoft.com/office/drawing/2014/main" val="3820159850"/>
                  </a:ext>
                </a:extLst>
              </a:tr>
              <a:tr h="172954">
                <a:tc>
                  <a:txBody>
                    <a:bodyPr/>
                    <a:lstStyle/>
                    <a:p>
                      <a:pPr algn="l" fontAlgn="b"/>
                      <a:endParaRPr lang="en-US" sz="1000" b="0" i="0" u="none" strike="noStrike">
                        <a:solidFill>
                          <a:srgbClr val="000000"/>
                        </a:solidFill>
                        <a:effectLst/>
                        <a:latin typeface="Calibri" panose="020F0502020204030204" pitchFamily="34" charset="0"/>
                      </a:endParaRPr>
                    </a:p>
                  </a:txBody>
                  <a:tcPr marL="8648" marR="8648" marT="864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648" marR="8648" marT="864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648" marR="8648" marT="864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648" marR="8648" marT="864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648" marR="8648" marT="864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648" marR="8648" marT="864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648" marR="8648" marT="8648" marB="0" anchor="b"/>
                </a:tc>
                <a:extLst>
                  <a:ext uri="{0D108BD9-81ED-4DB2-BD59-A6C34878D82A}">
                    <a16:rowId xmlns:a16="http://schemas.microsoft.com/office/drawing/2014/main" val="1078220638"/>
                  </a:ext>
                </a:extLst>
              </a:tr>
              <a:tr h="415090">
                <a:tc>
                  <a:txBody>
                    <a:bodyPr/>
                    <a:lstStyle/>
                    <a:p>
                      <a:pPr algn="l" fontAlgn="b"/>
                      <a:r>
                        <a:rPr lang="en-US" sz="2500" u="none" strike="noStrike">
                          <a:effectLst/>
                        </a:rPr>
                        <a:t>RVU</a:t>
                      </a:r>
                      <a:endParaRPr lang="en-US" sz="2500" b="0" i="0" u="none" strike="noStrike">
                        <a:solidFill>
                          <a:srgbClr val="000000"/>
                        </a:solidFill>
                        <a:effectLst/>
                        <a:latin typeface="Calibri" panose="020F0502020204030204" pitchFamily="34" charset="0"/>
                      </a:endParaRPr>
                    </a:p>
                  </a:txBody>
                  <a:tcPr marL="8648" marR="8648" marT="8648" marB="0" anchor="b"/>
                </a:tc>
                <a:tc>
                  <a:txBody>
                    <a:bodyPr/>
                    <a:lstStyle/>
                    <a:p>
                      <a:pPr algn="ctr" fontAlgn="b"/>
                      <a:r>
                        <a:rPr lang="en-US" sz="2500" u="none" strike="noStrike">
                          <a:effectLst/>
                        </a:rPr>
                        <a:t>56,808</a:t>
                      </a:r>
                      <a:endParaRPr lang="en-US" sz="2500" b="0" i="0" u="none" strike="noStrike">
                        <a:solidFill>
                          <a:srgbClr val="000000"/>
                        </a:solidFill>
                        <a:effectLst/>
                        <a:latin typeface="Calibri" panose="020F0502020204030204" pitchFamily="34" charset="0"/>
                      </a:endParaRPr>
                    </a:p>
                  </a:txBody>
                  <a:tcPr marL="8648" marR="8648" marT="8648" marB="0" anchor="b"/>
                </a:tc>
                <a:tc>
                  <a:txBody>
                    <a:bodyPr/>
                    <a:lstStyle/>
                    <a:p>
                      <a:pPr algn="ctr" fontAlgn="b"/>
                      <a:r>
                        <a:rPr lang="en-US" sz="2500" u="none" strike="noStrike">
                          <a:effectLst/>
                        </a:rPr>
                        <a:t>54,566</a:t>
                      </a:r>
                      <a:endParaRPr lang="en-US" sz="2500" b="0" i="0" u="none" strike="noStrike">
                        <a:solidFill>
                          <a:srgbClr val="000000"/>
                        </a:solidFill>
                        <a:effectLst/>
                        <a:latin typeface="Calibri" panose="020F0502020204030204" pitchFamily="34" charset="0"/>
                      </a:endParaRPr>
                    </a:p>
                  </a:txBody>
                  <a:tcPr marL="8648" marR="8648" marT="8648" marB="0" anchor="b"/>
                </a:tc>
                <a:tc>
                  <a:txBody>
                    <a:bodyPr/>
                    <a:lstStyle/>
                    <a:p>
                      <a:pPr algn="ctr" fontAlgn="b"/>
                      <a:r>
                        <a:rPr lang="en-US" sz="2500" u="none" strike="noStrike" dirty="0">
                          <a:solidFill>
                            <a:srgbClr val="00B050"/>
                          </a:solidFill>
                          <a:effectLst/>
                        </a:rPr>
                        <a:t>4%</a:t>
                      </a:r>
                      <a:endParaRPr lang="en-US" sz="2500" b="0" i="0" u="none" strike="noStrike" dirty="0">
                        <a:solidFill>
                          <a:srgbClr val="00B050"/>
                        </a:solidFill>
                        <a:effectLst/>
                        <a:latin typeface="Calibri" panose="020F0502020204030204" pitchFamily="34" charset="0"/>
                      </a:endParaRPr>
                    </a:p>
                  </a:txBody>
                  <a:tcPr marL="8648" marR="8648" marT="8648" marB="0" anchor="b"/>
                </a:tc>
                <a:tc>
                  <a:txBody>
                    <a:bodyPr/>
                    <a:lstStyle/>
                    <a:p>
                      <a:pPr algn="ctr" fontAlgn="b"/>
                      <a:r>
                        <a:rPr lang="en-US" sz="2500" u="none" strike="noStrike">
                          <a:effectLst/>
                        </a:rPr>
                        <a:t>474,677</a:t>
                      </a:r>
                      <a:endParaRPr lang="en-US" sz="2500" b="0" i="0" u="none" strike="noStrike">
                        <a:solidFill>
                          <a:srgbClr val="000000"/>
                        </a:solidFill>
                        <a:effectLst/>
                        <a:latin typeface="Calibri" panose="020F0502020204030204" pitchFamily="34" charset="0"/>
                      </a:endParaRPr>
                    </a:p>
                  </a:txBody>
                  <a:tcPr marL="8648" marR="8648" marT="8648" marB="0" anchor="b"/>
                </a:tc>
                <a:tc>
                  <a:txBody>
                    <a:bodyPr/>
                    <a:lstStyle/>
                    <a:p>
                      <a:pPr algn="ctr" fontAlgn="b"/>
                      <a:r>
                        <a:rPr lang="en-US" sz="2500" u="none" strike="noStrike">
                          <a:effectLst/>
                        </a:rPr>
                        <a:t>418,720</a:t>
                      </a:r>
                      <a:endParaRPr lang="en-US" sz="2500" b="0" i="0" u="none" strike="noStrike">
                        <a:solidFill>
                          <a:srgbClr val="000000"/>
                        </a:solidFill>
                        <a:effectLst/>
                        <a:latin typeface="Calibri" panose="020F0502020204030204" pitchFamily="34" charset="0"/>
                      </a:endParaRPr>
                    </a:p>
                  </a:txBody>
                  <a:tcPr marL="8648" marR="8648" marT="8648" marB="0" anchor="b"/>
                </a:tc>
                <a:tc>
                  <a:txBody>
                    <a:bodyPr/>
                    <a:lstStyle/>
                    <a:p>
                      <a:pPr algn="ctr" fontAlgn="b"/>
                      <a:r>
                        <a:rPr lang="en-US" sz="2500" u="none" strike="noStrike" dirty="0">
                          <a:solidFill>
                            <a:srgbClr val="00B050"/>
                          </a:solidFill>
                          <a:effectLst/>
                        </a:rPr>
                        <a:t>13.40%</a:t>
                      </a:r>
                      <a:endParaRPr lang="en-US" sz="2500" b="0" i="0" u="none" strike="noStrike" dirty="0">
                        <a:solidFill>
                          <a:srgbClr val="00B050"/>
                        </a:solidFill>
                        <a:effectLst/>
                        <a:latin typeface="Calibri" panose="020F0502020204030204" pitchFamily="34" charset="0"/>
                      </a:endParaRPr>
                    </a:p>
                  </a:txBody>
                  <a:tcPr marL="8648" marR="8648" marT="8648" marB="0" anchor="b"/>
                </a:tc>
                <a:extLst>
                  <a:ext uri="{0D108BD9-81ED-4DB2-BD59-A6C34878D82A}">
                    <a16:rowId xmlns:a16="http://schemas.microsoft.com/office/drawing/2014/main" val="3053149388"/>
                  </a:ext>
                </a:extLst>
              </a:tr>
            </a:tbl>
          </a:graphicData>
        </a:graphic>
      </p:graphicFrame>
      <p:sp>
        <p:nvSpPr>
          <p:cNvPr id="4" name="TextBox 3"/>
          <p:cNvSpPr txBox="1"/>
          <p:nvPr/>
        </p:nvSpPr>
        <p:spPr>
          <a:xfrm>
            <a:off x="4198775" y="419878"/>
            <a:ext cx="2716065" cy="707886"/>
          </a:xfrm>
          <a:prstGeom prst="rect">
            <a:avLst/>
          </a:prstGeom>
          <a:noFill/>
        </p:spPr>
        <p:txBody>
          <a:bodyPr wrap="none" rtlCol="0">
            <a:spAutoFit/>
          </a:bodyPr>
          <a:lstStyle/>
          <a:p>
            <a:r>
              <a:rPr lang="en-US" sz="4000" dirty="0" smtClean="0"/>
              <a:t>Clinical Care</a:t>
            </a:r>
            <a:endParaRPr lang="en-US" sz="4000" dirty="0"/>
          </a:p>
        </p:txBody>
      </p:sp>
      <p:sp>
        <p:nvSpPr>
          <p:cNvPr id="5" name="Rectangle 4"/>
          <p:cNvSpPr/>
          <p:nvPr/>
        </p:nvSpPr>
        <p:spPr>
          <a:xfrm>
            <a:off x="625151" y="3338528"/>
            <a:ext cx="11112760" cy="3416320"/>
          </a:xfrm>
          <a:prstGeom prst="rect">
            <a:avLst/>
          </a:prstGeom>
        </p:spPr>
        <p:txBody>
          <a:bodyPr wrap="square">
            <a:spAutoFit/>
          </a:bodyPr>
          <a:lstStyle/>
          <a:p>
            <a:endParaRPr lang="en-US" sz="2400" u="sng" dirty="0"/>
          </a:p>
          <a:p>
            <a:r>
              <a:rPr lang="en-US" sz="2400" u="sng" dirty="0"/>
              <a:t>Clinical Sites Local:</a:t>
            </a:r>
          </a:p>
          <a:p>
            <a:r>
              <a:rPr lang="en-US" sz="2400" dirty="0"/>
              <a:t>UVMMC, UHC, Tilley Drive, Fanny Allen, South Burlington, Essex, Williston, The Arbors, Birchwood, Green Mountain, </a:t>
            </a:r>
          </a:p>
          <a:p>
            <a:endParaRPr lang="en-US" sz="2400" u="sng" dirty="0" smtClean="0"/>
          </a:p>
          <a:p>
            <a:r>
              <a:rPr lang="en-US" sz="2400" u="sng" dirty="0" smtClean="0"/>
              <a:t>Clinical </a:t>
            </a:r>
            <a:r>
              <a:rPr lang="en-US" sz="2400" u="sng" dirty="0"/>
              <a:t>Sites Outreach:</a:t>
            </a:r>
          </a:p>
          <a:p>
            <a:r>
              <a:rPr lang="en-US" sz="2400" dirty="0"/>
              <a:t>Vermont:  Brattleboro MH, Northwestern, Northeastern, CVMC, Rutland, Porter, Newport</a:t>
            </a:r>
          </a:p>
          <a:p>
            <a:r>
              <a:rPr lang="en-US" sz="2400" dirty="0"/>
              <a:t>New York:  Massena, CVPH,</a:t>
            </a:r>
          </a:p>
        </p:txBody>
      </p:sp>
    </p:spTree>
    <p:extLst>
      <p:ext uri="{BB962C8B-B14F-4D97-AF65-F5344CB8AC3E}">
        <p14:creationId xmlns:p14="http://schemas.microsoft.com/office/powerpoint/2010/main" val="29764534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40586" y="616404"/>
            <a:ext cx="2886075" cy="5886450"/>
          </a:xfrm>
          <a:prstGeom prst="rect">
            <a:avLst/>
          </a:prstGeom>
        </p:spPr>
      </p:pic>
      <p:sp>
        <p:nvSpPr>
          <p:cNvPr id="3" name="TextBox 2"/>
          <p:cNvSpPr txBox="1"/>
          <p:nvPr/>
        </p:nvSpPr>
        <p:spPr>
          <a:xfrm>
            <a:off x="1306286" y="2584580"/>
            <a:ext cx="3349443" cy="584775"/>
          </a:xfrm>
          <a:prstGeom prst="rect">
            <a:avLst/>
          </a:prstGeom>
          <a:noFill/>
        </p:spPr>
        <p:txBody>
          <a:bodyPr wrap="none" rtlCol="0">
            <a:spAutoFit/>
          </a:bodyPr>
          <a:lstStyle/>
          <a:p>
            <a:r>
              <a:rPr lang="en-US" sz="3200" dirty="0" smtClean="0"/>
              <a:t>Network Financials</a:t>
            </a:r>
            <a:endParaRPr lang="en-US" sz="3200" dirty="0"/>
          </a:p>
        </p:txBody>
      </p:sp>
    </p:spTree>
    <p:extLst>
      <p:ext uri="{BB962C8B-B14F-4D97-AF65-F5344CB8AC3E}">
        <p14:creationId xmlns:p14="http://schemas.microsoft.com/office/powerpoint/2010/main" val="3917647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4906" y="842554"/>
            <a:ext cx="8593494" cy="6015446"/>
          </a:xfrm>
          <a:prstGeom prst="rect">
            <a:avLst/>
          </a:prstGeom>
        </p:spPr>
      </p:pic>
      <p:sp>
        <p:nvSpPr>
          <p:cNvPr id="3" name="TextBox 2"/>
          <p:cNvSpPr txBox="1"/>
          <p:nvPr/>
        </p:nvSpPr>
        <p:spPr>
          <a:xfrm>
            <a:off x="4609322" y="335902"/>
            <a:ext cx="1878591" cy="646331"/>
          </a:xfrm>
          <a:prstGeom prst="rect">
            <a:avLst/>
          </a:prstGeom>
          <a:noFill/>
        </p:spPr>
        <p:txBody>
          <a:bodyPr wrap="none" rtlCol="0">
            <a:spAutoFit/>
          </a:bodyPr>
          <a:lstStyle/>
          <a:p>
            <a:r>
              <a:rPr lang="en-US" sz="3600" dirty="0" smtClean="0"/>
              <a:t>Research</a:t>
            </a:r>
            <a:endParaRPr lang="en-US" sz="3600" dirty="0"/>
          </a:p>
        </p:txBody>
      </p:sp>
    </p:spTree>
    <p:extLst>
      <p:ext uri="{BB962C8B-B14F-4D97-AF65-F5344CB8AC3E}">
        <p14:creationId xmlns:p14="http://schemas.microsoft.com/office/powerpoint/2010/main" val="15573627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Department of Medicine</a:t>
            </a:r>
            <a:br>
              <a:rPr lang="en-US" sz="3600" dirty="0" smtClean="0"/>
            </a:br>
            <a:r>
              <a:rPr lang="en-US" sz="3600" dirty="0" smtClean="0"/>
              <a:t>and LCOM and UVM</a:t>
            </a:r>
            <a:endParaRPr lang="en-US" sz="3600" dirty="0"/>
          </a:p>
        </p:txBody>
      </p:sp>
      <p:sp>
        <p:nvSpPr>
          <p:cNvPr id="3" name="Content Placeholder 2"/>
          <p:cNvSpPr>
            <a:spLocks noGrp="1"/>
          </p:cNvSpPr>
          <p:nvPr>
            <p:ph idx="1"/>
          </p:nvPr>
        </p:nvSpPr>
        <p:spPr>
          <a:xfrm>
            <a:off x="838200" y="2329478"/>
            <a:ext cx="10515600" cy="4351338"/>
          </a:xfrm>
        </p:spPr>
        <p:txBody>
          <a:bodyPr/>
          <a:lstStyle/>
          <a:p>
            <a:pPr marL="514350" indent="-514350">
              <a:buFont typeface="+mj-lt"/>
              <a:buAutoNum type="arabicPeriod"/>
            </a:pPr>
            <a:r>
              <a:rPr lang="en-US" dirty="0" smtClean="0"/>
              <a:t>13% of total UVM applications, 22% total LCOM applications</a:t>
            </a:r>
          </a:p>
          <a:p>
            <a:pPr marL="514350" indent="-514350">
              <a:buFont typeface="+mj-lt"/>
              <a:buAutoNum type="arabicPeriod"/>
            </a:pPr>
            <a:r>
              <a:rPr lang="en-US" dirty="0" smtClean="0"/>
              <a:t>15% total active UVM awards, 26.5% total active LCOM awards</a:t>
            </a:r>
          </a:p>
          <a:p>
            <a:pPr marL="514350" indent="-514350">
              <a:buFont typeface="+mj-lt"/>
              <a:buAutoNum type="arabicPeriod"/>
            </a:pPr>
            <a:r>
              <a:rPr lang="en-US" dirty="0" smtClean="0"/>
              <a:t>&gt;150 active IRB protocols</a:t>
            </a:r>
          </a:p>
          <a:p>
            <a:pPr marL="514350" indent="-514350">
              <a:buFont typeface="+mj-lt"/>
              <a:buAutoNum type="arabicPeriod"/>
            </a:pPr>
            <a:r>
              <a:rPr lang="en-US" dirty="0" smtClean="0"/>
              <a:t>&gt; $3 million UVMMC research</a:t>
            </a:r>
            <a:endParaRPr lang="en-US" dirty="0"/>
          </a:p>
        </p:txBody>
      </p:sp>
    </p:spTree>
    <p:extLst>
      <p:ext uri="{BB962C8B-B14F-4D97-AF65-F5344CB8AC3E}">
        <p14:creationId xmlns:p14="http://schemas.microsoft.com/office/powerpoint/2010/main" val="25706851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03868"/>
            <a:ext cx="10515600" cy="1325563"/>
          </a:xfrm>
        </p:spPr>
        <p:txBody>
          <a:bodyPr/>
          <a:lstStyle/>
          <a:p>
            <a:pPr algn="ctr"/>
            <a:r>
              <a:rPr lang="en-US" dirty="0" smtClean="0"/>
              <a:t>Education</a:t>
            </a:r>
            <a:endParaRPr lang="en-US" dirty="0"/>
          </a:p>
        </p:txBody>
      </p:sp>
      <p:sp>
        <p:nvSpPr>
          <p:cNvPr id="3" name="Content Placeholder 2"/>
          <p:cNvSpPr>
            <a:spLocks noGrp="1"/>
          </p:cNvSpPr>
          <p:nvPr>
            <p:ph idx="1"/>
          </p:nvPr>
        </p:nvSpPr>
        <p:spPr>
          <a:xfrm>
            <a:off x="620486" y="1429431"/>
            <a:ext cx="10515600" cy="5652861"/>
          </a:xfrm>
        </p:spPr>
        <p:txBody>
          <a:bodyPr>
            <a:normAutofit/>
          </a:bodyPr>
          <a:lstStyle/>
          <a:p>
            <a:pPr marL="0" indent="0">
              <a:buNone/>
            </a:pPr>
            <a:r>
              <a:rPr lang="en-US" dirty="0" smtClean="0"/>
              <a:t>Undergraduates</a:t>
            </a:r>
          </a:p>
          <a:p>
            <a:pPr marL="0" indent="0">
              <a:buNone/>
            </a:pPr>
            <a:r>
              <a:rPr lang="en-US" dirty="0" smtClean="0"/>
              <a:t>Graduate students</a:t>
            </a:r>
          </a:p>
          <a:p>
            <a:pPr marL="0" indent="0">
              <a:buNone/>
            </a:pPr>
            <a:r>
              <a:rPr lang="en-US" dirty="0" smtClean="0"/>
              <a:t>MPH program</a:t>
            </a:r>
          </a:p>
          <a:p>
            <a:pPr marL="0" indent="0">
              <a:buNone/>
            </a:pPr>
            <a:r>
              <a:rPr lang="en-US" dirty="0" smtClean="0"/>
              <a:t>Medical Students:  throughout all four years</a:t>
            </a:r>
          </a:p>
          <a:p>
            <a:pPr marL="0" indent="0">
              <a:buNone/>
            </a:pPr>
            <a:r>
              <a:rPr lang="en-US" dirty="0" smtClean="0"/>
              <a:t>	Clinical Clerkships:</a:t>
            </a:r>
          </a:p>
          <a:p>
            <a:pPr marL="0" indent="0">
              <a:buNone/>
            </a:pPr>
            <a:r>
              <a:rPr lang="en-US" dirty="0" smtClean="0"/>
              <a:t>		In patient</a:t>
            </a:r>
          </a:p>
          <a:p>
            <a:pPr marL="0" indent="0">
              <a:buNone/>
            </a:pPr>
            <a:r>
              <a:rPr lang="en-US" dirty="0" smtClean="0"/>
              <a:t>		Out patient</a:t>
            </a:r>
          </a:p>
          <a:p>
            <a:pPr marL="0" indent="0">
              <a:buNone/>
            </a:pPr>
            <a:r>
              <a:rPr lang="en-US" dirty="0" smtClean="0"/>
              <a:t>		Acting Internship</a:t>
            </a:r>
          </a:p>
          <a:p>
            <a:pPr marL="0" indent="0">
              <a:buNone/>
            </a:pPr>
            <a:r>
              <a:rPr lang="en-US" dirty="0" smtClean="0"/>
              <a:t>Residents:  Internal Medicine and Dermatology</a:t>
            </a:r>
          </a:p>
          <a:p>
            <a:pPr marL="0" indent="0">
              <a:buNone/>
            </a:pPr>
            <a:r>
              <a:rPr lang="en-US" dirty="0" smtClean="0"/>
              <a:t>Fellowships: 10 programs</a:t>
            </a:r>
          </a:p>
          <a:p>
            <a:pPr marL="0" indent="0">
              <a:buNone/>
            </a:pPr>
            <a:endParaRPr lang="en-US" dirty="0"/>
          </a:p>
        </p:txBody>
      </p:sp>
    </p:spTree>
    <p:extLst>
      <p:ext uri="{BB962C8B-B14F-4D97-AF65-F5344CB8AC3E}">
        <p14:creationId xmlns:p14="http://schemas.microsoft.com/office/powerpoint/2010/main" val="15212544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6655" y="1042987"/>
            <a:ext cx="3743325" cy="4772025"/>
          </a:xfrm>
          <a:prstGeom prst="rect">
            <a:avLst/>
          </a:prstGeom>
        </p:spPr>
      </p:pic>
      <p:sp>
        <p:nvSpPr>
          <p:cNvPr id="3" name="TextBox 2"/>
          <p:cNvSpPr txBox="1"/>
          <p:nvPr/>
        </p:nvSpPr>
        <p:spPr>
          <a:xfrm>
            <a:off x="1184988" y="410547"/>
            <a:ext cx="2478820" cy="369332"/>
          </a:xfrm>
          <a:prstGeom prst="rect">
            <a:avLst/>
          </a:prstGeom>
          <a:noFill/>
        </p:spPr>
        <p:txBody>
          <a:bodyPr wrap="none" rtlCol="0">
            <a:spAutoFit/>
          </a:bodyPr>
          <a:lstStyle/>
          <a:p>
            <a:r>
              <a:rPr lang="en-US" b="1" dirty="0" smtClean="0">
                <a:solidFill>
                  <a:srgbClr val="00B050"/>
                </a:solidFill>
              </a:rPr>
              <a:t>Outpatient IM Clerkship</a:t>
            </a:r>
            <a:endParaRPr lang="en-US" b="1" dirty="0">
              <a:solidFill>
                <a:srgbClr val="00B050"/>
              </a:solidFill>
            </a:endParaRPr>
          </a:p>
        </p:txBody>
      </p:sp>
      <p:sp>
        <p:nvSpPr>
          <p:cNvPr id="4" name="TextBox 3"/>
          <p:cNvSpPr txBox="1"/>
          <p:nvPr/>
        </p:nvSpPr>
        <p:spPr>
          <a:xfrm>
            <a:off x="5607698" y="595213"/>
            <a:ext cx="2810513" cy="1200329"/>
          </a:xfrm>
          <a:prstGeom prst="rect">
            <a:avLst/>
          </a:prstGeom>
          <a:noFill/>
        </p:spPr>
        <p:txBody>
          <a:bodyPr wrap="none" rtlCol="0">
            <a:spAutoFit/>
          </a:bodyPr>
          <a:lstStyle/>
          <a:p>
            <a:r>
              <a:rPr lang="en-US" b="1" dirty="0" smtClean="0">
                <a:solidFill>
                  <a:srgbClr val="00B050"/>
                </a:solidFill>
              </a:rPr>
              <a:t>In Patient IM Clerkship</a:t>
            </a:r>
          </a:p>
          <a:p>
            <a:endParaRPr lang="en-US" dirty="0"/>
          </a:p>
          <a:p>
            <a:r>
              <a:rPr lang="en-US" dirty="0" smtClean="0"/>
              <a:t>2019:  8-9 students/block</a:t>
            </a:r>
          </a:p>
          <a:p>
            <a:r>
              <a:rPr lang="en-US" dirty="0" smtClean="0"/>
              <a:t>2021:  12-14 students/block</a:t>
            </a:r>
            <a:endParaRPr lang="en-US" dirty="0"/>
          </a:p>
        </p:txBody>
      </p:sp>
      <p:sp>
        <p:nvSpPr>
          <p:cNvPr id="5" name="TextBox 4"/>
          <p:cNvSpPr txBox="1"/>
          <p:nvPr/>
        </p:nvSpPr>
        <p:spPr>
          <a:xfrm>
            <a:off x="5435343" y="2603240"/>
            <a:ext cx="2982868" cy="2862322"/>
          </a:xfrm>
          <a:prstGeom prst="rect">
            <a:avLst/>
          </a:prstGeom>
          <a:noFill/>
        </p:spPr>
        <p:txBody>
          <a:bodyPr wrap="none" rtlCol="0">
            <a:spAutoFit/>
          </a:bodyPr>
          <a:lstStyle/>
          <a:p>
            <a:pPr hangingPunct="0"/>
            <a:endParaRPr lang="en-US" dirty="0" smtClean="0"/>
          </a:p>
          <a:p>
            <a:pPr hangingPunct="0"/>
            <a:r>
              <a:rPr lang="en-US" dirty="0" smtClean="0"/>
              <a:t>2019-2020</a:t>
            </a:r>
            <a:endParaRPr lang="en-US" dirty="0"/>
          </a:p>
          <a:p>
            <a:pPr lvl="0"/>
            <a:r>
              <a:rPr lang="en-US" dirty="0" smtClean="0"/>
              <a:t>UVMMC Med </a:t>
            </a:r>
            <a:r>
              <a:rPr lang="en-US" dirty="0"/>
              <a:t>AI - 67</a:t>
            </a:r>
          </a:p>
          <a:p>
            <a:pPr lvl="1"/>
            <a:r>
              <a:rPr lang="en-US" dirty="0"/>
              <a:t>44 general medicine</a:t>
            </a:r>
          </a:p>
          <a:p>
            <a:pPr lvl="1"/>
            <a:r>
              <a:rPr lang="en-US" dirty="0"/>
              <a:t>11 cardiology</a:t>
            </a:r>
          </a:p>
          <a:p>
            <a:pPr lvl="1"/>
            <a:r>
              <a:rPr lang="en-US" dirty="0"/>
              <a:t>12 hematology/oncology</a:t>
            </a:r>
          </a:p>
          <a:p>
            <a:pPr lvl="0"/>
            <a:r>
              <a:rPr lang="en-US" dirty="0"/>
              <a:t>UVMMC MICU AI – 22</a:t>
            </a:r>
          </a:p>
          <a:p>
            <a:pPr lvl="1"/>
            <a:r>
              <a:rPr lang="en-US" dirty="0"/>
              <a:t>No MICU night </a:t>
            </a:r>
            <a:r>
              <a:rPr lang="en-US" dirty="0" smtClean="0"/>
              <a:t>float</a:t>
            </a:r>
          </a:p>
          <a:p>
            <a:pPr lvl="1"/>
            <a:endParaRPr lang="en-US" dirty="0"/>
          </a:p>
          <a:p>
            <a:endParaRPr lang="en-US" dirty="0"/>
          </a:p>
        </p:txBody>
      </p:sp>
      <p:sp>
        <p:nvSpPr>
          <p:cNvPr id="6" name="TextBox 5"/>
          <p:cNvSpPr txBox="1"/>
          <p:nvPr/>
        </p:nvSpPr>
        <p:spPr>
          <a:xfrm>
            <a:off x="8198022" y="2852247"/>
            <a:ext cx="3993978" cy="2031325"/>
          </a:xfrm>
          <a:prstGeom prst="rect">
            <a:avLst/>
          </a:prstGeom>
          <a:noFill/>
        </p:spPr>
        <p:txBody>
          <a:bodyPr wrap="none" rtlCol="0">
            <a:spAutoFit/>
          </a:bodyPr>
          <a:lstStyle/>
          <a:p>
            <a:pPr hangingPunct="0"/>
            <a:r>
              <a:rPr lang="en-US" dirty="0"/>
              <a:t>2021-2022 (scheduled)</a:t>
            </a:r>
          </a:p>
          <a:p>
            <a:pPr lvl="1"/>
            <a:r>
              <a:rPr lang="en-US" dirty="0" smtClean="0"/>
              <a:t>UVMMC </a:t>
            </a:r>
            <a:r>
              <a:rPr lang="en-US" dirty="0"/>
              <a:t>Med AI- 113</a:t>
            </a:r>
          </a:p>
          <a:p>
            <a:pPr lvl="2"/>
            <a:r>
              <a:rPr lang="en-US" dirty="0"/>
              <a:t>45 general medicine services</a:t>
            </a:r>
          </a:p>
          <a:p>
            <a:pPr lvl="2"/>
            <a:r>
              <a:rPr lang="en-US" dirty="0"/>
              <a:t>36 Cardiology/medicine hybrid</a:t>
            </a:r>
          </a:p>
          <a:p>
            <a:pPr lvl="2"/>
            <a:r>
              <a:rPr lang="en-US" dirty="0"/>
              <a:t>32 hematology/oncology</a:t>
            </a:r>
          </a:p>
          <a:p>
            <a:pPr lvl="1"/>
            <a:r>
              <a:rPr lang="en-US" dirty="0"/>
              <a:t>UVMMC MICU AI </a:t>
            </a:r>
            <a:r>
              <a:rPr lang="en-US" dirty="0" smtClean="0"/>
              <a:t>-21 </a:t>
            </a:r>
            <a:endParaRPr lang="en-US" dirty="0"/>
          </a:p>
          <a:p>
            <a:pPr lvl="2"/>
            <a:r>
              <a:rPr lang="en-US" dirty="0"/>
              <a:t>PLUS 7 MICU-NF</a:t>
            </a:r>
          </a:p>
        </p:txBody>
      </p:sp>
      <p:sp>
        <p:nvSpPr>
          <p:cNvPr id="7" name="TextBox 6"/>
          <p:cNvSpPr txBox="1"/>
          <p:nvPr/>
        </p:nvSpPr>
        <p:spPr>
          <a:xfrm>
            <a:off x="6926777" y="2233908"/>
            <a:ext cx="2132187" cy="369332"/>
          </a:xfrm>
          <a:prstGeom prst="rect">
            <a:avLst/>
          </a:prstGeom>
          <a:noFill/>
        </p:spPr>
        <p:txBody>
          <a:bodyPr wrap="none" rtlCol="0">
            <a:spAutoFit/>
          </a:bodyPr>
          <a:lstStyle/>
          <a:p>
            <a:r>
              <a:rPr lang="en-US" b="1" dirty="0">
                <a:solidFill>
                  <a:srgbClr val="00B050"/>
                </a:solidFill>
              </a:rPr>
              <a:t>Acting IM Internship</a:t>
            </a:r>
          </a:p>
        </p:txBody>
      </p:sp>
    </p:spTree>
    <p:extLst>
      <p:ext uri="{BB962C8B-B14F-4D97-AF65-F5344CB8AC3E}">
        <p14:creationId xmlns:p14="http://schemas.microsoft.com/office/powerpoint/2010/main" val="10335877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Recognition</a:t>
            </a:r>
            <a:endParaRPr lang="en-US" dirty="0"/>
          </a:p>
        </p:txBody>
      </p:sp>
      <p:sp>
        <p:nvSpPr>
          <p:cNvPr id="3" name="Content Placeholder 2"/>
          <p:cNvSpPr>
            <a:spLocks noGrp="1"/>
          </p:cNvSpPr>
          <p:nvPr>
            <p:ph idx="1"/>
          </p:nvPr>
        </p:nvSpPr>
        <p:spPr/>
        <p:txBody>
          <a:bodyPr/>
          <a:lstStyle/>
          <a:p>
            <a:pPr marL="0" indent="0">
              <a:buNone/>
            </a:pPr>
            <a:r>
              <a:rPr lang="en-US" dirty="0" smtClean="0"/>
              <a:t>Anne Dixon:  University Scholar</a:t>
            </a:r>
          </a:p>
          <a:p>
            <a:pPr marL="0" indent="0">
              <a:buNone/>
            </a:pPr>
            <a:r>
              <a:rPr lang="en-US" dirty="0"/>
              <a:t>Allen Mead:  Elected Treasurer, AAIM</a:t>
            </a:r>
          </a:p>
          <a:p>
            <a:pPr marL="0" indent="0">
              <a:buNone/>
            </a:pPr>
            <a:r>
              <a:rPr lang="en-US" dirty="0" smtClean="0"/>
              <a:t>Class of 2022 Honors night:</a:t>
            </a:r>
          </a:p>
          <a:p>
            <a:pPr marL="0" indent="0">
              <a:buNone/>
            </a:pPr>
            <a:r>
              <a:rPr lang="en-US" sz="2400" dirty="0" smtClean="0"/>
              <a:t>	David Kaminsky:  Clinical Teacher of the Year</a:t>
            </a:r>
          </a:p>
          <a:p>
            <a:pPr marL="0" indent="0">
              <a:buNone/>
            </a:pPr>
            <a:r>
              <a:rPr lang="en-US" sz="2400" dirty="0" smtClean="0"/>
              <a:t>	Tim Lahey:  Leonard Tow Humanism is Medicine</a:t>
            </a:r>
          </a:p>
          <a:p>
            <a:pPr marL="0" indent="0">
              <a:buNone/>
            </a:pPr>
            <a:r>
              <a:rPr lang="en-US" sz="2400" dirty="0" smtClean="0"/>
              <a:t>	</a:t>
            </a:r>
            <a:r>
              <a:rPr lang="en-US" sz="2400" dirty="0" err="1" smtClean="0"/>
              <a:t>Dept</a:t>
            </a:r>
            <a:r>
              <a:rPr lang="en-US" sz="2400" dirty="0" smtClean="0"/>
              <a:t> of Medicine:  nominated for 2022 Clinical </a:t>
            </a:r>
            <a:r>
              <a:rPr lang="en-US" sz="2400" dirty="0" err="1" smtClean="0"/>
              <a:t>Dept</a:t>
            </a:r>
            <a:r>
              <a:rPr lang="en-US" sz="2400" dirty="0" smtClean="0"/>
              <a:t> of the Year</a:t>
            </a:r>
          </a:p>
          <a:p>
            <a:pPr marL="0" indent="0">
              <a:buNone/>
            </a:pPr>
            <a:r>
              <a:rPr lang="en-US" sz="2400" dirty="0" smtClean="0"/>
              <a:t>	Ali Jandal:  Resident of the Year</a:t>
            </a:r>
          </a:p>
          <a:p>
            <a:pPr marL="0" indent="0">
              <a:buNone/>
            </a:pPr>
            <a:r>
              <a:rPr lang="en-US" sz="2400" dirty="0" smtClean="0"/>
              <a:t>	Ali Jandal and David Steinmetz-AOA </a:t>
            </a:r>
            <a:r>
              <a:rPr lang="en-US" sz="2400" dirty="0" err="1" smtClean="0"/>
              <a:t>housestaff</a:t>
            </a:r>
            <a:r>
              <a:rPr lang="en-US" sz="2400" dirty="0" smtClean="0"/>
              <a:t> awardees</a:t>
            </a:r>
          </a:p>
        </p:txBody>
      </p:sp>
    </p:spTree>
    <p:extLst>
      <p:ext uri="{BB962C8B-B14F-4D97-AF65-F5344CB8AC3E}">
        <p14:creationId xmlns:p14="http://schemas.microsoft.com/office/powerpoint/2010/main" val="1900699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85000" lnSpcReduction="20000"/>
          </a:bodyPr>
          <a:lstStyle/>
          <a:p>
            <a:pPr marL="0" indent="0">
              <a:buNone/>
            </a:pPr>
            <a:r>
              <a:rPr lang="en-US" b="1" u="sng" dirty="0"/>
              <a:t>Preliminary</a:t>
            </a:r>
            <a:endParaRPr lang="en-US" dirty="0"/>
          </a:p>
          <a:p>
            <a:pPr marL="0" indent="0">
              <a:buNone/>
            </a:pPr>
            <a:r>
              <a:rPr lang="en-US" dirty="0" smtClean="0"/>
              <a:t>Dr. Ethan </a:t>
            </a:r>
            <a:r>
              <a:rPr lang="en-US" dirty="0"/>
              <a:t>Bent - </a:t>
            </a:r>
            <a:r>
              <a:rPr lang="en-US" dirty="0" smtClean="0"/>
              <a:t>Radiology</a:t>
            </a:r>
            <a:endParaRPr lang="en-US" dirty="0"/>
          </a:p>
          <a:p>
            <a:pPr marL="0" indent="0">
              <a:buNone/>
            </a:pPr>
            <a:r>
              <a:rPr lang="en-US" dirty="0" smtClean="0"/>
              <a:t>Dr. Sheridan </a:t>
            </a:r>
            <a:r>
              <a:rPr lang="en-US" dirty="0"/>
              <a:t>Joseph - </a:t>
            </a:r>
            <a:r>
              <a:rPr lang="en-US" dirty="0" smtClean="0"/>
              <a:t>Dermatology</a:t>
            </a:r>
            <a:endParaRPr lang="en-US" dirty="0"/>
          </a:p>
          <a:p>
            <a:pPr marL="0" indent="0">
              <a:buNone/>
            </a:pPr>
            <a:r>
              <a:rPr lang="en-US" dirty="0" smtClean="0"/>
              <a:t>Dr. Claudia </a:t>
            </a:r>
            <a:r>
              <a:rPr lang="en-US" dirty="0"/>
              <a:t>Russell </a:t>
            </a:r>
            <a:r>
              <a:rPr lang="en-US" dirty="0" smtClean="0"/>
              <a:t>– PM&amp;R</a:t>
            </a:r>
            <a:endParaRPr lang="en-US" dirty="0"/>
          </a:p>
          <a:p>
            <a:pPr marL="0" indent="0">
              <a:buNone/>
            </a:pPr>
            <a:r>
              <a:rPr lang="en-US" b="1" dirty="0"/>
              <a:t> </a:t>
            </a:r>
            <a:endParaRPr lang="en-US" dirty="0"/>
          </a:p>
          <a:p>
            <a:pPr marL="0" indent="0">
              <a:buNone/>
            </a:pPr>
            <a:r>
              <a:rPr lang="en-US" b="1" u="sng" dirty="0"/>
              <a:t>Preliminary Neurology</a:t>
            </a:r>
            <a:endParaRPr lang="en-US" dirty="0"/>
          </a:p>
          <a:p>
            <a:pPr marL="0" indent="0">
              <a:buNone/>
            </a:pPr>
            <a:r>
              <a:rPr lang="en-US" dirty="0" smtClean="0"/>
              <a:t>Dr. Samantha </a:t>
            </a:r>
            <a:r>
              <a:rPr lang="en-US" dirty="0"/>
              <a:t>(Sam) Blum</a:t>
            </a:r>
          </a:p>
          <a:p>
            <a:pPr marL="0" indent="0">
              <a:buNone/>
            </a:pPr>
            <a:r>
              <a:rPr lang="en-US" dirty="0" smtClean="0"/>
              <a:t>Dr. Callie </a:t>
            </a:r>
            <a:r>
              <a:rPr lang="en-US" dirty="0"/>
              <a:t>Brown</a:t>
            </a:r>
          </a:p>
          <a:p>
            <a:pPr marL="0" indent="0">
              <a:buNone/>
            </a:pPr>
            <a:r>
              <a:rPr lang="en-US" dirty="0" smtClean="0"/>
              <a:t>Dr. Taylor </a:t>
            </a:r>
            <a:r>
              <a:rPr lang="en-US" dirty="0" err="1"/>
              <a:t>Lakusta</a:t>
            </a:r>
            <a:r>
              <a:rPr lang="en-US" dirty="0"/>
              <a:t>-Wong</a:t>
            </a:r>
          </a:p>
          <a:p>
            <a:pPr marL="0" indent="0">
              <a:buNone/>
            </a:pPr>
            <a:r>
              <a:rPr lang="en-US" dirty="0" smtClean="0"/>
              <a:t>Dr. Adam </a:t>
            </a:r>
            <a:r>
              <a:rPr lang="en-US" dirty="0"/>
              <a:t>Morehead</a:t>
            </a:r>
          </a:p>
          <a:p>
            <a:pPr marL="0" indent="0">
              <a:buNone/>
            </a:pPr>
            <a:r>
              <a:rPr lang="en-US" dirty="0" smtClean="0"/>
              <a:t>Dr. Sabrina </a:t>
            </a:r>
            <a:r>
              <a:rPr lang="en-US" dirty="0"/>
              <a:t>Wirth</a:t>
            </a:r>
          </a:p>
          <a:p>
            <a:endParaRPr lang="en-US" dirty="0"/>
          </a:p>
        </p:txBody>
      </p:sp>
      <p:sp>
        <p:nvSpPr>
          <p:cNvPr id="4" name="Content Placeholder 3"/>
          <p:cNvSpPr>
            <a:spLocks noGrp="1"/>
          </p:cNvSpPr>
          <p:nvPr>
            <p:ph sz="half" idx="2"/>
          </p:nvPr>
        </p:nvSpPr>
        <p:spPr/>
        <p:txBody>
          <a:bodyPr>
            <a:normAutofit fontScale="85000" lnSpcReduction="20000"/>
          </a:bodyPr>
          <a:lstStyle/>
          <a:p>
            <a:pPr marL="0" indent="0">
              <a:buNone/>
            </a:pPr>
            <a:r>
              <a:rPr lang="en-US" b="1" u="sng" dirty="0"/>
              <a:t>Preliminary Anesthesia</a:t>
            </a:r>
            <a:endParaRPr lang="en-US" dirty="0"/>
          </a:p>
          <a:p>
            <a:pPr marL="0" indent="0">
              <a:buNone/>
            </a:pPr>
            <a:r>
              <a:rPr lang="en-US" dirty="0" smtClean="0"/>
              <a:t>Dr. Alisha </a:t>
            </a:r>
            <a:r>
              <a:rPr lang="en-US" dirty="0"/>
              <a:t>Booms</a:t>
            </a:r>
          </a:p>
          <a:p>
            <a:pPr marL="0" indent="0">
              <a:buNone/>
            </a:pPr>
            <a:r>
              <a:rPr lang="en-US" dirty="0" smtClean="0"/>
              <a:t>Dr. Sarah </a:t>
            </a:r>
            <a:r>
              <a:rPr lang="en-US" dirty="0"/>
              <a:t>“Sally” Clark</a:t>
            </a:r>
          </a:p>
          <a:p>
            <a:pPr marL="0" indent="0">
              <a:buNone/>
            </a:pPr>
            <a:r>
              <a:rPr lang="en-US" dirty="0" smtClean="0"/>
              <a:t>Dr. Ryan </a:t>
            </a:r>
            <a:r>
              <a:rPr lang="en-US" dirty="0" err="1"/>
              <a:t>Dwosh</a:t>
            </a:r>
            <a:endParaRPr lang="en-US" dirty="0"/>
          </a:p>
          <a:p>
            <a:pPr marL="0" indent="0">
              <a:buNone/>
            </a:pPr>
            <a:r>
              <a:rPr lang="en-US" dirty="0" smtClean="0"/>
              <a:t>Dr. Christopher </a:t>
            </a:r>
            <a:r>
              <a:rPr lang="en-US" dirty="0"/>
              <a:t>Frederick</a:t>
            </a:r>
          </a:p>
          <a:p>
            <a:pPr marL="0" indent="0">
              <a:buNone/>
            </a:pPr>
            <a:r>
              <a:rPr lang="en-US" dirty="0" smtClean="0"/>
              <a:t>Dr. Jefferson </a:t>
            </a:r>
            <a:r>
              <a:rPr lang="en-US" dirty="0"/>
              <a:t>Last</a:t>
            </a:r>
          </a:p>
          <a:p>
            <a:pPr marL="0" indent="0">
              <a:buNone/>
            </a:pPr>
            <a:r>
              <a:rPr lang="en-US" dirty="0" smtClean="0"/>
              <a:t>Dr. Anna </a:t>
            </a:r>
            <a:r>
              <a:rPr lang="en-US" dirty="0"/>
              <a:t>Quinlan</a:t>
            </a:r>
          </a:p>
          <a:p>
            <a:endParaRPr lang="en-US" dirty="0"/>
          </a:p>
        </p:txBody>
      </p:sp>
    </p:spTree>
    <p:extLst>
      <p:ext uri="{BB962C8B-B14F-4D97-AF65-F5344CB8AC3E}">
        <p14:creationId xmlns:p14="http://schemas.microsoft.com/office/powerpoint/2010/main" val="37246750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2808" y="1840770"/>
            <a:ext cx="6096000" cy="4632037"/>
          </a:xfrm>
          <a:prstGeom prst="rect">
            <a:avLst/>
          </a:prstGeom>
        </p:spPr>
        <p:txBody>
          <a:bodyPr>
            <a:spAutoFit/>
          </a:bodyPr>
          <a:lstStyle/>
          <a:p>
            <a:pPr>
              <a:spcAft>
                <a:spcPts val="600"/>
              </a:spcAft>
            </a:pPr>
            <a:r>
              <a:rPr lang="en-US" b="1" u="sng" dirty="0">
                <a:latin typeface="Calibri" panose="020F0502020204030204" pitchFamily="34" charset="0"/>
                <a:ea typeface="Calibri" panose="020F0502020204030204" pitchFamily="34" charset="0"/>
              </a:rPr>
              <a:t>Faculty Awards:</a:t>
            </a:r>
            <a:endParaRPr lang="en-US" dirty="0">
              <a:latin typeface="Calibri" panose="020F0502020204030204" pitchFamily="34" charset="0"/>
              <a:ea typeface="Calibri" panose="020F0502020204030204" pitchFamily="34" charset="0"/>
            </a:endParaRPr>
          </a:p>
          <a:p>
            <a:pPr marR="142875" algn="just"/>
            <a:r>
              <a:rPr lang="en-US" b="1" dirty="0">
                <a:latin typeface="Calibri" panose="020F0502020204030204" pitchFamily="34" charset="0"/>
                <a:ea typeface="Calibri" panose="020F0502020204030204" pitchFamily="34" charset="0"/>
              </a:rPr>
              <a:t>Mark A. Levine General Medicine Teacher of the Year Award: </a:t>
            </a:r>
            <a:r>
              <a:rPr lang="en-US" dirty="0">
                <a:latin typeface="Calibri" panose="020F0502020204030204" pitchFamily="34" charset="0"/>
                <a:ea typeface="Calibri" panose="020F0502020204030204" pitchFamily="34" charset="0"/>
              </a:rPr>
              <a:t>Emily Greenberger</a:t>
            </a:r>
          </a:p>
          <a:p>
            <a:pPr marR="142875" algn="just"/>
            <a:r>
              <a:rPr lang="en-US" dirty="0">
                <a:latin typeface="Calibri" panose="020F0502020204030204" pitchFamily="34" charset="0"/>
                <a:ea typeface="Calibri" panose="020F0502020204030204" pitchFamily="34" charset="0"/>
              </a:rPr>
              <a:t> </a:t>
            </a:r>
          </a:p>
          <a:p>
            <a:pPr marR="257175" algn="just"/>
            <a:r>
              <a:rPr lang="en-US" b="1" dirty="0">
                <a:latin typeface="Calibri" panose="020F0502020204030204" pitchFamily="34" charset="0"/>
                <a:ea typeface="Calibri" panose="020F0502020204030204" pitchFamily="34" charset="0"/>
              </a:rPr>
              <a:t>E.L. Amidon Subspecialty Teacher of the Year Award: </a:t>
            </a:r>
            <a:r>
              <a:rPr lang="en-US" dirty="0">
                <a:latin typeface="Calibri" panose="020F0502020204030204" pitchFamily="34" charset="0"/>
                <a:ea typeface="Calibri" panose="020F0502020204030204" pitchFamily="34" charset="0"/>
              </a:rPr>
              <a:t>Bill Hopkins</a:t>
            </a:r>
          </a:p>
          <a:p>
            <a:pPr marR="370205" algn="just"/>
            <a:r>
              <a:rPr lang="en-US" sz="2000" b="1" dirty="0">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R="370205" algn="just"/>
            <a:r>
              <a:rPr lang="en-US" b="1" u="sng" dirty="0">
                <a:latin typeface="Calibri" panose="020F0502020204030204" pitchFamily="34" charset="0"/>
                <a:ea typeface="Calibri" panose="020F0502020204030204" pitchFamily="34" charset="0"/>
              </a:rPr>
              <a:t>Description of Resident Awards:</a:t>
            </a:r>
            <a:endParaRPr lang="en-US" dirty="0">
              <a:latin typeface="Calibri" panose="020F0502020204030204" pitchFamily="34" charset="0"/>
              <a:ea typeface="Calibri" panose="020F0502020204030204" pitchFamily="34" charset="0"/>
            </a:endParaRPr>
          </a:p>
          <a:p>
            <a:pPr marR="370205" algn="just"/>
            <a:r>
              <a:rPr lang="en-US" b="1" dirty="0">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R="370205" algn="just"/>
            <a:r>
              <a:rPr lang="en-US" b="1" dirty="0">
                <a:latin typeface="Calibri" panose="020F0502020204030204" pitchFamily="34" charset="0"/>
                <a:ea typeface="Calibri" panose="020F0502020204030204" pitchFamily="34" charset="0"/>
              </a:rPr>
              <a:t>Harriet P. Dustan Research Award:</a:t>
            </a:r>
            <a:r>
              <a:rPr lang="en-US" dirty="0">
                <a:latin typeface="Calibri" panose="020F0502020204030204" pitchFamily="34" charset="0"/>
                <a:ea typeface="Calibri" panose="020F0502020204030204" pitchFamily="34" charset="0"/>
              </a:rPr>
              <a:t> Christina He</a:t>
            </a:r>
          </a:p>
          <a:p>
            <a:pPr marR="370205" algn="just"/>
            <a:r>
              <a:rPr lang="en-US" dirty="0">
                <a:latin typeface="Calibri" panose="020F0502020204030204" pitchFamily="34" charset="0"/>
                <a:ea typeface="Calibri" panose="020F0502020204030204" pitchFamily="34" charset="0"/>
              </a:rPr>
              <a:t> </a:t>
            </a:r>
          </a:p>
          <a:p>
            <a:pPr marR="370205" algn="just"/>
            <a:r>
              <a:rPr lang="en-US" b="1" dirty="0">
                <a:latin typeface="Calibri" panose="020F0502020204030204" pitchFamily="34" charset="0"/>
                <a:ea typeface="Calibri" panose="020F0502020204030204" pitchFamily="34" charset="0"/>
              </a:rPr>
              <a:t>Richard E. Bouchard Primary Care Excellence Award:</a:t>
            </a:r>
            <a:r>
              <a:rPr lang="en-US" dirty="0">
                <a:latin typeface="Calibri" panose="020F0502020204030204" pitchFamily="34" charset="0"/>
                <a:ea typeface="Calibri" panose="020F0502020204030204" pitchFamily="34" charset="0"/>
              </a:rPr>
              <a:t> David Steinmetz</a:t>
            </a:r>
          </a:p>
          <a:p>
            <a:pPr marR="370205" algn="just"/>
            <a:r>
              <a:rPr lang="en-US" dirty="0">
                <a:latin typeface="Calibri" panose="020F0502020204030204" pitchFamily="34" charset="0"/>
                <a:ea typeface="Calibri" panose="020F0502020204030204" pitchFamily="34" charset="0"/>
              </a:rPr>
              <a:t> </a:t>
            </a:r>
          </a:p>
          <a:p>
            <a:pPr marR="370205" algn="just"/>
            <a:r>
              <a:rPr lang="en-US" b="1" dirty="0">
                <a:latin typeface="Calibri" panose="020F0502020204030204" pitchFamily="34" charset="0"/>
                <a:ea typeface="Calibri" panose="020F0502020204030204" pitchFamily="34" charset="0"/>
              </a:rPr>
              <a:t>Frank L. </a:t>
            </a:r>
            <a:r>
              <a:rPr lang="en-US" b="1" dirty="0" err="1">
                <a:latin typeface="Calibri" panose="020F0502020204030204" pitchFamily="34" charset="0"/>
                <a:ea typeface="Calibri" panose="020F0502020204030204" pitchFamily="34" charset="0"/>
              </a:rPr>
              <a:t>Babbott</a:t>
            </a:r>
            <a:r>
              <a:rPr lang="en-US" b="1" dirty="0">
                <a:latin typeface="Calibri" panose="020F0502020204030204" pitchFamily="34" charset="0"/>
                <a:ea typeface="Calibri" panose="020F0502020204030204" pitchFamily="34" charset="0"/>
              </a:rPr>
              <a:t> Memorial Award:</a:t>
            </a:r>
            <a:r>
              <a:rPr lang="en-US" dirty="0">
                <a:latin typeface="Calibri" panose="020F0502020204030204" pitchFamily="34" charset="0"/>
                <a:ea typeface="Calibri" panose="020F0502020204030204" pitchFamily="34" charset="0"/>
              </a:rPr>
              <a:t> Jamie Rowell</a:t>
            </a:r>
          </a:p>
          <a:p>
            <a:r>
              <a:rPr lang="en-US" dirty="0">
                <a:solidFill>
                  <a:srgbClr val="1F497D"/>
                </a:solidFill>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p:txBody>
      </p:sp>
      <p:sp>
        <p:nvSpPr>
          <p:cNvPr id="3" name="Title 2"/>
          <p:cNvSpPr>
            <a:spLocks noGrp="1"/>
          </p:cNvSpPr>
          <p:nvPr>
            <p:ph type="title"/>
          </p:nvPr>
        </p:nvSpPr>
        <p:spPr/>
        <p:txBody>
          <a:bodyPr>
            <a:normAutofit/>
          </a:bodyPr>
          <a:lstStyle/>
          <a:p>
            <a:pPr algn="ctr"/>
            <a:r>
              <a:rPr lang="en-US" sz="3600" dirty="0" smtClean="0"/>
              <a:t>DOM Resident Graduation June 2022</a:t>
            </a:r>
            <a:endParaRPr lang="en-US" sz="3600" dirty="0"/>
          </a:p>
        </p:txBody>
      </p:sp>
      <p:sp>
        <p:nvSpPr>
          <p:cNvPr id="4" name="Content Placeholder 3"/>
          <p:cNvSpPr>
            <a:spLocks noGrp="1"/>
          </p:cNvSpPr>
          <p:nvPr>
            <p:ph idx="1"/>
          </p:nvPr>
        </p:nvSpPr>
        <p:spPr>
          <a:xfrm>
            <a:off x="1883229" y="6554919"/>
            <a:ext cx="10515600" cy="4351338"/>
          </a:xfrm>
        </p:spPr>
        <p:txBody>
          <a:bodyPr/>
          <a:lstStyle/>
          <a:p>
            <a:endParaRPr lang="en-US" dirty="0"/>
          </a:p>
        </p:txBody>
      </p:sp>
    </p:spTree>
    <p:extLst>
      <p:ext uri="{BB962C8B-B14F-4D97-AF65-F5344CB8AC3E}">
        <p14:creationId xmlns:p14="http://schemas.microsoft.com/office/powerpoint/2010/main" val="31170288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89853" y="261257"/>
            <a:ext cx="5150769" cy="1200329"/>
          </a:xfrm>
          <a:prstGeom prst="rect">
            <a:avLst/>
          </a:prstGeom>
          <a:noFill/>
        </p:spPr>
        <p:txBody>
          <a:bodyPr wrap="none" rtlCol="0">
            <a:spAutoFit/>
          </a:bodyPr>
          <a:lstStyle/>
          <a:p>
            <a:pPr algn="ctr"/>
            <a:r>
              <a:rPr lang="en-US" sz="3600" dirty="0" smtClean="0"/>
              <a:t>Zoom Background Options</a:t>
            </a:r>
          </a:p>
          <a:p>
            <a:pPr algn="ctr"/>
            <a:r>
              <a:rPr lang="en-US" sz="3600" dirty="0" smtClean="0"/>
              <a:t>2020-2022</a:t>
            </a:r>
            <a:endParaRPr lang="en-US" sz="3600" dirty="0"/>
          </a:p>
        </p:txBody>
      </p:sp>
      <p:pic>
        <p:nvPicPr>
          <p:cNvPr id="9" name="Picture 8"/>
          <p:cNvPicPr>
            <a:picLocks noChangeAspect="1"/>
          </p:cNvPicPr>
          <p:nvPr/>
        </p:nvPicPr>
        <p:blipFill>
          <a:blip r:embed="rId2"/>
          <a:stretch>
            <a:fillRect/>
          </a:stretch>
        </p:blipFill>
        <p:spPr>
          <a:xfrm>
            <a:off x="2519873" y="3586092"/>
            <a:ext cx="3022511" cy="3139664"/>
          </a:xfrm>
          <a:prstGeom prst="rect">
            <a:avLst/>
          </a:prstGeom>
        </p:spPr>
      </p:pic>
      <p:pic>
        <p:nvPicPr>
          <p:cNvPr id="10" name="Picture 9"/>
          <p:cNvPicPr>
            <a:picLocks noChangeAspect="1"/>
          </p:cNvPicPr>
          <p:nvPr/>
        </p:nvPicPr>
        <p:blipFill>
          <a:blip r:embed="rId3"/>
          <a:stretch>
            <a:fillRect/>
          </a:stretch>
        </p:blipFill>
        <p:spPr>
          <a:xfrm>
            <a:off x="5600214" y="3586093"/>
            <a:ext cx="3114578" cy="3185364"/>
          </a:xfrm>
          <a:prstGeom prst="rect">
            <a:avLst/>
          </a:prstGeom>
        </p:spPr>
      </p:pic>
      <p:pic>
        <p:nvPicPr>
          <p:cNvPr id="8" name="Picture 7"/>
          <p:cNvPicPr>
            <a:picLocks noChangeAspect="1"/>
          </p:cNvPicPr>
          <p:nvPr/>
        </p:nvPicPr>
        <p:blipFill>
          <a:blip r:embed="rId4"/>
          <a:stretch>
            <a:fillRect/>
          </a:stretch>
        </p:blipFill>
        <p:spPr>
          <a:xfrm>
            <a:off x="7353947" y="1064419"/>
            <a:ext cx="4322779" cy="3012330"/>
          </a:xfrm>
          <a:prstGeom prst="rect">
            <a:avLst/>
          </a:prstGeom>
        </p:spPr>
      </p:pic>
      <p:pic>
        <p:nvPicPr>
          <p:cNvPr id="4" name="Picture 3"/>
          <p:cNvPicPr>
            <a:picLocks noChangeAspect="1"/>
          </p:cNvPicPr>
          <p:nvPr/>
        </p:nvPicPr>
        <p:blipFill>
          <a:blip r:embed="rId5"/>
          <a:stretch>
            <a:fillRect/>
          </a:stretch>
        </p:blipFill>
        <p:spPr>
          <a:xfrm>
            <a:off x="240961" y="1064419"/>
            <a:ext cx="4050910" cy="3051111"/>
          </a:xfrm>
          <a:prstGeom prst="rect">
            <a:avLst/>
          </a:prstGeom>
        </p:spPr>
      </p:pic>
    </p:spTree>
    <p:extLst>
      <p:ext uri="{BB962C8B-B14F-4D97-AF65-F5344CB8AC3E}">
        <p14:creationId xmlns:p14="http://schemas.microsoft.com/office/powerpoint/2010/main" val="9354627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3784" y="933060"/>
            <a:ext cx="5701005" cy="4550578"/>
          </a:xfrm>
          <a:prstGeom prst="rect">
            <a:avLst/>
          </a:prstGeom>
        </p:spPr>
      </p:pic>
      <p:sp>
        <p:nvSpPr>
          <p:cNvPr id="4" name="Rectangle 3"/>
          <p:cNvSpPr/>
          <p:nvPr/>
        </p:nvSpPr>
        <p:spPr>
          <a:xfrm>
            <a:off x="4835848" y="6314106"/>
            <a:ext cx="184731" cy="830997"/>
          </a:xfrm>
          <a:prstGeom prst="rect">
            <a:avLst/>
          </a:prstGeom>
        </p:spPr>
        <p:txBody>
          <a:bodyPr wrap="none">
            <a:spAutoFit/>
          </a:bodyPr>
          <a:lstStyle/>
          <a:p>
            <a:endParaRPr lang="en-US" sz="4800" dirty="0">
              <a:solidFill>
                <a:srgbClr val="7030A0"/>
              </a:solidFill>
              <a:latin typeface="Elephant" panose="02020904090505020303" pitchFamily="18" charset="0"/>
            </a:endParaRPr>
          </a:p>
        </p:txBody>
      </p:sp>
      <p:sp>
        <p:nvSpPr>
          <p:cNvPr id="5" name="Rectangle 4"/>
          <p:cNvSpPr/>
          <p:nvPr/>
        </p:nvSpPr>
        <p:spPr>
          <a:xfrm>
            <a:off x="4005424" y="5658222"/>
            <a:ext cx="4550748" cy="769441"/>
          </a:xfrm>
          <a:prstGeom prst="rect">
            <a:avLst/>
          </a:prstGeom>
        </p:spPr>
        <p:txBody>
          <a:bodyPr wrap="square">
            <a:spAutoFit/>
          </a:bodyPr>
          <a:lstStyle/>
          <a:p>
            <a:r>
              <a:rPr lang="en-US" sz="4400" dirty="0">
                <a:solidFill>
                  <a:srgbClr val="7030A0"/>
                </a:solidFill>
                <a:latin typeface="Elephant" panose="02020904090505020303" pitchFamily="18" charset="0"/>
              </a:rPr>
              <a:t>Thank you!</a:t>
            </a:r>
          </a:p>
        </p:txBody>
      </p:sp>
      <p:sp>
        <p:nvSpPr>
          <p:cNvPr id="6" name="TextBox 5"/>
          <p:cNvSpPr txBox="1"/>
          <p:nvPr/>
        </p:nvSpPr>
        <p:spPr>
          <a:xfrm>
            <a:off x="3129940" y="245646"/>
            <a:ext cx="5288692" cy="646331"/>
          </a:xfrm>
          <a:prstGeom prst="rect">
            <a:avLst/>
          </a:prstGeom>
          <a:noFill/>
        </p:spPr>
        <p:txBody>
          <a:bodyPr wrap="none" rtlCol="0">
            <a:spAutoFit/>
          </a:bodyPr>
          <a:lstStyle/>
          <a:p>
            <a:r>
              <a:rPr lang="en-US" sz="3600" dirty="0" smtClean="0"/>
              <a:t>The Best Zoom Background</a:t>
            </a:r>
            <a:endParaRPr lang="en-US" sz="3600" dirty="0"/>
          </a:p>
        </p:txBody>
      </p:sp>
    </p:spTree>
    <p:extLst>
      <p:ext uri="{BB962C8B-B14F-4D97-AF65-F5344CB8AC3E}">
        <p14:creationId xmlns:p14="http://schemas.microsoft.com/office/powerpoint/2010/main" val="3310240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Welcome Incoming Fellows</a:t>
            </a:r>
            <a:endParaRPr lang="en-US" sz="3600" dirty="0"/>
          </a:p>
        </p:txBody>
      </p:sp>
      <p:pic>
        <p:nvPicPr>
          <p:cNvPr id="4" name="Content Placeholder 3"/>
          <p:cNvPicPr>
            <a:picLocks noGrp="1" noChangeAspect="1"/>
          </p:cNvPicPr>
          <p:nvPr>
            <p:ph idx="1"/>
          </p:nvPr>
        </p:nvPicPr>
        <p:blipFill>
          <a:blip r:embed="rId2"/>
          <a:stretch>
            <a:fillRect/>
          </a:stretch>
        </p:blipFill>
        <p:spPr>
          <a:xfrm>
            <a:off x="3413935" y="1527593"/>
            <a:ext cx="5364130" cy="4764618"/>
          </a:xfrm>
          <a:prstGeom prst="rect">
            <a:avLst/>
          </a:prstGeom>
          <a:ln w="12700">
            <a:solidFill>
              <a:schemeClr val="tx1"/>
            </a:solidFill>
          </a:ln>
        </p:spPr>
      </p:pic>
    </p:spTree>
    <p:extLst>
      <p:ext uri="{BB962C8B-B14F-4D97-AF65-F5344CB8AC3E}">
        <p14:creationId xmlns:p14="http://schemas.microsoft.com/office/powerpoint/2010/main" val="3280575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Department of Medicine Faculty Awards</a:t>
            </a:r>
            <a:endParaRPr lang="en-US" dirty="0"/>
          </a:p>
        </p:txBody>
      </p:sp>
      <p:sp>
        <p:nvSpPr>
          <p:cNvPr id="3" name="Subtitle 2"/>
          <p:cNvSpPr>
            <a:spLocks noGrp="1"/>
          </p:cNvSpPr>
          <p:nvPr>
            <p:ph type="subTitle" idx="1"/>
          </p:nvPr>
        </p:nvSpPr>
        <p:spPr/>
        <p:txBody>
          <a:bodyPr/>
          <a:lstStyle/>
          <a:p>
            <a:r>
              <a:rPr lang="en-US" dirty="0" smtClean="0"/>
              <a:t>June 10, 2022</a:t>
            </a:r>
            <a:endParaRPr lang="en-US" dirty="0"/>
          </a:p>
        </p:txBody>
      </p:sp>
    </p:spTree>
    <p:extLst>
      <p:ext uri="{BB962C8B-B14F-4D97-AF65-F5344CB8AC3E}">
        <p14:creationId xmlns:p14="http://schemas.microsoft.com/office/powerpoint/2010/main" val="31715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b="1" u="sng" dirty="0">
                <a:latin typeface="Palatino Linotype" panose="02040502050505030304" pitchFamily="18" charset="0"/>
              </a:rPr>
              <a:t>Objective:</a:t>
            </a:r>
            <a:r>
              <a:rPr lang="en-US" sz="2000" dirty="0">
                <a:latin typeface="Palatino Linotype" panose="02040502050505030304" pitchFamily="18" charset="0"/>
              </a:rPr>
              <a:t> To recognize outstanding clinicians in our department</a:t>
            </a:r>
          </a:p>
          <a:p>
            <a:endParaRPr lang="en-US" sz="2000" dirty="0">
              <a:latin typeface="Palatino Linotype" panose="02040502050505030304" pitchFamily="18" charset="0"/>
            </a:endParaRPr>
          </a:p>
          <a:p>
            <a:r>
              <a:rPr lang="en-US" sz="2000" b="1" u="sng" dirty="0">
                <a:latin typeface="Palatino Linotype" panose="02040502050505030304" pitchFamily="18" charset="0"/>
              </a:rPr>
              <a:t>Award Criteria:</a:t>
            </a:r>
            <a:r>
              <a:rPr lang="en-US" sz="2000" dirty="0">
                <a:latin typeface="Palatino Linotype" panose="02040502050505030304" pitchFamily="18" charset="0"/>
              </a:rPr>
              <a:t> Our most accomplished and widely-recognized practicing physicians will be selected based on their recognition as an outstanding clinician, reputation as a "physician's physician," and their exceptional contributions in education, scholarship, administration or community service</a:t>
            </a:r>
          </a:p>
          <a:p>
            <a:endParaRPr lang="en-US" sz="2000" dirty="0">
              <a:latin typeface="Palatino Linotype" panose="02040502050505030304" pitchFamily="18" charset="0"/>
            </a:endParaRPr>
          </a:p>
          <a:p>
            <a:r>
              <a:rPr lang="en-US" sz="2000" b="1" u="sng" dirty="0">
                <a:latin typeface="Palatino Linotype" panose="02040502050505030304" pitchFamily="18" charset="0"/>
              </a:rPr>
              <a:t>Selection:</a:t>
            </a:r>
            <a:r>
              <a:rPr lang="en-US" sz="2000" dirty="0">
                <a:latin typeface="Palatino Linotype" panose="02040502050505030304" pitchFamily="18" charset="0"/>
              </a:rPr>
              <a:t> DOM Faculty Development Committee </a:t>
            </a:r>
          </a:p>
        </p:txBody>
      </p:sp>
      <p:sp>
        <p:nvSpPr>
          <p:cNvPr id="3" name="Title 2"/>
          <p:cNvSpPr>
            <a:spLocks noGrp="1"/>
          </p:cNvSpPr>
          <p:nvPr>
            <p:ph type="title"/>
          </p:nvPr>
        </p:nvSpPr>
        <p:spPr/>
        <p:txBody>
          <a:bodyPr/>
          <a:lstStyle/>
          <a:p>
            <a:r>
              <a:rPr lang="en-US" dirty="0"/>
              <a:t>Distinguished Clinician </a:t>
            </a:r>
            <a:r>
              <a:rPr lang="en-US" dirty="0" smtClean="0"/>
              <a:t>Award</a:t>
            </a:r>
            <a:endParaRPr lang="en-US" dirty="0"/>
          </a:p>
        </p:txBody>
      </p:sp>
      <p:sp>
        <p:nvSpPr>
          <p:cNvPr id="4" name="Slide Number Placeholder 3"/>
          <p:cNvSpPr>
            <a:spLocks noGrp="1"/>
          </p:cNvSpPr>
          <p:nvPr>
            <p:ph type="sldNum" sz="quarter" idx="10"/>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BBB7C116-13EC-4632-ADC5-E16806BB24F6}"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ct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10594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6"/>
          <p:cNvSpPr>
            <a:spLocks noGrp="1"/>
          </p:cNvSpPr>
          <p:nvPr>
            <p:ph idx="1"/>
          </p:nvPr>
        </p:nvSpPr>
        <p:spPr>
          <a:xfrm>
            <a:off x="1671783" y="2397703"/>
            <a:ext cx="8931563" cy="3024042"/>
          </a:xfrm>
        </p:spPr>
        <p:txBody>
          <a:bodyPr numCol="2">
            <a:noAutofit/>
          </a:bodyPr>
          <a:lstStyle/>
          <a:p>
            <a:pPr marL="230188" indent="-230188" eaLnBrk="1" hangingPunct="1">
              <a:spcAft>
                <a:spcPts val="600"/>
              </a:spcAft>
              <a:defRPr/>
            </a:pPr>
            <a:r>
              <a:rPr lang="en-US" altLang="en-US" sz="2000" dirty="0">
                <a:latin typeface="Palatino Linotype" panose="02040502050505030304" pitchFamily="18" charset="0"/>
                <a:cs typeface="Arial" charset="0"/>
              </a:rPr>
              <a:t>Kemper Alston (Infectious Disease) </a:t>
            </a:r>
          </a:p>
          <a:p>
            <a:pPr marL="230188" indent="-230188" eaLnBrk="1" hangingPunct="1">
              <a:spcAft>
                <a:spcPts val="600"/>
              </a:spcAft>
              <a:defRPr/>
            </a:pPr>
            <a:r>
              <a:rPr lang="en-US" altLang="en-US" sz="2000" dirty="0">
                <a:latin typeface="Palatino Linotype" panose="02040502050505030304" pitchFamily="18" charset="0"/>
                <a:cs typeface="Arial" charset="0"/>
              </a:rPr>
              <a:t>Dennis Beatty (Gen Intern Med)</a:t>
            </a:r>
          </a:p>
          <a:p>
            <a:pPr marL="230188" indent="-230188" eaLnBrk="1" hangingPunct="1">
              <a:spcAft>
                <a:spcPts val="600"/>
              </a:spcAft>
              <a:defRPr/>
            </a:pPr>
            <a:r>
              <a:rPr lang="en-US" altLang="en-US" sz="2000" dirty="0">
                <a:latin typeface="Palatino Linotype" panose="02040502050505030304" pitchFamily="18" charset="0"/>
                <a:cs typeface="Arial" charset="0"/>
              </a:rPr>
              <a:t>Zail Berry (Geriatric Medicine)</a:t>
            </a:r>
          </a:p>
          <a:p>
            <a:pPr marL="230188" indent="-230188" eaLnBrk="1" hangingPunct="1">
              <a:spcAft>
                <a:spcPts val="600"/>
              </a:spcAft>
              <a:defRPr/>
            </a:pPr>
            <a:r>
              <a:rPr lang="en-US" altLang="en-US" sz="2000" dirty="0">
                <a:latin typeface="Palatino Linotype" panose="02040502050505030304" pitchFamily="18" charset="0"/>
                <a:cs typeface="Arial" charset="0"/>
              </a:rPr>
              <a:t>Maria Burnett (Hospital Medicine)</a:t>
            </a:r>
          </a:p>
          <a:p>
            <a:pPr marL="230188" indent="-230188" eaLnBrk="1" hangingPunct="1">
              <a:spcAft>
                <a:spcPts val="600"/>
              </a:spcAft>
              <a:defRPr/>
            </a:pPr>
            <a:r>
              <a:rPr lang="en-US" altLang="en-US" sz="2000" dirty="0">
                <a:latin typeface="Palatino Linotype" panose="02040502050505030304" pitchFamily="18" charset="0"/>
                <a:cs typeface="Arial" charset="0"/>
              </a:rPr>
              <a:t>Garth Garrison (PCCM)</a:t>
            </a:r>
          </a:p>
          <a:p>
            <a:pPr marL="230188" indent="-230188" eaLnBrk="1" hangingPunct="1">
              <a:spcAft>
                <a:spcPts val="600"/>
              </a:spcAft>
              <a:defRPr/>
            </a:pPr>
            <a:r>
              <a:rPr lang="en-US" altLang="en-US" sz="2000" dirty="0">
                <a:latin typeface="Palatino Linotype" panose="02040502050505030304" pitchFamily="18" charset="0"/>
                <a:cs typeface="Arial" charset="0"/>
              </a:rPr>
              <a:t>Glenn Goldman (Dermatology)</a:t>
            </a:r>
          </a:p>
          <a:p>
            <a:pPr marL="230188" indent="-230188" eaLnBrk="1" hangingPunct="1">
              <a:spcAft>
                <a:spcPts val="600"/>
              </a:spcAft>
              <a:defRPr/>
            </a:pPr>
            <a:r>
              <a:rPr lang="en-US" altLang="en-US" sz="2000" dirty="0">
                <a:latin typeface="Palatino Linotype" panose="02040502050505030304" pitchFamily="18" charset="0"/>
                <a:cs typeface="Arial" charset="0"/>
              </a:rPr>
              <a:t>Naomi Hodde (Hospital Medicine)</a:t>
            </a:r>
          </a:p>
          <a:p>
            <a:pPr marL="230188" indent="-230188" eaLnBrk="1" hangingPunct="1">
              <a:spcAft>
                <a:spcPts val="600"/>
              </a:spcAft>
              <a:defRPr/>
            </a:pPr>
            <a:r>
              <a:rPr lang="en-US" altLang="en-US" sz="2000" dirty="0">
                <a:latin typeface="Palatino Linotype" panose="02040502050505030304" pitchFamily="18" charset="0"/>
                <a:cs typeface="Arial" charset="0"/>
              </a:rPr>
              <a:t>Alana Nevares (Rheumatology)</a:t>
            </a:r>
          </a:p>
          <a:p>
            <a:pPr marL="230188" indent="-230188" eaLnBrk="1" hangingPunct="1">
              <a:spcAft>
                <a:spcPts val="600"/>
              </a:spcAft>
              <a:defRPr/>
            </a:pPr>
            <a:r>
              <a:rPr lang="en-US" altLang="en-US" sz="2000" dirty="0">
                <a:latin typeface="Palatino Linotype" panose="02040502050505030304" pitchFamily="18" charset="0"/>
                <a:cs typeface="Arial" charset="0"/>
              </a:rPr>
              <a:t>Lou Polish (Infectious Disease)</a:t>
            </a:r>
          </a:p>
          <a:p>
            <a:pPr marL="230188" indent="-230188" eaLnBrk="1" hangingPunct="1">
              <a:spcAft>
                <a:spcPts val="600"/>
              </a:spcAft>
              <a:defRPr/>
            </a:pPr>
            <a:r>
              <a:rPr lang="en-US" altLang="en-US" sz="2000" dirty="0">
                <a:latin typeface="Palatino Linotype" panose="02040502050505030304" pitchFamily="18" charset="0"/>
                <a:cs typeface="Arial" charset="0"/>
              </a:rPr>
              <a:t>Joel Schnure (Endocrinology)</a:t>
            </a:r>
          </a:p>
          <a:p>
            <a:pPr marL="230188" indent="-230188" eaLnBrk="1" hangingPunct="1">
              <a:spcAft>
                <a:spcPts val="600"/>
              </a:spcAft>
              <a:defRPr/>
            </a:pPr>
            <a:r>
              <a:rPr lang="en-US" altLang="en-US" sz="2000" dirty="0">
                <a:latin typeface="Palatino Linotype" panose="02040502050505030304" pitchFamily="18" charset="0"/>
                <a:cs typeface="Arial" charset="0"/>
              </a:rPr>
              <a:t>Tim Whitman (Infectious Disease)</a:t>
            </a:r>
          </a:p>
          <a:p>
            <a:pPr marL="230188" indent="-230188" eaLnBrk="1" hangingPunct="1">
              <a:spcAft>
                <a:spcPts val="600"/>
              </a:spcAft>
              <a:defRPr/>
            </a:pPr>
            <a:r>
              <a:rPr lang="en-US" altLang="en-US" sz="2000" dirty="0">
                <a:latin typeface="Palatino Linotype" panose="02040502050505030304" pitchFamily="18" charset="0"/>
                <a:cs typeface="Arial" charset="0"/>
              </a:rPr>
              <a:t>Joe Winget (Cardiology)</a:t>
            </a:r>
          </a:p>
        </p:txBody>
      </p:sp>
      <p:sp>
        <p:nvSpPr>
          <p:cNvPr id="9219" name="Title 5"/>
          <p:cNvSpPr>
            <a:spLocks noGrp="1"/>
          </p:cNvSpPr>
          <p:nvPr>
            <p:ph type="title"/>
          </p:nvPr>
        </p:nvSpPr>
        <p:spPr>
          <a:xfrm>
            <a:off x="1981200" y="315913"/>
            <a:ext cx="8229600" cy="620712"/>
          </a:xfrm>
        </p:spPr>
        <p:txBody>
          <a:bodyPr/>
          <a:lstStyle/>
          <a:p>
            <a:pPr eaLnBrk="1" hangingPunct="1"/>
            <a:r>
              <a:rPr lang="en-US" altLang="en-US" dirty="0">
                <a:ea typeface="Palatino Linotype" panose="02040502050505030304" pitchFamily="18" charset="0"/>
              </a:rPr>
              <a:t>Distinguished Clinician Award</a:t>
            </a:r>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537D6A92-C754-4A8F-9215-4DCDFE188450}"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ct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945295E-5D54-3DA7-1D04-4AA7B1014A53}"/>
              </a:ext>
            </a:extLst>
          </p:cNvPr>
          <p:cNvSpPr txBox="1"/>
          <p:nvPr/>
        </p:nvSpPr>
        <p:spPr>
          <a:xfrm>
            <a:off x="5156060" y="1709020"/>
            <a:ext cx="1861407" cy="523220"/>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Palatino Linotype" panose="02040502050505030304" pitchFamily="18" charset="0"/>
                <a:ea typeface="+mn-ea"/>
                <a:cs typeface="Arial" panose="020B0604020202020204" pitchFamily="34" charset="0"/>
              </a:rPr>
              <a:t>Nominees</a:t>
            </a:r>
          </a:p>
        </p:txBody>
      </p:sp>
    </p:spTree>
    <p:extLst>
      <p:ext uri="{BB962C8B-B14F-4D97-AF65-F5344CB8AC3E}">
        <p14:creationId xmlns:p14="http://schemas.microsoft.com/office/powerpoint/2010/main" val="1718896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1327</TotalTime>
  <Words>1448</Words>
  <Application>Microsoft Office PowerPoint</Application>
  <PresentationFormat>Widescreen</PresentationFormat>
  <Paragraphs>274</Paragraphs>
  <Slides>52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Calibri Light</vt:lpstr>
      <vt:lpstr>Elephant</vt:lpstr>
      <vt:lpstr>Palatino</vt:lpstr>
      <vt:lpstr>Palatino Linotype</vt:lpstr>
      <vt:lpstr>Office Theme</vt:lpstr>
      <vt:lpstr>1_Office Theme</vt:lpstr>
      <vt:lpstr>Department of Medicine 2022</vt:lpstr>
      <vt:lpstr>Announcements </vt:lpstr>
      <vt:lpstr>PowerPoint Presentation</vt:lpstr>
      <vt:lpstr>Welcome Incoming Residents</vt:lpstr>
      <vt:lpstr>PowerPoint Presentation</vt:lpstr>
      <vt:lpstr>Welcome Incoming Fellows</vt:lpstr>
      <vt:lpstr>Department of Medicine Faculty Awards</vt:lpstr>
      <vt:lpstr>Distinguished Clinician Award</vt:lpstr>
      <vt:lpstr>Distinguished Clinician Award</vt:lpstr>
      <vt:lpstr>Distinguished Mentor Award</vt:lpstr>
      <vt:lpstr>Distinguished Mentor Award</vt:lpstr>
      <vt:lpstr>Meritorious Service Award</vt:lpstr>
      <vt:lpstr>Meritorious Service Award</vt:lpstr>
      <vt:lpstr>Quality Scholarship Award</vt:lpstr>
      <vt:lpstr>Quality Scholarship Award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 yeah, and that happened……..</vt:lpstr>
      <vt:lpstr>PowerPoint Presentation</vt:lpstr>
      <vt:lpstr>DOM Meeting December 2021  Looking forward to 2022!</vt:lpstr>
      <vt:lpstr>PowerPoint Presentation</vt:lpstr>
      <vt:lpstr>PowerPoint Presentation</vt:lpstr>
      <vt:lpstr>Department of Medicine June 2022</vt:lpstr>
      <vt:lpstr>PowerPoint Presentation</vt:lpstr>
      <vt:lpstr>Recruitment and Retention </vt:lpstr>
      <vt:lpstr>EPIC Sprint Program Started in DOM:  GIM and ID</vt:lpstr>
      <vt:lpstr>PowerPoint Presentation</vt:lpstr>
      <vt:lpstr>Gender Equity Group, DOM</vt:lpstr>
      <vt:lpstr>DOM DEI COMMITTEE</vt:lpstr>
      <vt:lpstr>DOM DEI work groups</vt:lpstr>
      <vt:lpstr>DOM DEI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Department of Medicine and LCOM and UVM</vt:lpstr>
      <vt:lpstr>Education</vt:lpstr>
      <vt:lpstr>PowerPoint Presentation</vt:lpstr>
      <vt:lpstr>Recognition</vt:lpstr>
      <vt:lpstr>DOM Resident Graduation June 2022</vt:lpstr>
      <vt:lpstr>PowerPoint Presentation</vt:lpstr>
      <vt:lpstr>PowerPoint Presentation</vt:lpstr>
    </vt:vector>
  </TitlesOfParts>
  <Company>The University of Vermont Health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Parsons, Polly E.</dc:creator>
  <cp:lastModifiedBy>Mazuzan, Tina</cp:lastModifiedBy>
  <cp:revision>53</cp:revision>
  <dcterms:created xsi:type="dcterms:W3CDTF">2022-06-06T20:08:11Z</dcterms:created>
  <dcterms:modified xsi:type="dcterms:W3CDTF">2022-10-20T12:02:36Z</dcterms:modified>
</cp:coreProperties>
</file>