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5" r:id="rId2"/>
    <p:sldMasterId id="2147483748" r:id="rId3"/>
  </p:sldMasterIdLst>
  <p:notesMasterIdLst>
    <p:notesMasterId r:id="rId33"/>
  </p:notesMasterIdLst>
  <p:sldIdLst>
    <p:sldId id="256" r:id="rId4"/>
    <p:sldId id="260" r:id="rId5"/>
    <p:sldId id="259" r:id="rId6"/>
    <p:sldId id="258" r:id="rId7"/>
    <p:sldId id="268" r:id="rId8"/>
    <p:sldId id="267" r:id="rId9"/>
    <p:sldId id="266" r:id="rId10"/>
    <p:sldId id="263" r:id="rId11"/>
    <p:sldId id="264" r:id="rId12"/>
    <p:sldId id="271"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96" d="100"/>
          <a:sy n="96"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H:\MyDocuments\DOM%20Post%206.1.18\Chart%20in%20Microsoft%20PowerPointUSE%20TH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'6 YR Funding'!$L$22:$P$22</c:f>
              <c:strCache>
                <c:ptCount val="5"/>
                <c:pt idx="0">
                  <c:v>FY17</c:v>
                </c:pt>
                <c:pt idx="1">
                  <c:v>FY18</c:v>
                </c:pt>
                <c:pt idx="2">
                  <c:v>FY19</c:v>
                </c:pt>
                <c:pt idx="3">
                  <c:v>FY20</c:v>
                </c:pt>
                <c:pt idx="4">
                  <c:v>FY21</c:v>
                </c:pt>
              </c:strCache>
            </c:strRef>
          </c:cat>
          <c:val>
            <c:numRef>
              <c:f>'6 YR Funding'!$L$23:$P$23</c:f>
              <c:numCache>
                <c:formatCode>"$"#,##0</c:formatCode>
                <c:ptCount val="5"/>
                <c:pt idx="0">
                  <c:v>18925948</c:v>
                </c:pt>
                <c:pt idx="1">
                  <c:v>16060209</c:v>
                </c:pt>
                <c:pt idx="2">
                  <c:v>17629335</c:v>
                </c:pt>
                <c:pt idx="3">
                  <c:v>17452377</c:v>
                </c:pt>
                <c:pt idx="4">
                  <c:v>19208482</c:v>
                </c:pt>
              </c:numCache>
            </c:numRef>
          </c:val>
          <c:extLst>
            <c:ext xmlns:c16="http://schemas.microsoft.com/office/drawing/2014/chart" uri="{C3380CC4-5D6E-409C-BE32-E72D297353CC}">
              <c16:uniqueId val="{00000000-2179-4656-B1AB-BCE9940CCD50}"/>
            </c:ext>
          </c:extLst>
        </c:ser>
        <c:dLbls>
          <c:showLegendKey val="0"/>
          <c:showVal val="0"/>
          <c:showCatName val="0"/>
          <c:showSerName val="0"/>
          <c:showPercent val="0"/>
          <c:showBubbleSize val="0"/>
        </c:dLbls>
        <c:gapWidth val="150"/>
        <c:axId val="108325888"/>
        <c:axId val="108327680"/>
      </c:barChart>
      <c:catAx>
        <c:axId val="108325888"/>
        <c:scaling>
          <c:orientation val="minMax"/>
        </c:scaling>
        <c:delete val="0"/>
        <c:axPos val="b"/>
        <c:numFmt formatCode="General" sourceLinked="0"/>
        <c:majorTickMark val="out"/>
        <c:minorTickMark val="none"/>
        <c:tickLblPos val="nextTo"/>
        <c:txPr>
          <a:bodyPr/>
          <a:lstStyle/>
          <a:p>
            <a:pPr>
              <a:defRPr b="1"/>
            </a:pPr>
            <a:endParaRPr lang="en-US"/>
          </a:p>
        </c:txPr>
        <c:crossAx val="108327680"/>
        <c:crosses val="autoZero"/>
        <c:auto val="1"/>
        <c:lblAlgn val="ctr"/>
        <c:lblOffset val="100"/>
        <c:noMultiLvlLbl val="0"/>
      </c:catAx>
      <c:valAx>
        <c:axId val="108327680"/>
        <c:scaling>
          <c:orientation val="minMax"/>
        </c:scaling>
        <c:delete val="1"/>
        <c:axPos val="l"/>
        <c:numFmt formatCode="&quot;$&quot;#,##0" sourceLinked="1"/>
        <c:majorTickMark val="out"/>
        <c:minorTickMark val="none"/>
        <c:tickLblPos val="nextTo"/>
        <c:crossAx val="10832588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 YR Funding'!$F$27:$J$27</c:f>
              <c:numCache>
                <c:formatCode>General</c:formatCode>
                <c:ptCount val="5"/>
                <c:pt idx="0">
                  <c:v>2017</c:v>
                </c:pt>
                <c:pt idx="1">
                  <c:v>2018</c:v>
                </c:pt>
                <c:pt idx="2">
                  <c:v>2019</c:v>
                </c:pt>
                <c:pt idx="3">
                  <c:v>2020</c:v>
                </c:pt>
                <c:pt idx="4">
                  <c:v>2021</c:v>
                </c:pt>
              </c:numCache>
            </c:numRef>
          </c:cat>
          <c:val>
            <c:numRef>
              <c:f>'6 YR Funding'!$F$28:$J$28</c:f>
              <c:numCache>
                <c:formatCode>_("$"* #,##0_);_("$"* \(#,##0\);_("$"* "-"??_);_(@_)</c:formatCode>
                <c:ptCount val="5"/>
                <c:pt idx="0">
                  <c:v>3243560</c:v>
                </c:pt>
                <c:pt idx="1">
                  <c:v>3430100</c:v>
                </c:pt>
                <c:pt idx="2">
                  <c:v>2908420</c:v>
                </c:pt>
                <c:pt idx="3">
                  <c:v>2196358</c:v>
                </c:pt>
                <c:pt idx="4">
                  <c:v>3776122</c:v>
                </c:pt>
              </c:numCache>
            </c:numRef>
          </c:val>
          <c:extLst>
            <c:ext xmlns:c16="http://schemas.microsoft.com/office/drawing/2014/chart" uri="{C3380CC4-5D6E-409C-BE32-E72D297353CC}">
              <c16:uniqueId val="{00000000-960D-498A-9692-FC0803816348}"/>
            </c:ext>
          </c:extLst>
        </c:ser>
        <c:dLbls>
          <c:showLegendKey val="0"/>
          <c:showVal val="0"/>
          <c:showCatName val="0"/>
          <c:showSerName val="0"/>
          <c:showPercent val="0"/>
          <c:showBubbleSize val="0"/>
        </c:dLbls>
        <c:gapWidth val="150"/>
        <c:axId val="108325888"/>
        <c:axId val="108327680"/>
      </c:barChart>
      <c:catAx>
        <c:axId val="108325888"/>
        <c:scaling>
          <c:orientation val="minMax"/>
        </c:scaling>
        <c:delete val="0"/>
        <c:axPos val="b"/>
        <c:numFmt formatCode="General" sourceLinked="0"/>
        <c:majorTickMark val="out"/>
        <c:minorTickMark val="none"/>
        <c:tickLblPos val="nextTo"/>
        <c:txPr>
          <a:bodyPr/>
          <a:lstStyle/>
          <a:p>
            <a:pPr>
              <a:defRPr b="1"/>
            </a:pPr>
            <a:endParaRPr lang="en-US"/>
          </a:p>
        </c:txPr>
        <c:crossAx val="108327680"/>
        <c:crosses val="autoZero"/>
        <c:auto val="1"/>
        <c:lblAlgn val="ctr"/>
        <c:lblOffset val="100"/>
        <c:noMultiLvlLbl val="0"/>
      </c:catAx>
      <c:valAx>
        <c:axId val="108327680"/>
        <c:scaling>
          <c:orientation val="minMax"/>
        </c:scaling>
        <c:delete val="1"/>
        <c:axPos val="l"/>
        <c:numFmt formatCode="_(&quot;$&quot;* #,##0_);_(&quot;$&quot;* \(#,##0\);_(&quot;$&quot;* &quot;-&quot;??_);_(@_)" sourceLinked="1"/>
        <c:majorTickMark val="out"/>
        <c:minorTickMark val="none"/>
        <c:tickLblPos val="nextTo"/>
        <c:crossAx val="108325888"/>
        <c:crosses val="autoZero"/>
        <c:crossBetween val="between"/>
      </c:valAx>
    </c:plotArea>
    <c:plotVisOnly val="1"/>
    <c:dispBlanksAs val="gap"/>
    <c:showDLblsOverMax val="0"/>
  </c:chart>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1-10-05T13:10:42.984"/>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676 79 0,'-20'20'0,"20"1"0,-41-1 16,41 1-16,-21-21 15,21 20-15,-20 1 16,20-1 62,-41-20-62,41 41-16,-41-41 15,41 20-15,-21-20 16,21-20 46,0 0-15,0-21-31,41 20-16,-41 1 16,41-21-16,-20 20 15,20-20 1,-21 0-16,1 41 15,-21-20-15,-41 61 79,0-21-64,0 21-15,-62-20 16,42 40-16,-41 1 0,-1-22 15,42 22 1,20-21-16,0-41 0,20 20 16,62-61 93,0 0-93,21 21-16,40-41 15,-20 20-15,-21 20 0,1-20 16,20 21-16,-21-1 16,1 1-1,-42-1-15,1 21 16,-42 21 46,1 20-46,-1-21-16,-40 21 16,20 0-16,-21 0 0,21 0 15,-20-41-15,40 0 16,1 0-16,40 0 94,1 0-79,40 0-15,-20 0 16,21 0-16,-1 0 15,1-21-15,-1 1 0,1 0 16,-1 20 0,1-41-16,-1 20 15,21-20-15,-41 41 0</inkml:trace>
  <inkml:trace contextRef="#ctx0" brushRef="#br0" timeOffset="78412.15">1024 898 0,'-41'-20'140,"1"20"-124,-42 0 0,20 0-16,-40 0 15,-206 0-15,145 0 16,-1 0-16,20 0 16,-20 0-16,83 0 15,-1 0 1,61 0-16,1 0 94,-1 0-48,21 20 33,21-20-64,102 0 1,-1 0-1,-19-20-15,40-1 16,1 1-16,-1 20 16,-20-21-16,-41 21 15,-41 0-15,-21 0 16,1 0-16,-1 0 94,1 0-79,-1 0-15,-40 0 94,-21 0-78,-41 0-16,-62-20 15,1 20-15,-41 0 16,-205 20 0,225 1-16,61-21 15,62 0-15,0 0 16,21 0 62,-1 20-78,1 1 16,-21-21-16,20 0 15,1 0-15</inkml:trace>
  <inkml:trace contextRef="#ctx0" brushRef="#br0" timeOffset="85233.2099">1106 386 0,'21'0'31,"-21"-21"-31,41 21 15,-21 0 1,1 0-16,-1 0 16,21-20-16,0 20 15,0 0-15,21 0 32,-21 0-32,20 0 15,-20 0-15,41 0 16,-62 0 15,1 0 47,20 0-62,-41-21-1,-21 21 189,1 0-204,204-41 203,-61 21-188,287 0 1,266 20 0,-492-21 15,226-61-16,-492 82 17,20 0 15,-613 0 15,552 0-62,41 0 16,0 0-16,41 0 15,-21 0-15,42 0 16,-21 0 15,61 0 125,42 0-140,-1 0 0,21 0-16,41-20 15,-20-1-15,81-20 0,-20 21 16,20-21 0,246-21 15,-245 21-16,-206 41 17,-20 0-17,0 0-15,-82 0 16,-143 0 0,82 0-1,-42 0-15,-19 0 16,-370 0-1,410 0-15,-266 0 16,348 0 0,62 0-16,-1 0 0,42 0 15,-21 0 267,0 0-267,-62 0 1,21 0-16,1 21 0,-42-1 15,0 1-15,61-21 16,21 20-16,41 1 63,41-1-63,41-20 15,0 21-15,41-21 16,-21 0-16,-40 0 15,245 0 1,-204 0 0,-21-21-16,20 21 0,-41 0 15,-20-20-15,0 20 16,-20 0-16,-1 0 31,1 0-31,-1 0 16,124 0-1,40 0-15,-123 0 16,21 0 15,21 0-31,-62 0 0,-21 0 47,226 0-31,-205 0-16,41 20 15,20 1-15,-61-1 16,-20-20 0,-42 0 77,21 21-77,-41-21-16,0 20 31,21-20-15,-349-20 31,185-1-16,-1987 42-15,1945-1-1,62 21-15,21-20 0,102-1 16,21-20-16,-1 0 16,42 0 109,60 0-110,42 0-15,-20 0 0,61 0 16,0 0-1,-21 0-15,41-20 16,-163 20 0,-1 0-1,-40 0 63,-21 0-62,-82 41 0,61-41-16,1 20 15,-41 1 1,-42-21-16,-306 0 16,224 0-1,-20 0-15,62 0 16,20 0-16,21 0 15,61 0-15,20 0 0,103 0 94,41 0-94,62 20 16,20-20-16,20 0 15,-41 0-15,1 0 16,552 0 47,-532 20-48,-143-20-15,-1 21 16,-40-1 62,-62 21-62,-431 41-16,268-20 15,19 20 1,-306 82-16,388-123 15,83-21-15,61 1 16,20-21 15,21 0-31,21 0 16,40 0-16,62 0 16,41 0-16,0 41 15,82-21-15,-21 0 16,0-20-16,21 0 15,-103 0-15,42-40 16,-185 19 0,-62 1 46,-40 20-62,-42-21 16,-102 1-16,-409 20 15,368 20-15,-20 1 16,20-1-16,21-20 31,102 21-31,82-1 16,61-20 0,21 0-1,41 0 1,41 0-16,61 0 0,62 0 15,21 0 1,695 61 0,83-61-16,-840 0 15,-103-41-15,-40 21 16,-103 20 15,-21-20-31,1 20 16,-1 0-16,-102 20 15,123 0 17,-20 1-32,41-21 0,81 0 172,-20 0-157,0 0-15,61 0 16,-61 0-16,82-21 31,-20 1-31,20 0 0,-42 20 16,-40 0-1,21-21-15,-21 21 0,-21 0 16,21-20-16,-20 20 31,552 122-15,-491-122 15,62 21-15,-124-21 15,21 20-15,0 1-1,0-1 1,-20-20-16,-1 0 15,1 21-15,-1-21 79,328 20-17,-327-20-62</inkml:trace>
  <inkml:trace contextRef="#ctx0" brushRef="#br0" timeOffset="89763.89">226 2434 0</inkml:trace>
  <inkml:trace contextRef="#ctx0" brushRef="#br0" timeOffset="97695.67">3503 120 0,'-20'0'62,"-21"0"-62,0 0 16,-21 0-16,-20 0 15,-143 0 1,122 0 0,-19 20-16,-1 1 15,20-1-15,-61-20 16,-122 21 0,163-21-16,0 20 15,41-20-15,20 21 0,21-21 0,0 0 16,21 0-1,61 0 64,-21 0-79,42 20 15,-1 0-15,62 1 16,-20-21-16,20 0 15,40-21-15,-19 1 16,61 20-16,40 0 16,22 0-16,20 0 15,-21 0-15,-102 0 0,-82-20 16,-41 20-16,-103-21 109,-40 21-109,-21 0 16,-21 0-16,-19 21 16,-42-1-16,-41 21 15,62-21-15,-62 21 16,-41-41-16,41 0 15,41 0-15,-20 0 0,82 0 16,102 0 0,0 0-16,61 0 62,1 0-46,40 0-16,62 0 15,41 0-15,20 0 16,62 0-16,-21 0 16,1 0-16,-1-41 15,21 21-15,-21-21 16,-61 41-16,0-20 16,-62 20-16,-40 0 15,-42 0-15,1 0 203,20-62-187,0 42-16,0-1 16,41-20-16,-41 0 15,-1 21-15,1-21 16,-41 20-16,21 21 15,-21-20 1,20 20 62,-20-21-62,21 21-16,-1 0 15,-61 0 110,-20 0-125,-41 0 0,-42 0 16,-40 0-16,-1 0 16,-19 0-16,122 21 15,20-1-15,42-20 0,-1 0 235,-81 21-235,-62-21 0,-41 0 15,-82 0 1,-368 0 0,430 41-16,40-21 15,21 21 1,-20 0-16,123-20 15,-1-1-15,42 1 0,-1-21 79,1 0-48,-1 0 0,1 20-15,-103 21-1,41-21 1,20 1-16,1-21 16,-82 0-16,81 0 0,42 0 15,-1 0-15,-40 0 16,122 0 93,82 20-93,62-20-16,62 41 15,-1-20-15,0-21 16,-20 0-16,-21 0 16,-40 0-16,-42-21 15,-20 21-15,-62-20 16,83 20 0,-124 0-1,-40 0 126,-1 0-126,-20 20-15,21 21 16,-21 0-16,-41 62 16,0 40-16,-20 21 15,-1 0 1,42-41-16,40-62 16,1-20-16,40-102 15,62-21 1,21-62-16,-1 22 15,21-1-15,-21 0 16,1 0 0,-21 0-16,-21 21 15,-20 61 1,-41-21-16,21 42 0,-21 40 62,-21 21-62,-20 0 16,21 0-16,-103 184 47,82-81-47,41-103 16,0-21 15,20-20-16,21 0 1,21-20 0,40-21-16,21 0 15,-41 0-15,20-21 0,21 1 16,0-1-16,0 1 16,0 0-16,-41-1 0,-21 42 15,-40-21 1,-1 41-16,1 0 0,20 0 31,-21 20-15,1-20 921,-1 41-937,21-20 16,41-1-16,-41 21 15,21 0-15,-1-21 16,21 1-16,-41 20 0,0-21 16,-21-20-16,1 0 15,-1 0-15,1 0 16,-1 0-16,1 0 16,-1 0-1,1 0 16,-1 0-31,1 0 16,-1 0-16,1 0 16,-185 0 124,-41 0-140,21 0 16,-62 21-16,-20-1 0,-21 21 16,20-20-16,1 40 31,20-40-31,83-21 0,19 20 0,21 1 15,82-21 1,21 0-16,61 0 219,20 0-204,42 0-15,81 0 16,41 0 0,1 0-16,40 0 15,-20 0-15,0 0 16,-42 0-16,22 0 16,-62 0-16,-42-21 0,-60 1 15,-1 20-15,-61-21 16,21 21-16,-1 0 78,1 0-62,-1 0 77,1-20-77,20-1 0,20 1-16,-20-1 15,0-20-15,0 0 16,21 21-16,-42-1 0,1 1 15,19 20 1,-40-21-16</inkml:trace>
  <inkml:trace contextRef="#ctx0" brushRef="#br0" timeOffset="70856.37">5531 796 0,'20'0'63,"1"0"-47,40 0-16,1 0 15,-21 0-15,0 0 0,20 0 16,-20 0-1,41 0-15,-41 0 16,20 0-16,21 0 16,-20 0-16,-1 0 0,1 0 15,-21 0-15,0 0 16,-21 0 0,1 0-16,-1 0 46,1 0-14,-42 0 61,-20 0-93,-41 20 16,21 1-16,-42-21 16,21 20-16,1-20 15,-42 0-15,41 0 16,-21 0-16,42 0 16,-1 0-16,21 0 15,21 0 1,-21 0 31,20 0-32,1 21-15,-21-21 16,0 20-16,21-20 16,-1 0-16,-20 0 0,82 20 203,41 21-203,0-41 15,41 0-15,20 21 16,1-1 0,142 21-16,-163-20 15,-41-21-15,-20 0 16,-103 0 62,0 0-78,-21 20 16,1 1-16,-1-1 15,-20-20 1,-40 0-16,19 0 15,-40 0-15,-1 0 16,42 0-16,-21-20 16,62-1-16,40 21 15,1 0 1,61 0 187,41 0-187,20 0-16,0 0 15,42 0-15,-1 0 16,-40 0-16,-1 0 16,-82 0-16,-20-20 31,-20 20-16,-41 0-15,-1 0 0,-20 0 16,-20 0 0,-21 0-16,0 0 0,-102 0 15,81 0-15,1 0 16,40 0-16,21 0 16,1 0-16,-22-21 31,62 1-31,0 20 0,21 0 15,-1 0 64,1 0-48,-1 0-31,1 0 15,40-21 110,21 21-109,21 0-16,-21 0 16,0 0-16,0 0 15,20 0-15,-20 0 16,0 0-16,20 0 16,42 21-16,-1-1 15,42 1-15,-1-1 16,205 1-16,-184-1 15,-41-20-15,61 0 0,-81 0 16,40 0 0,-61 0-16,-20 0 15,-42 0-15,1 0 16,-1 0 0,0 0 15,1 0-31,-1 0 15,42 0 1,-21 0-16,0 0 16,20 0-16,-20 0 15,0 0-15,0 0 0,0 0 16,0-20-16,0 20 16,0 0-16,0 0 15,20 0-15,-40 0 0,-1 0 94,1 0-94,-1 0 31,1 0-31,-1 0 0,1 0 16,-1 0-1,1-21-15,-1 21 0,1 0 32,-1 0-17,1 0-15,20 0 0,-21 0 16,21 0-16,0-20 16,0-1-16,-20 21 15,-21-20 16,20 20 126,1 0-110,-1 0-47,1 0 15,-21-21 126,0 1-141,0-1 15,20 21-15,-20-20 16,21-1 0,-1 1-16,0 20 0,-20-20 15,-20 20 142,0 0-142,-1 0 1,21-21-1,-41 21-15,21 0 16,-1 0-16,-20-20 16,-20-1-16,20 21 15,-21 0-15,21 0 16,0 0-16,0 0 16,0 0-16,0 0 0,21 0 15,-1 0-15,-20 0 16,1 0-1,-22 0-15,21 0 16,0 0-16,21 0 16,-1 0 46,1 0-31,-1 0-15,1 0 0,-1 0-16,1 0 0,-21 0 15,20 0 1,1 0 0,-21 0-16,0 0 15,0 0-15,-21 0 0,21 0 16,1 0-16,-1 0 15,20-20 1,1 20-16,-1 0 16,1 0-1,-1 0 1,-20 0-16,21 0 16,-1 0-16,1 0 0,-21 0 15,0 0 1,0 0-16,20 0 31,42 0 188,-1 0-204,1 0-15,20 0 16,0 0-16,0 0 16,20 20-16,1-20 0,60 21 15,-19-1-15,20 21 16,20-21-16,-40-20 16,-21 0-16,20 0 15,-61 0-15,0 0 16,0 0-16,0 0 15,-21 0 1,21 0-16,-20 0 31,40 0-31,-40 0 16,20 0 0,-21 0-16,1 0 15,-1 0-15,42 0 16,-42 0-16,1 0 0,20 0 15,-21 0-15,-61 0 157,21 0-157,-42 0 15,21 0-15,0 0 16,-20 21-16,20-21 0,-21 0 16,-40 0-1,40 0 1,1 0-16,-21 0 15,0 0-15,-41 0 16,21 0-16,-21 0 0,20 0 16,-19 0-16,40 0 0,0 0 15,0 0-15,20 0 16,-20 0-16,21 0 16,-1 0-16,1 0 15,41 0-15,-1 0 16,-20 0-16,21 0 31,40 0 94,21 0-109,0 0-16,20 0 15,21-21-15,-20 21 16,20 0-16,41 0 16,-62 0-1,21 0-15,-20 0 16,19 0-16,-19 0 15,-1 0-15,-40 0 16,-1 0-16,1-40 172,-1 19-172,62-40 16,-61-1-16,20 21 15,-21 0-15,1 0 16,20-20-16,-21 40 15,21-20-15,0 21 16,0-1-16,-21 1 16,21-21-16,0 41 15,21-41-15,-42 20 16,21 1-16,-20-1 16,-21 1-16,20 0 0,1 20 15,-21-21 16,20 21 219,-20-20-250,41 20 16,-41-21-16,21 21 16,-1-20-1,1 20-15,-21-21 16,20 21 0,-20 62 62,0-42-78,-20 21 15,-1 41 1,21-41-16,0-21 16,-20-20 124,20-20-109,0-21-31,0 0 16,20 20-16,1-19 16,-1 19-16,-20 1 0,0-1 15,21 21 1,-21 21 78,0-1-79,0 1-15,0-1 16,0 21-16,0 0 0,0 0 16,-21-41-1,21 20-15,21-61 110,-1 21-110,1-21 15,-1 20-15,1-19 31,-21-1-31,20 20 0,1 1 16,-21 40 62,0 1-78,0-1 16,-21 1-16,21 81 15,-20-61-15,-1 41 16,21-41-16,-20-21 16,20 1-1,0-42 1,41-40 0,-21-1-16,21 1 15,-41 20-15,41-20 16,-21 20-16,-20 0 15,-20 41 79,20 20-94,-20-20 16,20 21-1,-21-42 17,21 1-17,0-21-15,-41 20 0,41-20 16,-20 21 0,-1-1-16,1 21 15,-1 0 1,-20 0-1,0 41-15,-41 21 16,21-1-16,-1 1 16,1 19-16,-1-19 15,42-21-15,-21 0 16,41-144 93,20 21-93,21 1-16,21-83 0,-42 41 16,42 0-16,-21 0 15,-41 41-15,20 41 16,-20 21-16,0-1 15,0 42 17,-41 40-17,21 21-15,-21-21 16,-21 42-16,1-21 16,-21 41-16,-20 0 15,20-1-15,0 22 16,0-62-16,61 0 15,-20-62-15,41 1 16,21-103 15,20 20-15,0-20 0,20-20-16,-20-21 0,-20 0 15,20 21-15,-21-21 31,21 20-31,-20 42 0,-21 40 16,0 42 15,-21 40-15,-40 1 0,40-21-16,-20 0 0,0 20 15,-20 21-15,40-20 0,-40 20 16,20-21-16,20 0 15,-20-20-15,41 0 16,0-102 62,21 0-78,-1-21 16,21 0-16,-20-21 15,20-20-15,-21 0 16,1 41 0,-21 42-16,0 19 15,0 1-15,-21 101 32,-40-19-32,-1 20 15,21-21-15,-20 1 16,0 40-1,-1-20-15,1 0 0,-1 0 16,42-41-16,-21 0 0,41-21 16,0 1-1,0-42 17,20-40-17,1-21-15,-1 21 31,83-165-15,-62 144-16,-21-20 0,21 40 16,0 21-1,-41-20-15,41 41 16,-41-1-16,0 62 31,-21 20-15,21-20-16,-20 21 15,-1-1-15,1 1 16,-21 40-16,41-40 16,-41 40-16,21-40 0,20-1 15,0 0-15,41-81 78,20-82-78,21 40 16,0 1-16,-21-42 16,21 1-16,0 20 15,-20 0-15,-21 0 0,20 41 16,-40 21-16,-42 40 47,-20 62-32,-41 0-15,21 20 16,-21 1 0,-21-1-16,21 21 15,21-61-15,20 19 16,0-40-16,21-20 16,61-42 30,40-61-46,-19 21 0,40-41 16,21-1-16,-20-40 16,20 20-16,-42 20 15,-19 42-15,-21 20 16,-21 41 31,-20 21-47,21 20 15,-21 20 1,0-20-16,0 20 16,0 21-16,0-20 15,0-1 1,-21 1-16,1-21 0,20 0 16,0 20-16,0-40 15,0-1 1,20-20 15,42-41-15,20 0-16,-21-20 15,21-1-15,-41 21 0,0 0 16,0-41-16,-20 62 16,-1-1-16,-20 1 15,0 61 48,0 0-63,-20 0 15,-1 0-15,-20 20 16,21 21-16,-21-20 16,20-1-16,1-20 15,20-21-15,0 1 0,-21-1 16,21-40 62,41-1-78,0-19 16,0-1-16,21-62 15,19 21-15,-40 21 0,0-1 16,0-20-16,-41 41 15,0 0-15,0 21 16,-82 61 31,1-21-31,-42 42-16,-41-21 15,-21 41-15,1-21 16,-21 21-16,0 0 15,41 20-15,1-20 16,81-20-16,-21-21 16,62 0-16,21-41 15,20-21 32,0-20-47,20-20 16,-20-1-16,21-60 15,20-1-15,20 0 16,-20 20 0,0 1-16,0 40 15,-41 21-15,0 21 16,-20 61 31,-1 0-32,-20 20-15,-123 144 16,82-102-16,0-1 16,21-40-16,0 40 15,20-41-15,0 1 16,41-42-16,-21-20 16,21-20 46,21-1-62,-1-20 0,1 0 0,-1-20 16,21-21-16,-21-20 15,21 20-15,0-41 32,82-103-32,-102 145 15,-1 60-15,-20 1 16,0 81 15,0 0-15,-20 1-16,-21-1 15,0 1-15,20 40 0,-40 21 16,-1 0-16,1 0 16,20-41-16,0 0 15,41-21-15,-20-61 16,20 21-16,41-83 47,0 1-32,20-21-15,21 20 16,-21-40-16,62-21 16,-82 21-16,41 40 15,-20-20-15,-1 0 16,-20 62-16,-20-1 15,-42 83 32,21-1-47,-41 1 0,0-1 16,21 21-16,-42-20 16,1 40-16,-1-41 15,-20 42 1,21-21-16,40-21 15,-20-20-15,41-20 0,0-42 47,0-20-31,21-20 0,-1 20-16,1-21 15,-21 1 1,20 0-16,1-1 15,-1 1-15,-20-1 16,0 1-16,0-1 0,0 21 16,0 0-16,0 21 15,0-1 1,-41 42 31,0 20-32,-41 20-15,-20 42 16,20-1-16,-61 1 16,20 19-16,0 1 15,21-20-15,40-21 16,62-41-16,-20-21 16,20-40 15,41-62-16,0 20 1,20-40-16,0-1 16,21-19-16,-41-1 15,41 0-15,0 0 16,-20 0-16,-1 41 16,-20 0-16,-20 62 15,-21-1-15,0 62 31,-41 20-15,0 42-16,0-42 16,-21 62-16,1 0 15,-1 21-15,-40 19 16,20 1-16,20 21 16,1-42-16,61-61 0,0-41 15,0-21 1,21-61 31,-1-20-47,21 20 0,-21 0 15,42 0 1,-21-41-16,20-20 16,1 40-16,-21-40 15,20 40-15,42-142 16,-62 163-1,-21 0-15,1 0 16,-1 41-16,-20 41 47,0 20-31,-20 1-1,-1 19-15,-20 63 16,0-21-16,-20 20 15,20-20-15,20-21 16,1-61-16,-1-20 16,42-21 15,-21-62-31,41 1 16,0 0-16,0-1 15,20-20-15,-20 0 16,0 0-16,20 0 15,-40 21-15,-21 20 16,0 0-16,-21 61 63,-40 21-48,0 0 1,-21 41-16,-41 21 15,20-21-15,42-41 16,-1 0-16,1 0 16,61-62 31,0-40-47,0 20 15,0 20-15,0-40 16,0-1-16,0 1 15,0 20-15,0-41 16,0 41-16,0-20 16,20 40-16,-20 1 0,0 61 62,-41 40-62,1-19 16,-1-1-1,-21 62-15,1-20 16,-1 20-16,1-41 16,20-1-16,20-40 15,1 0-15,20-61 78,20-1-78,-20-40 16,41 0-16,-20-42 16,40-20-1,-40 62-15,40-62 16,1 0-16,-1 0 16,0 41-16,-20 0 15,-20 21-15,-21 40 16,-21 103 15,-20-41-15,21 41-16,-41-20 15,-1 60-15,-20 1 16,0 41-16,0-20 16,0-1-16,21-20 15,-21 0-15,21-21 16,20-40-16,41-42 15,0-40 32,0-62-31,41 0-16,-21 20 16,21-61-16,-21 21 15,1-21-15,40 0 16,-40 0-16,20 21 15,-21-1-15,21 22 0,-41 19 16,21 21-16,-21 21 16,-41 143 46,0-42-62,0 22 0,-21 40 16,-40 1-16,0 40 15,20-20-15,0 20 16,20-61-16,21-61 16,41-42-16,-20 1 15,40-83 17,21 1-17,21-62-15,20 0 16,-21 0-16,42-41 15,-22 21-15,42-1 16,-41 21-16,-41 41 0,21 1 16,-42 60-1,1 1-15,-21 81 63,0 0-48,-21 83-15,-20-1 16,-20 42-16,-1 19 16,21 1-1,0-61-15,21-103 16,20-21-16,0-40 31,41-83-31,20-20 16,21-61-16,21 41 15,-21-62-15,0 41 16,40-123-16,-81 226 16,-61 81 15,-21 83-15,-20-42-16,-1 41 15,21-40-15,-20 20 16,40-41-16,-20 0 0,21 0 15,-1-21-15,21-61 63,0-20-63,0 20 16,0-21-1,0 1-15,0-1 16,0 1-16,0 20 15,0 0-15,0 21 0,0-1 16,0 62 15,-61 41-15,20-21-16,-21 21 16,-20 21-16,0 20 15,-40 20-15,19 0 16,21 21-16,0-41 15,21-41-15,40-41 16,42-123 31,20 21-31,20-42-16,1-20 15,-1 1-15,1-1 16,-1 0-16,1 0 15,-1 0-15,-20 41 16,-21 21-16,21-21 0,-20 41 16,-21 20-16,0 62 62,-21 21-62,1-1 31,-21 21-15,-41 82-16,-20-21 0,20 1 16,-164 327-1,184-348-15,21-62 16,21-20-16,20-20 16,20-103 15,1 20-31,20-20 15,0-41-15,20 0 16,-20-20-16,21 20 16,-21-20-16,0-1 15,0 21-15,0 42 0,-41 19 16,0 21-16,0 21 16,0-1-1,0 42 1,-21 40-1,-20 21-15,-20-21 32,-1 62-32,-20 21 0,21-42 15,-42 103 1,-19 0-16,40-41 0,20-21 16,21-40-16,21-42 15,20-41-15,0-40 31,41-82-15,20-21-16,21-21 0,0 1 16,20-62-16,1 0 15,-21 62-15,-21-42 16,42 63-16,-83 40 16,1 41-16,-1 20 15,-20 42 16,-41 40-15,21-20-16,-21 21 16,20-1-1,-20 0-15,-20 42 0,-21 20 16,0 0-16,0 20 16,20 0-16,-19-40 15,40-21-15,20-21 16,1-40-16,40-62 47,1-41-47,20 20 15,20-40-15,-20 0 16,-21 20 0,21-21-16,21-20 15,-21 0-15,0 0 16,20-122-1,-40 204-15,-1 0 16,-20 61 15,-20 21-31,-1 21 16,-20-21-16,21 61 16,-42 0-16,-20 21 15,21 41-15,-62 0 16,41 20-16,0-40 15,41-42-15,0-20 16,41-61-16,0-83 47,41 1-47,-20-21 16,20 20-16,0-61 15,20 42-15,1-42 16,-1 0-1,0 0 1,1 0-16,-21 20 16,20 22-16,-20-1 15,-41 61-15,21 1 0,-21 40 32,0 21-17,-21 0-15,-20 41 0,21-21 16,-21 21-16,-21 41 15,1 0-15,0 0 16,-21 20 0,20-20-16,21 0 0,0-20 15,41-42-15,-20-61 16,40-61 46,1-42-62,20 21 0,20-20 16,-20 0-16,21-21 16,-1 0-16,-20 0 15,-21 0-15,21 0 16,0 41-16,-20 41 16,-21 0-16,0 62 46,-62 81-30,42-61-16,-1 20 0,1 1 16,-42 40-16,1 21 15,-21 0-15,0 41 16,21 0-16,-21-21 16,41-20-1,0-61-15,20-21 0,42-82 63,-21-21-63,41-40 15,-21 20-15,21-41 16,0 0-16,0 0 16,0 21-16,-20-21 15,20 41-15,-41 20 0,0 1 16,0 20-16,20 20 15,-20 62 32,-20 21-31,-21-21 0,20 61-16,-20-20 15,-20 62-15,-1-1 16,1-20-16,-1 41 15,1-62 1,20 21-16,20-61 0,21-21 16,0-82 15,41-62-15,-20 42-16,20-62 15,0 0-15,20 20 16,1-19-16,-21-1 15,20 0-15,-40 41 16,20 0 0,-41 41-16,20 20 15,-20 62 17,-20 21-17,-21 40 1,-21 83-16,21-83 15,0-20-15,0 20 0,21-40 16,-21 40-16,20-61 16,1 0-1,20 0-15,0-61 47,0-21-31,20 0-16,1-21 0,-1-40 15,1 20-15,40-41 16,-20 0-16,0 62 16,0-62-16,0 0 15,21 20-15,-62 42 32,41 0-32,-62 122 46,1 21-30,-1 0-16,-20 0 16,0 41-16,0 0 15,-20 0-15,-1 20 0,1 21 16,-1-21 0,21-40-16,21-42 0,20-20 15,0-21-15,20-40 31,21-41-15,21-21-16,-21-21 16,20-20-16,1 41 0,-1 0 15,-20 21-15,0-41 16,0 40-16,-20 21 16,-21 0-16,20 0 31,-20 82 0,0 21-15,0-1-1,0 21-15,-20 0 0,-1 20 16,1-20-16,-21 41 16,0-41-16,0 0 15,20 0-15,1-21 0,-21 21 16,41-61-16,-21-1 15,42-40 79,-1-21-94,21-21 16,-20 1-16,40-41 15,1-21-15,-1 0 16,1 20-16,60-142 16,-101 183-16,-1 1 15,1 40-15,-21 42 47,-103 163-31,62-61-16,1 20 15,-22 1-15,1 20 16,-1-21 0,1 0-16,20-20 0,20-20 15,-40 81 1,61-164-16,0-81 62,0 0-62,20-21 16,1 20-16,-1-61 16,21 0-16,-20 0 15,-1-20-15,1 0 16,-1-1-16,1 1 16,-21 0-16,20 40 15,-20 21 1,0-20-16,0 61 0,0 20 0,-61 124 47,-1-1-32,-61 21-15,21 20 0,-21-20 16,0 62 0,-20-42-16,-1 21 15,-20-21-15,83-61 16,19 21-16,1-62 15,61-21-15,41-122 47,0 40-47,0-40 16,20-21-16,0 21 16,1-21-1,-1-21-15,1 21 16,-1 0-16,1 1 15,-21 19-15,0 21 0,-41 41 16,20 21 0,1-1-16,-42 42 47,21 40-47,-41 21 0,-20 0 15,-1 61-15,-20 21 16,0-61-1,-61 122-15,61-61 16,0 20-16,0-61 16,62-61-16,-1-1 15,21-40 1,0-42 31,0-20-32,0 21-15,0-1 16,0-20-16,0 0 16,0-61-16,41 40 15,0 1-15,0-42 16,21 42-16,19-41 16,-19 20-16,20 20 0,-21-20 15,-20 62-15,-20-1 16,-21 42 46,-21-1-62,21 1 16,-41 20-16,21 0 16,-42 0-1,1 20-15,-41 1 16,40-42-16,-40 21 15,40-20-15,21-1 16,0-20-16,21 0 16,-1 0-1,-20 0 1,21-20 0,-1 20-16,21-21 31,-41 21-31,21 0 15,-1 0-15,1 0 0,-1 0 16,1 0-16,40 0 172,83-20-172,-1-21 16,42 20-16,-21-20 0,40 21 15,-19-42-15,61 21 16,-62 0-16,-61 21 15,20-1-15,-81 1 16,-42 20 93,1 0-109,-21 0 16,-20 20-16,-42-20 16,21 21-16,-41-1 0,0-20 15,-41 21-15,21-1 16,20 1-16,21-21 0,-62 41 16,82-21-16,0 21 31,21-20-31,-1-1 15,21-20-15,21 0 0,-21 21 16,20-21 0,1 0-1,-21 0 17,20 0-32,-20 0 0,0 0 15,-20 0 1,20 0-16,-21 0 15,22 0-15,19 0 16,1 0-16,-21 0 16,20 0-16,-20 0 15,-20 0-15,20 0 0,0 0 16,-21 0-16,21 0 31,0 0-31,21 0 0,-21 0 16,-21 20-16,1-20 15,-21 21 1,-123-1 0,144-20-16,-1 0 0,42 0 15,-1 0-15,62 0 141,62 0-125,40 0-1,41 0-15,42 0 0,40 0 16,-20 0-16,-62 0 15,-61 0-15,-82 0 0,-20-20 16,-83 20 109,1 0-109,-124 41-1,103-21 1,-40 21-16,-22-21 16,1 21-16,20-20 0,41 20 15,20-21-15,1 1 0,20-21 16,41 20 78,21-20-48,-1 0-46,0 0 16,1 0 0,-1 0-16,21 0 0,0 0 0,-20 0 15,-1 21-15,1-1 16,-1 1 15,1-21 0,-1 0-15,1 0-16,20 20 16,0 1-16,41-1 15,0-20-15,20 0 16,0 0-16,21 0 16,-41 0-16,0 0 0,0 0 15,-20 0 1,20 0-16,20-20 0,-41-1 15,21 1-15,-20 20 16,20-21-16,-41 21 16,41-20-16,-21 20 15,-20-21-15,0 1 0,0 20 16,20 0 0,1 0-1,20 0-15,-21 0 16,42 0-16,-42 0 15,21-21-15,-20 21 16,-1-20-16,0 20 16,1 0-16,-1 0 0,-20 0 15,0 0 1,0 0-16,-20 0 16,-1 0-16</inkml:trace>
  <inkml:trace contextRef="#ctx0" brushRef="#br0" timeOffset="107075.16">1352-85 0,'-20'0'78,"-1"0"-63,-20 0 1,21 0-16,-21 0 16,-21 0-16,1 0 15,20 20-15,-21 1 16,22-21-16,-1 0 16,0 20-16,-21 1 15,42-21-15,-42 20 16,124-20 124,61 21-124,20 20-16,0-21 16,-20 1-16,62-1 15,-1 1-15,-20-21 16,-41 0-16,-41 0 16,-41 0-16,0-21 15,0 1-15,-21 20 0,1-21 16,-42 21 124,-40 0-124,-1 0-16,-40 0 16,-21 0-16,20 0 15,21 0-15,-20 0 16,41 0-16,20 0 0,0 21 16,0-21-16,20 0 15,1 0-15,-1 0 47,1 0 109,20 20-156,-21-20 16,-20 0-16,21 21 16,-21-1-16,0-20 0,20 0 15,1 21 1,-1-21-16,21 20 0,-20-20 31,-1 21 0,1-21-15,20 20-16,0 0 16,41-40 77,41 20-77,-21 0-16,1 0 0,-1 0 16,21 0-16,0 0 15,21 0-15,-42 0 16,21 0-16,-21 0 15,1 0-15,-42 0 16,1 0-16,-42 0 391,1 0-376,-1 0-15,1 0 16,20 20-16,-21-20 16,62 21 234,21-1-235,-1 21-15,1-41 16,-1 0-1,1 0-15,20 21 0,-1-21 16,-19 0-16,20 0 16,-21 0-16,1 0 15,-1 0-15,1 0 0,-21 0 16,20 20-16,-20-20 16,0 21-1,-21-21-15,21 20 16,0-20-16,-20 0 15,20 0 1,-21 0-16,42 0 16,-21 0-16,0 0 15,0 21-15,0-21 0,0 0 16,0 0-16,-21 0 16,1 20-16,-1-20 15,1 0 1,-1 0-1,-20 21-15,21-21 16,-1 0-16,0 20 0,21-20 16,-20 21-1,-1-21-15,-20-21 172,0 1-156,0-1-1</inkml:trace>
  <inkml:trace contextRef="#ctx0" brushRef="#br0" timeOffset="30158.54">3011 837 0,'21'0'265,"-1"0"-265,21 0 16,-20 0-16,20 0 0,-21 0 16,1 0-1,20 20 1,0-20-16,-21 0 16,1 0 30,-21 21 1,41-21-31,0 0 0,-21 0-16,1 0 15,-1 0 1,1 20-1,19-20 17,1 0-17,-20 0 1,-1 0-16,1 0 16,-1 0 15,1 0 0,-1 0 0,1 0-15,20 0 15,-21 0-31,1 0 63,102 0 46,-123 20-31,-82 1-62,-62 20-1,124-41-15,-1 0 16,1 0 31,-21 20 0,-41 21 78,-20-41-110,81 0 17,1 0 46,-1 0 31,-102 0-78,308-41 376,-144 41-407,20 0 15,205 41 110,-225-20 125,82-1-234,-82-20-16,-20 0 16,20 0-16,-21 0 15,1 0 1,-1 0 78,21 0-63,61 0 0,-40 0-15,-21 0-16,-21 0 31,83 0-15,-83-20-1,1 20 1,-1 0-16,1 0 15,-1 0 1,1 0 0,-1 0-16,1 0 31,20 0-15,-21 0 15,103 0 0,-82 0-15,-21 0 15,-40 0 188,-205-82-204,184 82 32,-62-21-47,83 21 16,-42-20-1,21-1 1,0 21-16,0 0 16,0 0-16,0 0 15,21-20-15,-1 20 16,-19-20-16,-1 20 16,20 0 15,1 0 16,-1 0-47,1 0 15,-1 0-15,1 0 32,40 0 108,42-21-124,-21 21-16,0 0 0,20 0 15,21 0-15,0 0 16,41 0 0,41 0-1,-82 0 1,-62 0 31,41 41-16,-40-41-31,-1 20 16,1-20-16,-1 0 125,21 0-94,-20 0-15,-1 0-1,1 0 1,-1 0 15,1 0-31,-1 0 16,1 0 15,-1 0-31,21 0 16,-20 0-1,20 0 1,-21 0-16,1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A895-E6DF-4780-A69C-D618B6FC7DD6}"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CD79-7ED3-444D-A70C-08A5489BFC17}" type="slidenum">
              <a:rPr lang="en-US" smtClean="0"/>
              <a:t>‹#›</a:t>
            </a:fld>
            <a:endParaRPr lang="en-US"/>
          </a:p>
        </p:txBody>
      </p:sp>
    </p:spTree>
    <p:extLst>
      <p:ext uri="{BB962C8B-B14F-4D97-AF65-F5344CB8AC3E}">
        <p14:creationId xmlns:p14="http://schemas.microsoft.com/office/powerpoint/2010/main" val="130454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81213" indent="-230188">
              <a:spcBef>
                <a:spcPct val="30000"/>
              </a:spcBef>
              <a:defRPr sz="1200">
                <a:solidFill>
                  <a:schemeClr val="tx1"/>
                </a:solidFill>
                <a:latin typeface="Calibri" panose="020F0502020204030204" pitchFamily="34" charset="0"/>
              </a:defRPr>
            </a:lvl5pPr>
            <a:lvl6pPr marL="25384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29956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528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100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8658E8-478C-45CA-B47A-6F176F613D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079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7BFDDC0-8303-42A4-9D64-32D0965B14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7322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5063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25052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218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176317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403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280682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320054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292522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567" y="6216651"/>
            <a:ext cx="227753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01689"/>
            <a:ext cx="1219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55667" y="6324601"/>
            <a:ext cx="221826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315723"/>
            <a:ext cx="10972800" cy="621156"/>
          </a:xfrm>
        </p:spPr>
        <p:txBody>
          <a:bodyPr>
            <a:normAutofit/>
          </a:bodyPr>
          <a:lstStyle>
            <a:lvl1pPr>
              <a:defRPr sz="3200">
                <a:solidFill>
                  <a:srgbClr val="006341"/>
                </a:solidFill>
                <a:latin typeface="Palatino Linotype" panose="02040502050505030304" pitchFamily="18" charset="0"/>
                <a:cs typeface="Palatino Linotype" panose="02040502050505030304"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4673600" y="6286501"/>
            <a:ext cx="2844800" cy="365125"/>
          </a:xfrm>
        </p:spPr>
        <p:txBody>
          <a:bodyPr/>
          <a:lstStyle>
            <a:lvl1pPr algn="ctr">
              <a:defRPr>
                <a:latin typeface="Arial" panose="020B0604020202020204" pitchFamily="34" charset="0"/>
              </a:defRPr>
            </a:lvl1pPr>
          </a:lstStyle>
          <a:p>
            <a:pPr fontAlgn="base">
              <a:spcBef>
                <a:spcPct val="0"/>
              </a:spcBef>
              <a:spcAft>
                <a:spcPct val="0"/>
              </a:spcAft>
              <a:defRPr/>
            </a:pPr>
            <a:fld id="{BBB7C116-13EC-4632-ADC5-E16806BB24F6}"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3772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Weave_Title_P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7531101" y="285751"/>
            <a:ext cx="4203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r" defTabSz="457200" rtl="0" eaLnBrk="1" fontAlgn="base" latinLnBrk="0" hangingPunct="1">
              <a:lnSpc>
                <a:spcPct val="150000"/>
              </a:lnSpc>
              <a:spcBef>
                <a:spcPct val="0"/>
              </a:spcBef>
              <a:spcAft>
                <a:spcPct val="0"/>
              </a:spcAft>
              <a:buClrTx/>
              <a:buSzTx/>
              <a:buFontTx/>
              <a:buNone/>
              <a:tabLst/>
              <a:defRPr/>
            </a:pPr>
            <a:r>
              <a:rPr kumimoji="0" lang="en-US" sz="1300" b="1" i="1" u="none" strike="noStrike" kern="1200" cap="none" spc="0" normalizeH="0" baseline="0" noProof="0">
                <a:ln>
                  <a:noFill/>
                </a:ln>
                <a:solidFill>
                  <a:srgbClr val="715C2A"/>
                </a:solidFill>
                <a:effectLst/>
                <a:uLnTx/>
                <a:uFillTx/>
                <a:latin typeface="Palatino Linotype" pitchFamily="18" charset="0"/>
                <a:ea typeface="Palatino" pitchFamily="18" charset="0"/>
                <a:cs typeface="Palatino" pitchFamily="18" charset="0"/>
              </a:rPr>
              <a:t>The heart and science of medicine.</a:t>
            </a:r>
          </a:p>
          <a:p>
            <a:pPr marL="0" marR="0" lvl="0" indent="0" algn="r" defTabSz="457200" rtl="0" eaLnBrk="1" fontAlgn="base" latinLnBrk="0" hangingPunct="1">
              <a:lnSpc>
                <a:spcPct val="150000"/>
              </a:lnSpc>
              <a:spcBef>
                <a:spcPct val="0"/>
              </a:spcBef>
              <a:spcAft>
                <a:spcPct val="0"/>
              </a:spcAft>
              <a:buClrTx/>
              <a:buSzTx/>
              <a:buFontTx/>
              <a:buNone/>
              <a:tabLst/>
              <a:defRPr/>
            </a:pPr>
            <a:r>
              <a:rPr kumimoji="0" lang="en-US" sz="1100" b="0" i="0" u="none" strike="noStrike" kern="1200" cap="none" spc="0" normalizeH="0" baseline="0" noProof="0">
                <a:ln>
                  <a:noFill/>
                </a:ln>
                <a:solidFill>
                  <a:srgbClr val="63666A"/>
                </a:solidFill>
                <a:effectLst/>
                <a:uLnTx/>
                <a:uFillTx/>
                <a:latin typeface="Arial" charset="0"/>
                <a:ea typeface="+mn-ea"/>
                <a:cs typeface="Arial" charset="0"/>
              </a:rPr>
              <a:t>UVMHealth.org/MedCenter</a:t>
            </a: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9585" y="5829300"/>
            <a:ext cx="30945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86601" y="1836923"/>
            <a:ext cx="8539932" cy="470621"/>
          </a:xfrm>
        </p:spPr>
        <p:txBody>
          <a:bodyPr anchor="b">
            <a:noAutofit/>
          </a:bodyPr>
          <a:lstStyle>
            <a:lvl1pPr algn="l">
              <a:defRPr sz="3600" baseline="0">
                <a:solidFill>
                  <a:srgbClr val="006341"/>
                </a:solidFill>
                <a:latin typeface="Palatino Linotype" panose="02040502050505030304" pitchFamily="18" charset="0"/>
                <a:cs typeface="Palatino Linotype" panose="0204050205050503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092132" y="2451064"/>
            <a:ext cx="8534400" cy="1752600"/>
          </a:xfrm>
        </p:spPr>
        <p:txBody>
          <a:bodyPr>
            <a:normAutofit/>
          </a:bodyPr>
          <a:lstStyle>
            <a:lvl1pPr marL="0" indent="0" algn="l">
              <a:buNone/>
              <a:defRPr sz="1800" baseline="0">
                <a:solidFill>
                  <a:schemeClr val="tx1">
                    <a:tint val="75000"/>
                  </a:schemeClr>
                </a:solidFill>
                <a:latin typeface="Palatino Linotype" panose="02040502050505030304" pitchFamily="18" charset="0"/>
                <a:cs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99585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F6B00C-6A1F-4DFE-9166-8F42F5CF131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340B-61A8-43BB-8A9D-B88377F0BE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01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70281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2838F1-12C0-442E-8FBD-523B9A7B8F7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9609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2838F1-12C0-442E-8FBD-523B9A7B8F7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3626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2838F1-12C0-442E-8FBD-523B9A7B8F72}"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49918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2838F1-12C0-442E-8FBD-523B9A7B8F72}"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146743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838F1-12C0-442E-8FBD-523B9A7B8F72}"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206312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2838F1-12C0-442E-8FBD-523B9A7B8F7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248224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2838F1-12C0-442E-8FBD-523B9A7B8F7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5F51E-29F4-4CC8-B414-F917B6A34152}" type="slidenum">
              <a:rPr lang="en-US" smtClean="0"/>
              <a:t>‹#›</a:t>
            </a:fld>
            <a:endParaRPr lang="en-US"/>
          </a:p>
        </p:txBody>
      </p:sp>
    </p:spTree>
    <p:extLst>
      <p:ext uri="{BB962C8B-B14F-4D97-AF65-F5344CB8AC3E}">
        <p14:creationId xmlns:p14="http://schemas.microsoft.com/office/powerpoint/2010/main" val="382766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2838F1-12C0-442E-8FBD-523B9A7B8F72}" type="datetimeFigureOut">
              <a:rPr lang="en-US" smtClean="0"/>
              <a:t>12/14/2021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A5F51E-29F4-4CC8-B414-F917B6A34152}" type="slidenum">
              <a:rPr lang="en-US" smtClean="0"/>
              <a:t>‹#›</a:t>
            </a:fld>
            <a:endParaRPr lang="en-US"/>
          </a:p>
        </p:txBody>
      </p:sp>
    </p:spTree>
    <p:extLst>
      <p:ext uri="{BB962C8B-B14F-4D97-AF65-F5344CB8AC3E}">
        <p14:creationId xmlns:p14="http://schemas.microsoft.com/office/powerpoint/2010/main" val="14070725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4A643E-2744-4F05-B4A5-AFEFD1D56AA6}" type="datetime1">
              <a:rPr lang="en-US"/>
              <a:pPr>
                <a:defRPr/>
              </a:pPr>
              <a:t>12/14/2021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924888D-45C3-41F6-98A2-273898E66F21}" type="slidenum">
              <a:rPr lang="en-US" altLang="en-US"/>
              <a:pPr>
                <a:defRPr/>
              </a:pPr>
              <a:t>‹#›</a:t>
            </a:fld>
            <a:endParaRPr lang="en-US" altLang="en-US"/>
          </a:p>
        </p:txBody>
      </p:sp>
    </p:spTree>
    <p:extLst>
      <p:ext uri="{BB962C8B-B14F-4D97-AF65-F5344CB8AC3E}">
        <p14:creationId xmlns:p14="http://schemas.microsoft.com/office/powerpoint/2010/main" val="1052577480"/>
      </p:ext>
    </p:extLst>
  </p:cSld>
  <p:clrMap bg1="lt1" tx1="dk1" bg2="lt2" tx2="dk2" accent1="accent1" accent2="accent2" accent3="accent3" accent4="accent4" accent5="accent5" accent6="accent6" hlink="hlink" folHlink="folHlink"/>
  <p:sldLayoutIdLst>
    <p:sldLayoutId id="2147483746" r:id="rId1"/>
    <p:sldLayoutId id="214748374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6B00C-6A1F-4DFE-9166-8F42F5CF131B}"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5340B-61A8-43BB-8A9D-B88377F0BE76}" type="slidenum">
              <a:rPr lang="en-US" smtClean="0"/>
              <a:t>‹#›</a:t>
            </a:fld>
            <a:endParaRPr lang="en-US"/>
          </a:p>
        </p:txBody>
      </p:sp>
    </p:spTree>
    <p:extLst>
      <p:ext uri="{BB962C8B-B14F-4D97-AF65-F5344CB8AC3E}">
        <p14:creationId xmlns:p14="http://schemas.microsoft.com/office/powerpoint/2010/main" val="402242866"/>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uvm.edu/medicine/dom-research/internal-funding-opportunities-and-pathways" TargetMode="External"/><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uvm.edu/medicine/dom-research/internal-funding-opportunities-and-pathways" TargetMode="External"/><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Department of Medicine</a:t>
            </a:r>
            <a:endParaRPr lang="en-US" dirty="0"/>
          </a:p>
        </p:txBody>
      </p:sp>
      <p:sp>
        <p:nvSpPr>
          <p:cNvPr id="3" name="Subtitle 2"/>
          <p:cNvSpPr>
            <a:spLocks noGrp="1"/>
          </p:cNvSpPr>
          <p:nvPr>
            <p:ph type="subTitle" idx="1"/>
          </p:nvPr>
        </p:nvSpPr>
        <p:spPr/>
        <p:txBody>
          <a:bodyPr/>
          <a:lstStyle/>
          <a:p>
            <a:r>
              <a:rPr lang="en-US" dirty="0" smtClean="0"/>
              <a:t>December 17, 2021</a:t>
            </a:r>
            <a:endParaRPr lang="en-US" dirty="0"/>
          </a:p>
        </p:txBody>
      </p:sp>
    </p:spTree>
    <p:extLst>
      <p:ext uri="{BB962C8B-B14F-4D97-AF65-F5344CB8AC3E}">
        <p14:creationId xmlns:p14="http://schemas.microsoft.com/office/powerpoint/2010/main" val="3148671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338388" y="1836739"/>
            <a:ext cx="7683067" cy="471487"/>
          </a:xfrm>
        </p:spPr>
        <p:txBody>
          <a:bodyPr/>
          <a:lstStyle/>
          <a:p>
            <a:pPr eaLnBrk="1" hangingPunct="1"/>
            <a:r>
              <a:rPr lang="en-US" altLang="en-US" dirty="0">
                <a:ea typeface="Palatino Linotype" panose="02040502050505030304" pitchFamily="18" charset="0"/>
              </a:rPr>
              <a:t>Department of Medicine:</a:t>
            </a:r>
            <a:br>
              <a:rPr lang="en-US" altLang="en-US" dirty="0">
                <a:ea typeface="Palatino Linotype" panose="02040502050505030304" pitchFamily="18" charset="0"/>
              </a:rPr>
            </a:br>
            <a:r>
              <a:rPr lang="en-US" altLang="en-US" sz="2800" dirty="0">
                <a:ea typeface="Palatino Linotype" panose="02040502050505030304" pitchFamily="18" charset="0"/>
              </a:rPr>
              <a:t>Research Update</a:t>
            </a:r>
            <a:endParaRPr lang="en-US" altLang="en-US" dirty="0">
              <a:ea typeface="Palatino Linotype" panose="02040502050505030304" pitchFamily="18" charset="0"/>
            </a:endParaRPr>
          </a:p>
        </p:txBody>
      </p:sp>
      <p:sp>
        <p:nvSpPr>
          <p:cNvPr id="3" name="Subtitle 2"/>
          <p:cNvSpPr>
            <a:spLocks noGrp="1"/>
          </p:cNvSpPr>
          <p:nvPr>
            <p:ph type="subTitle" idx="1"/>
          </p:nvPr>
        </p:nvSpPr>
        <p:spPr>
          <a:xfrm>
            <a:off x="2343150" y="2451100"/>
            <a:ext cx="6400800" cy="1752600"/>
          </a:xfrm>
        </p:spPr>
        <p:txBody>
          <a:bodyPr rtlCol="0"/>
          <a:lstStyle/>
          <a:p>
            <a:pPr eaLnBrk="1" fontAlgn="auto" hangingPunct="1">
              <a:spcAft>
                <a:spcPts val="0"/>
              </a:spcAft>
              <a:defRPr/>
            </a:pPr>
            <a:r>
              <a:rPr lang="en-US" dirty="0">
                <a:solidFill>
                  <a:schemeClr val="tx2"/>
                </a:solidFill>
              </a:rPr>
              <a:t>December 17, 2021</a:t>
            </a: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101" y="5840413"/>
            <a:ext cx="242252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811843" y="248714"/>
              <a:ext cx="3472920" cy="1049400"/>
            </p14:xfrm>
          </p:contentPart>
        </mc:Choice>
        <mc:Fallback xmlns="">
          <p:pic>
            <p:nvPicPr>
              <p:cNvPr id="4" name="Ink 3"/>
              <p:cNvPicPr/>
              <p:nvPr/>
            </p:nvPicPr>
            <p:blipFill>
              <a:blip r:embed="rId5"/>
              <a:stretch>
                <a:fillRect/>
              </a:stretch>
            </p:blipFill>
            <p:spPr>
              <a:xfrm>
                <a:off x="6773683" y="210554"/>
                <a:ext cx="3549240" cy="1125720"/>
              </a:xfrm>
              <a:prstGeom prst="rect">
                <a:avLst/>
              </a:prstGeom>
            </p:spPr>
          </p:pic>
        </mc:Fallback>
      </mc:AlternateContent>
    </p:spTree>
    <p:extLst>
      <p:ext uri="{BB962C8B-B14F-4D97-AF65-F5344CB8AC3E}">
        <p14:creationId xmlns:p14="http://schemas.microsoft.com/office/powerpoint/2010/main" val="423330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2313709" y="1630219"/>
            <a:ext cx="6848764" cy="3477491"/>
          </a:xfrm>
        </p:spPr>
        <p:txBody>
          <a:bodyPr>
            <a:noAutofit/>
          </a:bodyPr>
          <a:lstStyle/>
          <a:p>
            <a:pPr marL="230188" indent="-230188" eaLnBrk="1" hangingPunct="1">
              <a:spcAft>
                <a:spcPts val="0"/>
              </a:spcAft>
              <a:defRPr/>
            </a:pPr>
            <a:r>
              <a:rPr lang="en-US" altLang="en-US" dirty="0">
                <a:latin typeface="Arial" charset="0"/>
                <a:cs typeface="Arial" charset="0"/>
              </a:rPr>
              <a:t>State of Research Funding</a:t>
            </a:r>
          </a:p>
          <a:p>
            <a:pPr marL="230188" indent="-230188" eaLnBrk="1" hangingPunct="1">
              <a:defRPr/>
            </a:pPr>
            <a:r>
              <a:rPr lang="en-US" altLang="en-US" dirty="0">
                <a:latin typeface="Arial" charset="0"/>
                <a:cs typeface="Arial" charset="0"/>
              </a:rPr>
              <a:t>Dept of Medicine Research Committee</a:t>
            </a:r>
          </a:p>
          <a:p>
            <a:pPr marL="230188" indent="-230188" eaLnBrk="1" hangingPunct="1">
              <a:defRPr/>
            </a:pPr>
            <a:r>
              <a:rPr lang="en-US" altLang="en-US" dirty="0">
                <a:latin typeface="Arial" charset="0"/>
                <a:cs typeface="Arial" charset="0"/>
              </a:rPr>
              <a:t>Research Funding Opportunities </a:t>
            </a:r>
          </a:p>
          <a:p>
            <a:pPr marL="230188" indent="-230188" eaLnBrk="1" hangingPunct="1">
              <a:defRPr/>
            </a:pPr>
            <a:r>
              <a:rPr lang="en-US" altLang="en-US" dirty="0">
                <a:latin typeface="Arial" charset="0"/>
                <a:cs typeface="Arial" charset="0"/>
              </a:rPr>
              <a:t>New Research Resources</a:t>
            </a:r>
          </a:p>
          <a:p>
            <a:pPr marL="685800" lvl="1" eaLnBrk="1" hangingPunct="1">
              <a:spcAft>
                <a:spcPts val="600"/>
              </a:spcAft>
              <a:buFont typeface="Courier New" panose="02070309020205020404" pitchFamily="49" charset="0"/>
              <a:buChar char="o"/>
              <a:defRPr/>
            </a:pPr>
            <a:r>
              <a:rPr lang="en-US" altLang="en-US" sz="1800" dirty="0">
                <a:latin typeface="Arial" charset="0"/>
                <a:cs typeface="Arial" charset="0"/>
              </a:rPr>
              <a:t>Translational Medicine Awards (Winter ‘22)</a:t>
            </a:r>
            <a:endParaRPr lang="en-US" altLang="en-US" sz="2400" dirty="0">
              <a:latin typeface="Arial" charset="0"/>
              <a:cs typeface="Arial" charset="0"/>
            </a:endParaRPr>
          </a:p>
          <a:p>
            <a:pPr marL="230188" indent="-230188" eaLnBrk="1" hangingPunct="1">
              <a:defRPr/>
            </a:pPr>
            <a:r>
              <a:rPr lang="en-US" altLang="en-US" dirty="0">
                <a:latin typeface="Arial" charset="0"/>
                <a:cs typeface="Arial" charset="0"/>
              </a:rPr>
              <a:t>Early Career</a:t>
            </a:r>
          </a:p>
          <a:p>
            <a:pPr marL="685800" lvl="1" eaLnBrk="1" hangingPunct="1">
              <a:buFont typeface="Courier New" panose="02070309020205020404" pitchFamily="49" charset="0"/>
              <a:buChar char="o"/>
              <a:defRPr/>
            </a:pPr>
            <a:r>
              <a:rPr lang="en-US" altLang="en-US" sz="1800" dirty="0">
                <a:latin typeface="Arial" charset="0"/>
                <a:cs typeface="Arial" charset="0"/>
              </a:rPr>
              <a:t>Green and Gold Early Professorship (Spring ’21)</a:t>
            </a:r>
          </a:p>
          <a:p>
            <a:pPr marL="685800" lvl="1" eaLnBrk="1" hangingPunct="1">
              <a:buFont typeface="Courier New" panose="02070309020205020404" pitchFamily="49" charset="0"/>
              <a:buChar char="o"/>
              <a:defRPr/>
            </a:pPr>
            <a:r>
              <a:rPr lang="en-US" altLang="en-US" sz="1800" dirty="0">
                <a:latin typeface="Arial" charset="0"/>
                <a:cs typeface="Arial" charset="0"/>
              </a:rPr>
              <a:t>Early Career Research Committee (Fall ‘21)</a:t>
            </a:r>
          </a:p>
          <a:p>
            <a:pPr marL="685800" lvl="1" eaLnBrk="1" hangingPunct="1">
              <a:buFont typeface="Courier New" panose="02070309020205020404" pitchFamily="49" charset="0"/>
              <a:buChar char="o"/>
              <a:defRPr/>
            </a:pPr>
            <a:r>
              <a:rPr lang="en-US" altLang="en-US" sz="1800" dirty="0">
                <a:latin typeface="Arial" charset="0"/>
                <a:cs typeface="Arial" charset="0"/>
              </a:rPr>
              <a:t>Wohlgemuth Fellowship (Fall ’21)</a:t>
            </a:r>
          </a:p>
        </p:txBody>
      </p:sp>
      <p:sp>
        <p:nvSpPr>
          <p:cNvPr id="9219" name="Title 5"/>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Agenda</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37D6A92-C754-4A8F-9215-4DCDFE188450}"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11</a:t>
            </a:fld>
            <a:endParaRPr lang="en-US" altLang="en-US"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54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141AE-4582-47D0-9F4C-A54A280353B2}"/>
              </a:ext>
            </a:extLst>
          </p:cNvPr>
          <p:cNvSpPr>
            <a:spLocks noGrp="1"/>
          </p:cNvSpPr>
          <p:nvPr>
            <p:ph type="title"/>
          </p:nvPr>
        </p:nvSpPr>
        <p:spPr/>
        <p:txBody>
          <a:bodyPr/>
          <a:lstStyle/>
          <a:p>
            <a:r>
              <a:rPr lang="en-US" dirty="0"/>
              <a:t>Research Applications (Dec 2020)</a:t>
            </a:r>
          </a:p>
        </p:txBody>
      </p:sp>
      <p:sp>
        <p:nvSpPr>
          <p:cNvPr id="4" name="Slide Number Placeholder 3">
            <a:extLst>
              <a:ext uri="{FF2B5EF4-FFF2-40B4-BE49-F238E27FC236}">
                <a16:creationId xmlns:a16="http://schemas.microsoft.com/office/drawing/2014/main" id="{951AD1B9-12CC-4131-9AA3-17AB9FCB80E3}"/>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12</a:t>
            </a:fld>
            <a:endParaRPr lang="en-US" altLang="en-US">
              <a:cs typeface="Arial" panose="020B0604020202020204" pitchFamily="34" charset="0"/>
            </a:endParaRPr>
          </a:p>
        </p:txBody>
      </p:sp>
      <p:sp>
        <p:nvSpPr>
          <p:cNvPr id="5" name="TextBox 4">
            <a:extLst>
              <a:ext uri="{FF2B5EF4-FFF2-40B4-BE49-F238E27FC236}">
                <a16:creationId xmlns:a16="http://schemas.microsoft.com/office/drawing/2014/main" id="{D65390D8-9DBD-4BB3-9C89-E1B5BC1CAC4A}"/>
              </a:ext>
            </a:extLst>
          </p:cNvPr>
          <p:cNvSpPr txBox="1"/>
          <p:nvPr/>
        </p:nvSpPr>
        <p:spPr>
          <a:xfrm rot="19837086">
            <a:off x="2472677" y="2273142"/>
            <a:ext cx="1691489" cy="1138773"/>
          </a:xfrm>
          <a:prstGeom prst="rect">
            <a:avLst/>
          </a:prstGeom>
          <a:noFill/>
        </p:spPr>
        <p:txBody>
          <a:bodyPr wrap="none" rtlCol="0">
            <a:spAutoFit/>
          </a:bodyPr>
          <a:lstStyle/>
          <a:p>
            <a:pPr algn="ctr" eaLnBrk="0" fontAlgn="base" hangingPunct="0">
              <a:spcBef>
                <a:spcPct val="0"/>
              </a:spcBef>
              <a:spcAft>
                <a:spcPct val="0"/>
              </a:spcAft>
            </a:pPr>
            <a:r>
              <a:rPr lang="en-US" sz="2400" dirty="0">
                <a:solidFill>
                  <a:srgbClr val="00B050"/>
                </a:solidFill>
                <a:latin typeface="Arial Black" panose="020B0A04020102020204" pitchFamily="34" charset="0"/>
                <a:cs typeface="Arial" panose="020B0604020202020204" pitchFamily="34" charset="0"/>
              </a:rPr>
              <a:t>Mar-Dec</a:t>
            </a:r>
          </a:p>
          <a:p>
            <a:pPr algn="ctr" eaLnBrk="0" fontAlgn="base" hangingPunct="0">
              <a:spcBef>
                <a:spcPct val="0"/>
              </a:spcBef>
              <a:spcAft>
                <a:spcPct val="0"/>
              </a:spcAft>
            </a:pPr>
            <a:r>
              <a:rPr lang="en-US" sz="4400" dirty="0">
                <a:solidFill>
                  <a:srgbClr val="00B050"/>
                </a:solidFill>
                <a:latin typeface="Arial Black" panose="020B0A04020102020204" pitchFamily="34" charset="0"/>
                <a:cs typeface="Arial" panose="020B0604020202020204" pitchFamily="34" charset="0"/>
              </a:rPr>
              <a:t>2019</a:t>
            </a:r>
          </a:p>
        </p:txBody>
      </p:sp>
      <p:sp>
        <p:nvSpPr>
          <p:cNvPr id="6" name="TextBox 5">
            <a:extLst>
              <a:ext uri="{FF2B5EF4-FFF2-40B4-BE49-F238E27FC236}">
                <a16:creationId xmlns:a16="http://schemas.microsoft.com/office/drawing/2014/main" id="{8907A4AD-1B3A-42B5-9348-76F27FDC2848}"/>
              </a:ext>
            </a:extLst>
          </p:cNvPr>
          <p:cNvSpPr txBox="1"/>
          <p:nvPr/>
        </p:nvSpPr>
        <p:spPr>
          <a:xfrm rot="19837086">
            <a:off x="2625559" y="4445931"/>
            <a:ext cx="1691489" cy="1138773"/>
          </a:xfrm>
          <a:prstGeom prst="rect">
            <a:avLst/>
          </a:prstGeom>
          <a:noFill/>
        </p:spPr>
        <p:txBody>
          <a:bodyPr wrap="none" rtlCol="0">
            <a:spAutoFit/>
          </a:bodyPr>
          <a:lstStyle/>
          <a:p>
            <a:pPr algn="ctr" eaLnBrk="0" fontAlgn="base" hangingPunct="0">
              <a:spcBef>
                <a:spcPct val="0"/>
              </a:spcBef>
              <a:spcAft>
                <a:spcPct val="0"/>
              </a:spcAft>
            </a:pPr>
            <a:r>
              <a:rPr lang="en-US" sz="2400" dirty="0">
                <a:solidFill>
                  <a:srgbClr val="FF0000"/>
                </a:solidFill>
                <a:latin typeface="Arial Black" panose="020B0A04020102020204" pitchFamily="34" charset="0"/>
                <a:cs typeface="Arial" panose="020B0604020202020204" pitchFamily="34" charset="0"/>
              </a:rPr>
              <a:t>Mar-Dec</a:t>
            </a:r>
          </a:p>
          <a:p>
            <a:pPr algn="ctr" eaLnBrk="0" fontAlgn="base" hangingPunct="0">
              <a:spcBef>
                <a:spcPct val="0"/>
              </a:spcBef>
              <a:spcAft>
                <a:spcPct val="0"/>
              </a:spcAft>
            </a:pPr>
            <a:r>
              <a:rPr lang="en-US" sz="4400" dirty="0">
                <a:solidFill>
                  <a:srgbClr val="FF0000"/>
                </a:solidFill>
                <a:latin typeface="Arial Black" panose="020B0A04020102020204" pitchFamily="34" charset="0"/>
                <a:cs typeface="Arial" panose="020B0604020202020204" pitchFamily="34" charset="0"/>
              </a:rPr>
              <a:t>2020</a:t>
            </a:r>
          </a:p>
        </p:txBody>
      </p:sp>
      <p:sp>
        <p:nvSpPr>
          <p:cNvPr id="7" name="TextBox 6">
            <a:extLst>
              <a:ext uri="{FF2B5EF4-FFF2-40B4-BE49-F238E27FC236}">
                <a16:creationId xmlns:a16="http://schemas.microsoft.com/office/drawing/2014/main" id="{47EDBFC5-D089-4586-94A1-8946B781ED8E}"/>
              </a:ext>
            </a:extLst>
          </p:cNvPr>
          <p:cNvSpPr txBox="1"/>
          <p:nvPr/>
        </p:nvSpPr>
        <p:spPr>
          <a:xfrm>
            <a:off x="5409037" y="2288530"/>
            <a:ext cx="3190874" cy="1107996"/>
          </a:xfrm>
          <a:prstGeom prst="rect">
            <a:avLst/>
          </a:prstGeom>
          <a:noFill/>
        </p:spPr>
        <p:txBody>
          <a:bodyPr wrap="none" rtlCol="0">
            <a:spAutoFit/>
          </a:bodyPr>
          <a:lstStyle/>
          <a:p>
            <a:pPr algn="ctr" eaLnBrk="0" fontAlgn="base" hangingPunct="0">
              <a:spcBef>
                <a:spcPct val="0"/>
              </a:spcBef>
              <a:spcAft>
                <a:spcPts val="1200"/>
              </a:spcAft>
            </a:pPr>
            <a:r>
              <a:rPr lang="en-US" sz="2800" dirty="0">
                <a:solidFill>
                  <a:prstClr val="black"/>
                </a:solidFill>
                <a:latin typeface="Arial Black" panose="020B0A04020102020204" pitchFamily="34" charset="0"/>
                <a:cs typeface="Arial" panose="020B0604020202020204" pitchFamily="34" charset="0"/>
              </a:rPr>
              <a:t>90 applications</a:t>
            </a:r>
          </a:p>
          <a:p>
            <a:pPr algn="ctr" eaLnBrk="0" fontAlgn="base" hangingPunct="0">
              <a:spcBef>
                <a:spcPct val="0"/>
              </a:spcBef>
              <a:spcAft>
                <a:spcPts val="1200"/>
              </a:spcAft>
            </a:pPr>
            <a:r>
              <a:rPr lang="en-US" sz="2800" dirty="0">
                <a:solidFill>
                  <a:prstClr val="black"/>
                </a:solidFill>
                <a:latin typeface="Arial Black" panose="020B0A04020102020204" pitchFamily="34" charset="0"/>
                <a:cs typeface="Arial" panose="020B0604020202020204" pitchFamily="34" charset="0"/>
              </a:rPr>
              <a:t>$21,648,145</a:t>
            </a:r>
          </a:p>
        </p:txBody>
      </p:sp>
      <p:sp>
        <p:nvSpPr>
          <p:cNvPr id="8" name="TextBox 7">
            <a:extLst>
              <a:ext uri="{FF2B5EF4-FFF2-40B4-BE49-F238E27FC236}">
                <a16:creationId xmlns:a16="http://schemas.microsoft.com/office/drawing/2014/main" id="{AC9CFB1A-33A9-4825-B72E-B19CF1B870BA}"/>
              </a:ext>
            </a:extLst>
          </p:cNvPr>
          <p:cNvSpPr txBox="1"/>
          <p:nvPr/>
        </p:nvSpPr>
        <p:spPr>
          <a:xfrm>
            <a:off x="5409037" y="4461318"/>
            <a:ext cx="3190874" cy="1107996"/>
          </a:xfrm>
          <a:prstGeom prst="rect">
            <a:avLst/>
          </a:prstGeom>
          <a:noFill/>
        </p:spPr>
        <p:txBody>
          <a:bodyPr wrap="none" rtlCol="0">
            <a:spAutoFit/>
          </a:bodyPr>
          <a:lstStyle/>
          <a:p>
            <a:pPr algn="ctr" eaLnBrk="0" fontAlgn="base" hangingPunct="0">
              <a:spcBef>
                <a:spcPct val="0"/>
              </a:spcBef>
              <a:spcAft>
                <a:spcPts val="1200"/>
              </a:spcAft>
            </a:pPr>
            <a:r>
              <a:rPr lang="en-US" sz="2800" dirty="0">
                <a:solidFill>
                  <a:prstClr val="black"/>
                </a:solidFill>
                <a:latin typeface="Arial Black" panose="020B0A04020102020204" pitchFamily="34" charset="0"/>
                <a:cs typeface="Arial" panose="020B0604020202020204" pitchFamily="34" charset="0"/>
              </a:rPr>
              <a:t>95 applications</a:t>
            </a:r>
          </a:p>
          <a:p>
            <a:pPr algn="ctr" eaLnBrk="0" fontAlgn="base" hangingPunct="0">
              <a:spcBef>
                <a:spcPct val="0"/>
              </a:spcBef>
              <a:spcAft>
                <a:spcPts val="1200"/>
              </a:spcAft>
            </a:pPr>
            <a:r>
              <a:rPr lang="en-US" sz="2800" dirty="0">
                <a:solidFill>
                  <a:prstClr val="black"/>
                </a:solidFill>
                <a:latin typeface="Arial Black" panose="020B0A04020102020204" pitchFamily="34" charset="0"/>
                <a:cs typeface="Arial" panose="020B0604020202020204" pitchFamily="34" charset="0"/>
              </a:rPr>
              <a:t>$31,916,608</a:t>
            </a:r>
          </a:p>
        </p:txBody>
      </p:sp>
    </p:spTree>
    <p:extLst>
      <p:ext uri="{BB962C8B-B14F-4D97-AF65-F5344CB8AC3E}">
        <p14:creationId xmlns:p14="http://schemas.microsoft.com/office/powerpoint/2010/main" val="230717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Department of Medicine</a:t>
            </a:r>
            <a:r>
              <a:rPr lang="en-US" sz="2400" dirty="0"/>
              <a:t/>
            </a:r>
            <a:br>
              <a:rPr lang="en-US" sz="2400" dirty="0"/>
            </a:br>
            <a:r>
              <a:rPr lang="en-US" sz="2400" dirty="0"/>
              <a:t>UVM Research Funding (Direct &amp; Indirect), FY17-FY21</a:t>
            </a:r>
            <a:r>
              <a:rPr lang="en-US" sz="1200" dirty="0"/>
              <a:t/>
            </a:r>
            <a:br>
              <a:rPr lang="en-US" sz="1200" dirty="0"/>
            </a:br>
            <a:endParaRPr lang="en-US" sz="1200" dirty="0"/>
          </a:p>
        </p:txBody>
      </p:sp>
      <p:graphicFrame>
        <p:nvGraphicFramePr>
          <p:cNvPr id="13" name="Content Placeholder 12"/>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723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Department of Medicine</a:t>
            </a:r>
            <a:r>
              <a:rPr lang="en-US" sz="1800" dirty="0"/>
              <a:t/>
            </a:r>
            <a:br>
              <a:rPr lang="en-US" sz="1800" dirty="0"/>
            </a:br>
            <a:r>
              <a:rPr lang="en-US" sz="1800" dirty="0"/>
              <a:t>UVM Medical Center Research Revenue (Direct &amp; Indirect), FY17-FY21</a:t>
            </a:r>
            <a:r>
              <a:rPr lang="en-US" sz="1600" dirty="0"/>
              <a:t/>
            </a:r>
            <a:br>
              <a:rPr lang="en-US" sz="1600" dirty="0"/>
            </a:br>
            <a:endParaRPr lang="en-US" sz="1600" dirty="0"/>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200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B7A88857-F903-43D4-BBBE-7F6969974DC2}"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15</a:t>
            </a:fld>
            <a:endParaRPr lang="en-US" altLang="en-US" sz="1200" dirty="0">
              <a:solidFill>
                <a:srgbClr val="898989"/>
              </a:solidFill>
              <a:latin typeface="Arial" panose="020B0604020202020204" pitchFamily="34" charset="0"/>
              <a:cs typeface="Arial" panose="020B0604020202020204" pitchFamily="34" charset="0"/>
            </a:endParaRPr>
          </a:p>
        </p:txBody>
      </p:sp>
      <p:sp>
        <p:nvSpPr>
          <p:cNvPr id="2" name="TextBox 1"/>
          <p:cNvSpPr txBox="1"/>
          <p:nvPr/>
        </p:nvSpPr>
        <p:spPr>
          <a:xfrm>
            <a:off x="4062835" y="418060"/>
            <a:ext cx="4554693" cy="861774"/>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006341"/>
                </a:solidFill>
                <a:latin typeface="Palatino Linotype" panose="02040502050505030304" pitchFamily="18" charset="0"/>
                <a:cs typeface="Arial" panose="020B0604020202020204" pitchFamily="34" charset="0"/>
              </a:rPr>
              <a:t>Research Committee</a:t>
            </a:r>
          </a:p>
          <a:p>
            <a:pPr eaLnBrk="0" fontAlgn="base" hangingPunct="0">
              <a:spcBef>
                <a:spcPct val="0"/>
              </a:spcBef>
              <a:spcAft>
                <a:spcPct val="0"/>
              </a:spcAft>
            </a:pPr>
            <a:endParaRPr lang="en-US" dirty="0">
              <a:solidFill>
                <a:prstClr val="black"/>
              </a:solidFill>
              <a:latin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67111" y="3603235"/>
            <a:ext cx="8857779" cy="2136165"/>
          </a:xfrm>
          <a:prstGeom prst="rect">
            <a:avLst/>
          </a:prstGeom>
        </p:spPr>
      </p:pic>
      <p:sp>
        <p:nvSpPr>
          <p:cNvPr id="5" name="TextBox 4"/>
          <p:cNvSpPr txBox="1"/>
          <p:nvPr/>
        </p:nvSpPr>
        <p:spPr>
          <a:xfrm>
            <a:off x="1891579" y="1569578"/>
            <a:ext cx="8601650" cy="2062103"/>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With faculty and staff representation from across the Department, the Committee serves the research mission of the department by developing and reviewing strategic objectives, policies and procedures to support research activities of our faculty, creates/reviews pilot funding opportunities, facilitates communication about research opportunities and information across the department and support early and junior faculty with research mentorship. </a:t>
            </a:r>
          </a:p>
          <a:p>
            <a:pPr eaLnBrk="0" fontAlgn="base" hangingPunct="0">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855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F578A4-547E-43C8-ACED-20343C38B38C}"/>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16</a:t>
            </a:fld>
            <a:endParaRPr lang="en-US" altLang="en-US">
              <a:cs typeface="Arial" panose="020B0604020202020204" pitchFamily="34" charset="0"/>
            </a:endParaRPr>
          </a:p>
        </p:txBody>
      </p:sp>
      <p:sp>
        <p:nvSpPr>
          <p:cNvPr id="5" name="Title 5">
            <a:extLst>
              <a:ext uri="{FF2B5EF4-FFF2-40B4-BE49-F238E27FC236}">
                <a16:creationId xmlns:a16="http://schemas.microsoft.com/office/drawing/2014/main" id="{BDF2B470-8A16-4944-A46F-20D4EDE8C777}"/>
              </a:ext>
            </a:extLst>
          </p:cNvPr>
          <p:cNvSpPr>
            <a:spLocks noGrp="1"/>
          </p:cNvSpPr>
          <p:nvPr>
            <p:ph type="title"/>
          </p:nvPr>
        </p:nvSpPr>
        <p:spPr>
          <a:xfrm>
            <a:off x="1981200" y="315913"/>
            <a:ext cx="8229600" cy="620712"/>
          </a:xfrm>
        </p:spPr>
        <p:txBody>
          <a:bodyPr>
            <a:normAutofit/>
          </a:bodyPr>
          <a:lstStyle/>
          <a:p>
            <a:pPr eaLnBrk="1" hangingPunct="1"/>
            <a:r>
              <a:rPr lang="en-US" altLang="en-US" sz="2800" dirty="0">
                <a:ea typeface="Palatino Linotype" panose="02040502050505030304" pitchFamily="18" charset="0"/>
              </a:rPr>
              <a:t>UVM Funding Opportunities Announcement</a:t>
            </a:r>
          </a:p>
        </p:txBody>
      </p:sp>
      <p:sp>
        <p:nvSpPr>
          <p:cNvPr id="6" name="Slide Number Placeholder 3">
            <a:extLst>
              <a:ext uri="{FF2B5EF4-FFF2-40B4-BE49-F238E27FC236}">
                <a16:creationId xmlns:a16="http://schemas.microsoft.com/office/drawing/2014/main" id="{B481586D-F8D8-4F96-A92B-53C075CA05BA}"/>
              </a:ext>
            </a:extLst>
          </p:cNvPr>
          <p:cNvSpPr txBox="1">
            <a:spLocks/>
          </p:cNvSpPr>
          <p:nvPr/>
        </p:nvSpPr>
        <p:spPr bwMode="auto">
          <a:xfrm>
            <a:off x="5029200" y="628650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None/>
            </a:pPr>
            <a:fld id="{537D6A92-C754-4A8F-9215-4DCDFE188450}" type="slidenum">
              <a:rPr lang="en-US" altLang="en-US" sz="1200">
                <a:solidFill>
                  <a:srgbClr val="898989"/>
                </a:solidFill>
                <a:latin typeface="Arial" panose="020B0604020202020204" pitchFamily="34" charset="0"/>
              </a:rPr>
              <a:pPr>
                <a:spcBef>
                  <a:spcPct val="0"/>
                </a:spcBef>
                <a:buNone/>
              </a:pPr>
              <a:t>16</a:t>
            </a:fld>
            <a:endParaRPr lang="en-US" altLang="en-US" sz="1200" dirty="0">
              <a:solidFill>
                <a:srgbClr val="898989"/>
              </a:solidFill>
              <a:latin typeface="Arial" panose="020B0604020202020204" pitchFamily="34" charset="0"/>
            </a:endParaRPr>
          </a:p>
        </p:txBody>
      </p:sp>
      <p:sp>
        <p:nvSpPr>
          <p:cNvPr id="8" name="TextBox 7">
            <a:extLst>
              <a:ext uri="{FF2B5EF4-FFF2-40B4-BE49-F238E27FC236}">
                <a16:creationId xmlns:a16="http://schemas.microsoft.com/office/drawing/2014/main" id="{8E8AF50D-0DFE-4761-9EF5-A383307F657F}"/>
              </a:ext>
            </a:extLst>
          </p:cNvPr>
          <p:cNvSpPr txBox="1"/>
          <p:nvPr/>
        </p:nvSpPr>
        <p:spPr>
          <a:xfrm>
            <a:off x="2733957" y="4614052"/>
            <a:ext cx="3363998" cy="1200329"/>
          </a:xfrm>
          <a:prstGeom prst="rect">
            <a:avLst/>
          </a:prstGeom>
          <a:noFill/>
        </p:spPr>
        <p:txBody>
          <a:bodyPr wrap="none" rtlCol="0">
            <a:spAutoFit/>
          </a:bodyPr>
          <a:lstStyle/>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UVM Announcements</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Broader Announcements (NIH)</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Professional Development</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Limited Competitions</a:t>
            </a:r>
          </a:p>
        </p:txBody>
      </p:sp>
      <p:sp>
        <p:nvSpPr>
          <p:cNvPr id="9" name="TextBox 8">
            <a:extLst>
              <a:ext uri="{FF2B5EF4-FFF2-40B4-BE49-F238E27FC236}">
                <a16:creationId xmlns:a16="http://schemas.microsoft.com/office/drawing/2014/main" id="{6714698F-5BC5-4C30-AE21-FB72557D550A}"/>
              </a:ext>
            </a:extLst>
          </p:cNvPr>
          <p:cNvSpPr txBox="1"/>
          <p:nvPr/>
        </p:nvSpPr>
        <p:spPr>
          <a:xfrm>
            <a:off x="6210755" y="4614051"/>
            <a:ext cx="3077637" cy="1200329"/>
          </a:xfrm>
          <a:prstGeom prst="rect">
            <a:avLst/>
          </a:prstGeom>
          <a:noFill/>
        </p:spPr>
        <p:txBody>
          <a:bodyPr wrap="none" rtlCol="0">
            <a:spAutoFit/>
          </a:bodyPr>
          <a:lstStyle/>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Grad Student Opportunities</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Large Grant Opportunities</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Featured Opportunities</a:t>
            </a:r>
          </a:p>
          <a:p>
            <a:pPr marL="285750" indent="-285750" eaLnBrk="0" fontAlgn="base" hangingPunct="0">
              <a:spcBef>
                <a:spcPct val="0"/>
              </a:spcBef>
              <a:spcAft>
                <a:spcPct val="0"/>
              </a:spcAft>
              <a:buFont typeface="Arial" panose="020B0604020202020204" pitchFamily="34" charset="0"/>
              <a:buChar char="•"/>
            </a:pPr>
            <a:r>
              <a:rPr lang="en-US" dirty="0">
                <a:solidFill>
                  <a:prstClr val="black"/>
                </a:solidFill>
                <a:latin typeface="Calibri" panose="020F0502020204030204" pitchFamily="34" charset="0"/>
                <a:cs typeface="Arial" panose="020B0604020202020204" pitchFamily="34" charset="0"/>
              </a:rPr>
              <a:t>Pivot – Curated Searches</a:t>
            </a:r>
          </a:p>
        </p:txBody>
      </p:sp>
      <p:pic>
        <p:nvPicPr>
          <p:cNvPr id="3" name="Picture 2">
            <a:extLst>
              <a:ext uri="{FF2B5EF4-FFF2-40B4-BE49-F238E27FC236}">
                <a16:creationId xmlns:a16="http://schemas.microsoft.com/office/drawing/2014/main" id="{FE3B1B31-BE09-47B6-B59D-436E7836D690}"/>
              </a:ext>
            </a:extLst>
          </p:cNvPr>
          <p:cNvPicPr>
            <a:picLocks noChangeAspect="1"/>
          </p:cNvPicPr>
          <p:nvPr/>
        </p:nvPicPr>
        <p:blipFill>
          <a:blip r:embed="rId2"/>
          <a:stretch>
            <a:fillRect/>
          </a:stretch>
        </p:blipFill>
        <p:spPr>
          <a:xfrm>
            <a:off x="1900028" y="1633661"/>
            <a:ext cx="8395855" cy="2744329"/>
          </a:xfrm>
          <a:prstGeom prst="rect">
            <a:avLst/>
          </a:prstGeom>
        </p:spPr>
      </p:pic>
    </p:spTree>
    <p:extLst>
      <p:ext uri="{BB962C8B-B14F-4D97-AF65-F5344CB8AC3E}">
        <p14:creationId xmlns:p14="http://schemas.microsoft.com/office/powerpoint/2010/main" val="187943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C1A8F31A-30B8-49DB-955D-56E6CD15545D}"/>
              </a:ext>
            </a:extLst>
          </p:cNvPr>
          <p:cNvSpPr>
            <a:spLocks noGrp="1"/>
          </p:cNvSpPr>
          <p:nvPr>
            <p:ph idx="1"/>
          </p:nvPr>
        </p:nvSpPr>
        <p:spPr>
          <a:xfrm>
            <a:off x="1677682" y="1344707"/>
            <a:ext cx="8859689" cy="4781457"/>
          </a:xfrm>
        </p:spPr>
        <p:txBody>
          <a:bodyPr>
            <a:noAutofit/>
          </a:bodyPr>
          <a:lstStyle/>
          <a:p>
            <a:pPr marL="0" indent="0">
              <a:buNone/>
            </a:pPr>
            <a:r>
              <a:rPr lang="en-US" sz="1100" dirty="0">
                <a:latin typeface="Palatino Linotype" panose="02040502050505030304" pitchFamily="18" charset="0"/>
              </a:rPr>
              <a:t> </a:t>
            </a:r>
          </a:p>
          <a:p>
            <a:pPr marL="0" indent="0">
              <a:buNone/>
            </a:pPr>
            <a:r>
              <a:rPr lang="en-US" sz="1100" dirty="0">
                <a:latin typeface="Palatino Linotype" panose="02040502050505030304" pitchFamily="18" charset="0"/>
              </a:rPr>
              <a:t> </a:t>
            </a:r>
            <a:r>
              <a:rPr lang="en-US" sz="1100" b="1" u="sng" dirty="0"/>
              <a:t/>
            </a:r>
            <a:br>
              <a:rPr lang="en-US" sz="1100" b="1" u="sng" dirty="0"/>
            </a:br>
            <a:r>
              <a:rPr lang="en-US" sz="1100" b="1" dirty="0"/>
              <a:t> </a:t>
            </a:r>
            <a:endParaRPr lang="en-US" sz="1100" dirty="0"/>
          </a:p>
          <a:p>
            <a:pPr marL="0" indent="0" eaLnBrk="1" hangingPunct="1">
              <a:buNone/>
              <a:defRPr/>
            </a:pPr>
            <a:endParaRPr lang="en-US" altLang="en-US" sz="1100" dirty="0">
              <a:latin typeface="Arial" charset="0"/>
              <a:cs typeface="Arial" charset="0"/>
            </a:endParaRPr>
          </a:p>
          <a:p>
            <a:pPr marL="0" indent="0" eaLnBrk="1" hangingPunct="1">
              <a:buNone/>
              <a:defRPr/>
            </a:pPr>
            <a:endParaRPr lang="en-US" altLang="en-US" sz="1100" dirty="0">
              <a:latin typeface="Arial" charset="0"/>
              <a:cs typeface="Arial" charset="0"/>
            </a:endParaRPr>
          </a:p>
        </p:txBody>
      </p:sp>
      <p:sp>
        <p:nvSpPr>
          <p:cNvPr id="6" name="Title 5">
            <a:extLst>
              <a:ext uri="{FF2B5EF4-FFF2-40B4-BE49-F238E27FC236}">
                <a16:creationId xmlns:a16="http://schemas.microsoft.com/office/drawing/2014/main" id="{3063A658-8915-4581-A7BC-35805E2D130C}"/>
              </a:ext>
            </a:extLst>
          </p:cNvPr>
          <p:cNvSpPr>
            <a:spLocks noGrp="1"/>
          </p:cNvSpPr>
          <p:nvPr>
            <p:ph type="title"/>
          </p:nvPr>
        </p:nvSpPr>
        <p:spPr>
          <a:xfrm>
            <a:off x="1981200" y="315913"/>
            <a:ext cx="8229600" cy="620712"/>
          </a:xfrm>
        </p:spPr>
        <p:txBody>
          <a:bodyPr>
            <a:normAutofit/>
          </a:bodyPr>
          <a:lstStyle/>
          <a:p>
            <a:pPr eaLnBrk="1" hangingPunct="1"/>
            <a:r>
              <a:rPr lang="en-US" altLang="en-US" sz="2800" dirty="0">
                <a:ea typeface="Palatino Linotype" panose="02040502050505030304" pitchFamily="18" charset="0"/>
              </a:rPr>
              <a:t>Translational Medicine Pilot Grant Program</a:t>
            </a:r>
          </a:p>
        </p:txBody>
      </p:sp>
      <p:sp>
        <p:nvSpPr>
          <p:cNvPr id="7" name="Slide Number Placeholder 3">
            <a:extLst>
              <a:ext uri="{FF2B5EF4-FFF2-40B4-BE49-F238E27FC236}">
                <a16:creationId xmlns:a16="http://schemas.microsoft.com/office/drawing/2014/main" id="{4A6E57F9-6019-4B59-8E7F-D5A29BFDDD13}"/>
              </a:ext>
            </a:extLst>
          </p:cNvPr>
          <p:cNvSpPr>
            <a:spLocks noGrp="1"/>
          </p:cNvSpPr>
          <p:nvPr>
            <p:ph type="sldNum" sz="quarter" idx="10"/>
          </p:nvPr>
        </p:nvSpPr>
        <p:spPr bwMode="auto">
          <a:xfrm>
            <a:off x="5029200" y="62865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37D6A92-C754-4A8F-9215-4DCDFE188450}"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17</a:t>
            </a:fld>
            <a:endParaRPr lang="en-US" altLang="en-US" sz="1200" dirty="0">
              <a:solidFill>
                <a:srgbClr val="898989"/>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F48DA75-3490-42CA-8F7B-A6EC006E874D}"/>
              </a:ext>
            </a:extLst>
          </p:cNvPr>
          <p:cNvPicPr>
            <a:picLocks noChangeAspect="1"/>
          </p:cNvPicPr>
          <p:nvPr/>
        </p:nvPicPr>
        <p:blipFill>
          <a:blip r:embed="rId2"/>
          <a:stretch>
            <a:fillRect/>
          </a:stretch>
        </p:blipFill>
        <p:spPr>
          <a:xfrm>
            <a:off x="1524000" y="1481593"/>
            <a:ext cx="9144000" cy="3894815"/>
          </a:xfrm>
          <a:prstGeom prst="rect">
            <a:avLst/>
          </a:prstGeom>
        </p:spPr>
      </p:pic>
      <p:sp>
        <p:nvSpPr>
          <p:cNvPr id="9" name="TextBox 8">
            <a:extLst>
              <a:ext uri="{FF2B5EF4-FFF2-40B4-BE49-F238E27FC236}">
                <a16:creationId xmlns:a16="http://schemas.microsoft.com/office/drawing/2014/main" id="{62BB7072-4711-43BC-8467-3D065A01DA08}"/>
              </a:ext>
            </a:extLst>
          </p:cNvPr>
          <p:cNvSpPr txBox="1"/>
          <p:nvPr/>
        </p:nvSpPr>
        <p:spPr>
          <a:xfrm>
            <a:off x="1967348" y="5582008"/>
            <a:ext cx="8708609" cy="338554"/>
          </a:xfrm>
          <a:prstGeom prst="rect">
            <a:avLst/>
          </a:prstGeom>
          <a:noFill/>
        </p:spPr>
        <p:txBody>
          <a:bodyPr wrap="square">
            <a:spAutoFit/>
          </a:bodyPr>
          <a:lstStyle/>
          <a:p>
            <a:pPr eaLnBrk="0" fontAlgn="base" hangingPunct="0">
              <a:spcBef>
                <a:spcPct val="0"/>
              </a:spcBef>
              <a:spcAft>
                <a:spcPct val="0"/>
              </a:spcAft>
            </a:pPr>
            <a:r>
              <a:rPr lang="en-US" sz="1600" dirty="0">
                <a:solidFill>
                  <a:prstClr val="black"/>
                </a:solidFill>
                <a:latin typeface="Calibri" panose="020F0502020204030204" pitchFamily="34" charset="0"/>
                <a:cs typeface="Arial" panose="020B0604020202020204" pitchFamily="34" charset="0"/>
                <a:hlinkClick r:id="rId3"/>
              </a:rPr>
              <a:t>http://www.med.uvm.edu/medicine/dom-research/internal-funding-opportunities-and-pathways</a:t>
            </a:r>
            <a:r>
              <a:rPr lang="en-US" sz="1600" dirty="0">
                <a:solidFill>
                  <a:prstClr val="black"/>
                </a:solidFill>
                <a:latin typeface="Calibri" panose="020F0502020204030204" pitchFamily="34" charset="0"/>
                <a:cs typeface="Arial" panose="020B0604020202020204" pitchFamily="34" charset="0"/>
              </a:rPr>
              <a:t> </a:t>
            </a:r>
          </a:p>
        </p:txBody>
      </p:sp>
      <p:cxnSp>
        <p:nvCxnSpPr>
          <p:cNvPr id="10" name="Straight Arrow Connector 9">
            <a:extLst>
              <a:ext uri="{FF2B5EF4-FFF2-40B4-BE49-F238E27FC236}">
                <a16:creationId xmlns:a16="http://schemas.microsoft.com/office/drawing/2014/main" id="{07A209D2-87AB-419B-9A99-31E404800543}"/>
              </a:ext>
            </a:extLst>
          </p:cNvPr>
          <p:cNvCxnSpPr>
            <a:cxnSpLocks/>
          </p:cNvCxnSpPr>
          <p:nvPr/>
        </p:nvCxnSpPr>
        <p:spPr>
          <a:xfrm flipH="1" flipV="1">
            <a:off x="8589818" y="3316191"/>
            <a:ext cx="979054" cy="22561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39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16142E02-6EDE-444A-B403-96045E77A0EA}"/>
              </a:ext>
            </a:extLst>
          </p:cNvPr>
          <p:cNvSpPr>
            <a:spLocks noGrp="1"/>
          </p:cNvSpPr>
          <p:nvPr>
            <p:ph type="title"/>
          </p:nvPr>
        </p:nvSpPr>
        <p:spPr>
          <a:xfrm>
            <a:off x="1981200" y="325149"/>
            <a:ext cx="8229600" cy="620712"/>
          </a:xfrm>
        </p:spPr>
        <p:txBody>
          <a:bodyPr>
            <a:normAutofit/>
          </a:bodyPr>
          <a:lstStyle/>
          <a:p>
            <a:pPr eaLnBrk="1" hangingPunct="1"/>
            <a:r>
              <a:rPr lang="en-US" altLang="en-US" sz="2800" dirty="0">
                <a:ea typeface="Palatino Linotype" panose="02040502050505030304" pitchFamily="18" charset="0"/>
              </a:rPr>
              <a:t>Translational Medicine Pilot Awards</a:t>
            </a:r>
          </a:p>
        </p:txBody>
      </p:sp>
      <p:sp>
        <p:nvSpPr>
          <p:cNvPr id="12" name="Slide Number Placeholder 3">
            <a:extLst>
              <a:ext uri="{FF2B5EF4-FFF2-40B4-BE49-F238E27FC236}">
                <a16:creationId xmlns:a16="http://schemas.microsoft.com/office/drawing/2014/main" id="{C073AF5C-ADFD-4E41-97D7-0437D197CB4E}"/>
              </a:ext>
            </a:extLst>
          </p:cNvPr>
          <p:cNvSpPr>
            <a:spLocks noGrp="1"/>
          </p:cNvSpPr>
          <p:nvPr>
            <p:ph type="sldNum" sz="quarter" idx="10"/>
          </p:nvPr>
        </p:nvSpPr>
        <p:spPr bwMode="auto">
          <a:xfrm>
            <a:off x="5029200" y="62865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37D6A92-C754-4A8F-9215-4DCDFE188450}"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18</a:t>
            </a:fld>
            <a:endParaRPr lang="en-US" altLang="en-US" sz="1200" dirty="0">
              <a:solidFill>
                <a:srgbClr val="898989"/>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B368239-9F97-4D89-8650-547A9FA7F421}"/>
              </a:ext>
            </a:extLst>
          </p:cNvPr>
          <p:cNvPicPr>
            <a:picLocks noChangeAspect="1"/>
          </p:cNvPicPr>
          <p:nvPr/>
        </p:nvPicPr>
        <p:blipFill>
          <a:blip r:embed="rId2"/>
          <a:stretch>
            <a:fillRect/>
          </a:stretch>
        </p:blipFill>
        <p:spPr>
          <a:xfrm>
            <a:off x="1939637" y="1578348"/>
            <a:ext cx="8312727" cy="4317812"/>
          </a:xfrm>
          <a:prstGeom prst="rect">
            <a:avLst/>
          </a:prstGeom>
        </p:spPr>
      </p:pic>
    </p:spTree>
    <p:extLst>
      <p:ext uri="{BB962C8B-B14F-4D97-AF65-F5344CB8AC3E}">
        <p14:creationId xmlns:p14="http://schemas.microsoft.com/office/powerpoint/2010/main" val="31843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AF6BA4D3-8F16-43EC-971D-D6F1DDAA958D}"/>
              </a:ext>
            </a:extLst>
          </p:cNvPr>
          <p:cNvSpPr>
            <a:spLocks noGrp="1"/>
          </p:cNvSpPr>
          <p:nvPr>
            <p:ph idx="1"/>
          </p:nvPr>
        </p:nvSpPr>
        <p:spPr>
          <a:xfrm>
            <a:off x="2313709" y="1630219"/>
            <a:ext cx="6848764" cy="3477491"/>
          </a:xfrm>
        </p:spPr>
        <p:txBody>
          <a:bodyPr>
            <a:noAutofit/>
          </a:bodyPr>
          <a:lstStyle/>
          <a:p>
            <a:pPr marL="230188" indent="-230188" eaLnBrk="1" hangingPunct="1">
              <a:spcAft>
                <a:spcPts val="0"/>
              </a:spcAft>
              <a:defRPr/>
            </a:pPr>
            <a:r>
              <a:rPr lang="en-US" altLang="en-US" dirty="0">
                <a:solidFill>
                  <a:schemeClr val="bg1">
                    <a:lumMod val="85000"/>
                  </a:schemeClr>
                </a:solidFill>
                <a:latin typeface="Arial" charset="0"/>
                <a:cs typeface="Arial" charset="0"/>
              </a:rPr>
              <a:t>State of Research Funding</a:t>
            </a:r>
          </a:p>
          <a:p>
            <a:pPr marL="230188" indent="-230188" eaLnBrk="1" hangingPunct="1">
              <a:defRPr/>
            </a:pPr>
            <a:r>
              <a:rPr lang="en-US" altLang="en-US" dirty="0">
                <a:solidFill>
                  <a:schemeClr val="bg1">
                    <a:lumMod val="85000"/>
                  </a:schemeClr>
                </a:solidFill>
                <a:latin typeface="Arial" charset="0"/>
                <a:cs typeface="Arial" charset="0"/>
              </a:rPr>
              <a:t>Dept of Medicine Research Committee</a:t>
            </a:r>
          </a:p>
          <a:p>
            <a:pPr marL="230188" indent="-230188" eaLnBrk="1" hangingPunct="1">
              <a:defRPr/>
            </a:pPr>
            <a:r>
              <a:rPr lang="en-US" altLang="en-US" dirty="0">
                <a:solidFill>
                  <a:schemeClr val="bg1">
                    <a:lumMod val="85000"/>
                  </a:schemeClr>
                </a:solidFill>
                <a:latin typeface="Arial" charset="0"/>
                <a:cs typeface="Arial" charset="0"/>
              </a:rPr>
              <a:t>Research Funding Opportunities </a:t>
            </a:r>
          </a:p>
          <a:p>
            <a:pPr marL="230188" indent="-230188" eaLnBrk="1" hangingPunct="1">
              <a:defRPr/>
            </a:pPr>
            <a:r>
              <a:rPr lang="en-US" altLang="en-US" dirty="0">
                <a:solidFill>
                  <a:schemeClr val="bg1">
                    <a:lumMod val="85000"/>
                  </a:schemeClr>
                </a:solidFill>
                <a:latin typeface="Arial" charset="0"/>
                <a:cs typeface="Arial" charset="0"/>
              </a:rPr>
              <a:t>New Research Resources</a:t>
            </a:r>
          </a:p>
          <a:p>
            <a:pPr marL="685800" lvl="1" eaLnBrk="1" hangingPunct="1">
              <a:spcAft>
                <a:spcPts val="600"/>
              </a:spcAft>
              <a:buFont typeface="Courier New" panose="02070309020205020404" pitchFamily="49" charset="0"/>
              <a:buChar char="o"/>
              <a:defRPr/>
            </a:pPr>
            <a:r>
              <a:rPr lang="en-US" altLang="en-US" sz="1800" dirty="0">
                <a:solidFill>
                  <a:schemeClr val="bg1">
                    <a:lumMod val="85000"/>
                  </a:schemeClr>
                </a:solidFill>
                <a:latin typeface="Arial" charset="0"/>
                <a:cs typeface="Arial" charset="0"/>
              </a:rPr>
              <a:t>Translational Medicine Awards (Winter ‘22)</a:t>
            </a:r>
            <a:endParaRPr lang="en-US" altLang="en-US" sz="2400" dirty="0">
              <a:solidFill>
                <a:schemeClr val="bg1">
                  <a:lumMod val="85000"/>
                </a:schemeClr>
              </a:solidFill>
              <a:latin typeface="Arial" charset="0"/>
              <a:cs typeface="Arial" charset="0"/>
            </a:endParaRPr>
          </a:p>
          <a:p>
            <a:pPr marL="230188" indent="-230188" eaLnBrk="1" hangingPunct="1">
              <a:defRPr/>
            </a:pPr>
            <a:r>
              <a:rPr lang="en-US" altLang="en-US" dirty="0">
                <a:latin typeface="Arial" charset="0"/>
                <a:cs typeface="Arial" charset="0"/>
              </a:rPr>
              <a:t>Early Career</a:t>
            </a:r>
          </a:p>
          <a:p>
            <a:pPr marL="685800" lvl="1" eaLnBrk="1" hangingPunct="1">
              <a:buFont typeface="Courier New" panose="02070309020205020404" pitchFamily="49" charset="0"/>
              <a:buChar char="o"/>
              <a:defRPr/>
            </a:pPr>
            <a:r>
              <a:rPr lang="en-US" altLang="en-US" sz="1800" dirty="0">
                <a:latin typeface="Arial" charset="0"/>
                <a:cs typeface="Arial" charset="0"/>
              </a:rPr>
              <a:t>Green and Gold Early Professorship (Spring ’21)</a:t>
            </a:r>
          </a:p>
          <a:p>
            <a:pPr marL="685800" lvl="1" eaLnBrk="1" hangingPunct="1">
              <a:buFont typeface="Courier New" panose="02070309020205020404" pitchFamily="49" charset="0"/>
              <a:buChar char="o"/>
              <a:defRPr/>
            </a:pPr>
            <a:r>
              <a:rPr lang="en-US" altLang="en-US" sz="1800" dirty="0">
                <a:latin typeface="Arial" charset="0"/>
                <a:cs typeface="Arial" charset="0"/>
              </a:rPr>
              <a:t>Early Career Research Committee (Fall ‘21)</a:t>
            </a:r>
          </a:p>
          <a:p>
            <a:pPr marL="685800" lvl="1" eaLnBrk="1" hangingPunct="1">
              <a:buFont typeface="Courier New" panose="02070309020205020404" pitchFamily="49" charset="0"/>
              <a:buChar char="o"/>
              <a:defRPr/>
            </a:pPr>
            <a:r>
              <a:rPr lang="en-US" altLang="en-US" sz="1800" dirty="0">
                <a:latin typeface="Arial" charset="0"/>
                <a:cs typeface="Arial" charset="0"/>
              </a:rPr>
              <a:t>Wohlgemuth Fellowship (Fall ’21)</a:t>
            </a:r>
          </a:p>
        </p:txBody>
      </p:sp>
      <p:sp>
        <p:nvSpPr>
          <p:cNvPr id="7" name="Title 5">
            <a:extLst>
              <a:ext uri="{FF2B5EF4-FFF2-40B4-BE49-F238E27FC236}">
                <a16:creationId xmlns:a16="http://schemas.microsoft.com/office/drawing/2014/main" id="{3A3CFACB-3EA4-449C-8F5A-556C3B562FE8}"/>
              </a:ext>
            </a:extLst>
          </p:cNvPr>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Agenda</a:t>
            </a:r>
          </a:p>
        </p:txBody>
      </p:sp>
      <p:sp>
        <p:nvSpPr>
          <p:cNvPr id="8" name="Slide Number Placeholder 3">
            <a:extLst>
              <a:ext uri="{FF2B5EF4-FFF2-40B4-BE49-F238E27FC236}">
                <a16:creationId xmlns:a16="http://schemas.microsoft.com/office/drawing/2014/main" id="{B423DBD6-E8C8-41EB-B06F-4DF500C0E158}"/>
              </a:ext>
            </a:extLst>
          </p:cNvPr>
          <p:cNvSpPr>
            <a:spLocks noGrp="1"/>
          </p:cNvSpPr>
          <p:nvPr>
            <p:ph type="sldNum" sz="quarter" idx="10"/>
          </p:nvPr>
        </p:nvSpPr>
        <p:spPr bwMode="auto">
          <a:xfrm>
            <a:off x="5029200" y="62865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37D6A92-C754-4A8F-9215-4DCDFE188450}"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19</a:t>
            </a:fld>
            <a:endParaRPr lang="en-US" altLang="en-US"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04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646552" y="4056614"/>
            <a:ext cx="7766936" cy="1096899"/>
          </a:xfrm>
        </p:spPr>
        <p:txBody>
          <a:bodyPr>
            <a:normAutofit/>
          </a:bodyPr>
          <a:lstStyle/>
          <a:p>
            <a:r>
              <a:rPr lang="en-US" sz="4000" dirty="0" smtClean="0"/>
              <a:t>Two Slides From the Past……….</a:t>
            </a:r>
            <a:endParaRPr lang="en-US" sz="4000" dirty="0"/>
          </a:p>
        </p:txBody>
      </p:sp>
    </p:spTree>
    <p:extLst>
      <p:ext uri="{BB962C8B-B14F-4D97-AF65-F5344CB8AC3E}">
        <p14:creationId xmlns:p14="http://schemas.microsoft.com/office/powerpoint/2010/main" val="3652194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34008-B9F2-4624-A2CC-D3A11E9C4BC8}"/>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20</a:t>
            </a:fld>
            <a:endParaRPr lang="en-US" altLang="en-US">
              <a:cs typeface="Arial" panose="020B0604020202020204" pitchFamily="34" charset="0"/>
            </a:endParaRPr>
          </a:p>
        </p:txBody>
      </p:sp>
      <p:pic>
        <p:nvPicPr>
          <p:cNvPr id="6" name="Picture 2">
            <a:extLst>
              <a:ext uri="{FF2B5EF4-FFF2-40B4-BE49-F238E27FC236}">
                <a16:creationId xmlns:a16="http://schemas.microsoft.com/office/drawing/2014/main" id="{8E131825-B797-4D8D-9E2F-5F08F817D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6375"/>
            <a:ext cx="9144000" cy="5860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6AF905-C5EE-497D-A2FE-B11E4323682A}"/>
              </a:ext>
            </a:extLst>
          </p:cNvPr>
          <p:cNvSpPr/>
          <p:nvPr/>
        </p:nvSpPr>
        <p:spPr>
          <a:xfrm>
            <a:off x="8363712" y="4828032"/>
            <a:ext cx="1865376" cy="117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endParaRPr lang="en-US">
              <a:solidFill>
                <a:prstClr val="black"/>
              </a:solidFill>
              <a:latin typeface="Calibri"/>
            </a:endParaRPr>
          </a:p>
        </p:txBody>
      </p:sp>
    </p:spTree>
    <p:extLst>
      <p:ext uri="{BB962C8B-B14F-4D97-AF65-F5344CB8AC3E}">
        <p14:creationId xmlns:p14="http://schemas.microsoft.com/office/powerpoint/2010/main" val="3813356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8F401-9FE4-4525-A466-C243639D1731}"/>
              </a:ext>
            </a:extLst>
          </p:cNvPr>
          <p:cNvSpPr>
            <a:spLocks noGrp="1"/>
          </p:cNvSpPr>
          <p:nvPr>
            <p:ph type="title"/>
          </p:nvPr>
        </p:nvSpPr>
        <p:spPr/>
        <p:txBody>
          <a:bodyPr/>
          <a:lstStyle/>
          <a:p>
            <a:r>
              <a:rPr lang="en-US" b="1" dirty="0"/>
              <a:t>Early Career Research Committee</a:t>
            </a:r>
          </a:p>
        </p:txBody>
      </p:sp>
      <p:sp>
        <p:nvSpPr>
          <p:cNvPr id="4" name="Slide Number Placeholder 3">
            <a:extLst>
              <a:ext uri="{FF2B5EF4-FFF2-40B4-BE49-F238E27FC236}">
                <a16:creationId xmlns:a16="http://schemas.microsoft.com/office/drawing/2014/main" id="{5ED6F3BA-7CED-41D0-A44C-BE2B57398F14}"/>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21</a:t>
            </a:fld>
            <a:endParaRPr lang="en-US" altLang="en-US">
              <a:cs typeface="Arial" panose="020B0604020202020204" pitchFamily="34" charset="0"/>
            </a:endParaRPr>
          </a:p>
        </p:txBody>
      </p:sp>
      <p:pic>
        <p:nvPicPr>
          <p:cNvPr id="1026" name="Picture 2" descr="Headshot of Sherrie Khadanga, MD, a physician at UVM Medical Center. She is wearing a black jacket and has long black hair. Dr. Khadanga, is posing in front of a grey blue background. ">
            <a:extLst>
              <a:ext uri="{FF2B5EF4-FFF2-40B4-BE49-F238E27FC236}">
                <a16:creationId xmlns:a16="http://schemas.microsoft.com/office/drawing/2014/main" id="{8FB0686A-AB48-48C4-91E8-EB4A2DEB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785652"/>
            <a:ext cx="16383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sica B. Badlam, MD">
            <a:extLst>
              <a:ext uri="{FF2B5EF4-FFF2-40B4-BE49-F238E27FC236}">
                <a16:creationId xmlns:a16="http://schemas.microsoft.com/office/drawing/2014/main" id="{7CC3E63D-3E36-4F2F-9520-A45A481A7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30" y="1785650"/>
            <a:ext cx="163830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ego A. Adrianzen Herrera, MD">
            <a:extLst>
              <a:ext uri="{FF2B5EF4-FFF2-40B4-BE49-F238E27FC236}">
                <a16:creationId xmlns:a16="http://schemas.microsoft.com/office/drawing/2014/main" id="{73FF79CA-044A-4432-BA3B-69CC10885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790" y="1785651"/>
            <a:ext cx="1638300" cy="20478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dshot of Nicole Habel, MD, a cardiology fellow at UVM Medical Center.">
            <a:extLst>
              <a:ext uri="{FF2B5EF4-FFF2-40B4-BE49-F238E27FC236}">
                <a16:creationId xmlns:a16="http://schemas.microsoft.com/office/drawing/2014/main" id="{E1A4DA06-7780-4826-BDAF-12BF7FE3B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910" y="1772793"/>
            <a:ext cx="1638299" cy="2047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E817C8-033F-46E7-BCCD-2C8E7113830F}"/>
              </a:ext>
            </a:extLst>
          </p:cNvPr>
          <p:cNvPicPr>
            <a:picLocks noChangeAspect="1"/>
          </p:cNvPicPr>
          <p:nvPr/>
        </p:nvPicPr>
        <p:blipFill>
          <a:blip r:embed="rId6"/>
          <a:stretch>
            <a:fillRect/>
          </a:stretch>
        </p:blipFill>
        <p:spPr>
          <a:xfrm>
            <a:off x="8688706" y="1785651"/>
            <a:ext cx="1751531" cy="2035016"/>
          </a:xfrm>
          <a:prstGeom prst="rect">
            <a:avLst/>
          </a:prstGeom>
        </p:spPr>
      </p:pic>
      <p:sp>
        <p:nvSpPr>
          <p:cNvPr id="8" name="TextBox 7">
            <a:extLst>
              <a:ext uri="{FF2B5EF4-FFF2-40B4-BE49-F238E27FC236}">
                <a16:creationId xmlns:a16="http://schemas.microsoft.com/office/drawing/2014/main" id="{AF639F2C-4895-41FD-B508-5DFF55375EF1}"/>
              </a:ext>
            </a:extLst>
          </p:cNvPr>
          <p:cNvSpPr txBox="1"/>
          <p:nvPr/>
        </p:nvSpPr>
        <p:spPr>
          <a:xfrm>
            <a:off x="1743076" y="3901124"/>
            <a:ext cx="8902064" cy="1938992"/>
          </a:xfrm>
          <a:prstGeom prst="rect">
            <a:avLst/>
          </a:prstGeom>
          <a:noFill/>
        </p:spPr>
        <p:txBody>
          <a:bodyPr wrap="square" rtlCol="0">
            <a:spAutoFit/>
          </a:bodyPr>
          <a:lstStyle/>
          <a:p>
            <a:pPr eaLnBrk="0" fontAlgn="base" hangingPunct="0">
              <a:spcBef>
                <a:spcPct val="0"/>
              </a:spcBef>
              <a:spcAft>
                <a:spcPct val="0"/>
              </a:spcAft>
            </a:pPr>
            <a:r>
              <a:rPr lang="en-US" sz="2000" dirty="0">
                <a:solidFill>
                  <a:prstClr val="black"/>
                </a:solidFill>
                <a:latin typeface="Arial" panose="020B0604020202020204" pitchFamily="34" charset="0"/>
                <a:cs typeface="Arial" panose="020B0604020202020204" pitchFamily="34" charset="0"/>
              </a:rPr>
              <a:t>    Sherrie		   Jessica		   Diego		        Nicole		       Kelsey</a:t>
            </a:r>
          </a:p>
          <a:p>
            <a:pPr eaLnBrk="0" fontAlgn="base" hangingPunct="0">
              <a:spcBef>
                <a:spcPct val="0"/>
              </a:spcBef>
              <a:spcAft>
                <a:spcPct val="0"/>
              </a:spcAft>
            </a:pPr>
            <a:r>
              <a:rPr lang="en-US" sz="2000" dirty="0">
                <a:solidFill>
                  <a:prstClr val="black"/>
                </a:solidFill>
                <a:latin typeface="Arial" panose="020B0604020202020204" pitchFamily="34" charset="0"/>
                <a:cs typeface="Arial" panose="020B0604020202020204" pitchFamily="34" charset="0"/>
              </a:rPr>
              <a:t>  Khadanga		   Badlam	      Adrianzen		 Habel		      Gleason</a:t>
            </a:r>
          </a:p>
          <a:p>
            <a:pPr eaLnBrk="0" fontAlgn="base" hangingPunct="0">
              <a:spcBef>
                <a:spcPct val="0"/>
              </a:spcBef>
              <a:spcAft>
                <a:spcPct val="0"/>
              </a:spcAft>
            </a:pPr>
            <a:r>
              <a:rPr lang="en-US" sz="2000" dirty="0">
                <a:solidFill>
                  <a:prstClr val="black"/>
                </a:solidFill>
                <a:latin typeface="Arial" panose="020B0604020202020204" pitchFamily="34" charset="0"/>
                <a:cs typeface="Arial" panose="020B0604020202020204" pitchFamily="34" charset="0"/>
              </a:rPr>
              <a:t>        MD			MD			     MD		      MD, PhD		   ScD</a:t>
            </a:r>
          </a:p>
          <a:p>
            <a:pPr eaLnBrk="0" fontAlgn="base" hangingPunct="0">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2000" b="1" dirty="0">
                <a:solidFill>
                  <a:srgbClr val="1F497D"/>
                </a:solidFill>
                <a:latin typeface="Arial" panose="020B0604020202020204" pitchFamily="34" charset="0"/>
                <a:cs typeface="Arial" panose="020B0604020202020204" pitchFamily="34" charset="0"/>
              </a:rPr>
              <a:t>  Cardiology	Pulmonary	     Heme </a:t>
            </a:r>
            <a:r>
              <a:rPr lang="en-US" sz="2000" b="1" dirty="0" err="1">
                <a:solidFill>
                  <a:srgbClr val="1F497D"/>
                </a:solidFill>
                <a:latin typeface="Arial" panose="020B0604020202020204" pitchFamily="34" charset="0"/>
                <a:cs typeface="Arial" panose="020B0604020202020204" pitchFamily="34" charset="0"/>
              </a:rPr>
              <a:t>Onc</a:t>
            </a:r>
            <a:r>
              <a:rPr lang="en-US" sz="2000" b="1" dirty="0">
                <a:solidFill>
                  <a:srgbClr val="1F497D"/>
                </a:solidFill>
                <a:latin typeface="Arial" panose="020B0604020202020204" pitchFamily="34" charset="0"/>
                <a:cs typeface="Arial" panose="020B0604020202020204" pitchFamily="34" charset="0"/>
              </a:rPr>
              <a:t>	     Cardiology	   Public Health</a:t>
            </a:r>
          </a:p>
          <a:p>
            <a:pPr eaLnBrk="0" fontAlgn="base" hangingPunct="0">
              <a:spcBef>
                <a:spcPct val="0"/>
              </a:spcBef>
              <a:spcAft>
                <a:spcPct val="0"/>
              </a:spcAft>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938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39AA9C-B2BB-4561-9FF2-5B2A4698BFF8}"/>
              </a:ext>
            </a:extLst>
          </p:cNvPr>
          <p:cNvSpPr>
            <a:spLocks noGrp="1"/>
          </p:cNvSpPr>
          <p:nvPr>
            <p:ph type="title"/>
          </p:nvPr>
        </p:nvSpPr>
        <p:spPr>
          <a:xfrm>
            <a:off x="1981200" y="315913"/>
            <a:ext cx="8229600" cy="620712"/>
          </a:xfrm>
        </p:spPr>
        <p:txBody>
          <a:bodyPr>
            <a:normAutofit fontScale="90000"/>
          </a:bodyPr>
          <a:lstStyle/>
          <a:p>
            <a:r>
              <a:rPr lang="en-US" b="1" dirty="0"/>
              <a:t>DOM Green and Gold Early Career Professor</a:t>
            </a:r>
          </a:p>
        </p:txBody>
      </p:sp>
      <p:sp>
        <p:nvSpPr>
          <p:cNvPr id="8" name="Subtitle 2">
            <a:extLst>
              <a:ext uri="{FF2B5EF4-FFF2-40B4-BE49-F238E27FC236}">
                <a16:creationId xmlns:a16="http://schemas.microsoft.com/office/drawing/2014/main" id="{E6CC28F6-CC34-483E-A3B2-DEB6F7EE2FE8}"/>
              </a:ext>
            </a:extLst>
          </p:cNvPr>
          <p:cNvSpPr txBox="1">
            <a:spLocks/>
          </p:cNvSpPr>
          <p:nvPr/>
        </p:nvSpPr>
        <p:spPr bwMode="auto">
          <a:xfrm>
            <a:off x="1760388" y="1923471"/>
            <a:ext cx="8712464" cy="36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prstClr val="black"/>
                </a:solidFill>
                <a:latin typeface="Arial" panose="020B0604020202020204" pitchFamily="34" charset="0"/>
                <a:cs typeface="Arial" panose="020B0604020202020204" pitchFamily="34" charset="0"/>
              </a:rPr>
              <a:t>Goal</a:t>
            </a:r>
            <a:r>
              <a:rPr lang="en-US" dirty="0">
                <a:solidFill>
                  <a:prstClr val="black"/>
                </a:solidFill>
                <a:latin typeface="Arial" panose="020B0604020202020204" pitchFamily="34" charset="0"/>
                <a:cs typeface="Arial" panose="020B0604020202020204" pitchFamily="34" charset="0"/>
              </a:rPr>
              <a:t>: 	E</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ncourage and support an early-stage independent investigator</a:t>
            </a:r>
          </a:p>
          <a:p>
            <a:pPr marL="0" indent="0">
              <a:buNone/>
            </a:pP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in research</a:t>
            </a:r>
          </a:p>
          <a:p>
            <a:pPr marL="0" indent="0">
              <a:buNone/>
            </a:pPr>
            <a:r>
              <a:rPr lang="en-US" sz="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675"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r>
              <a:rPr lang="en-US" b="1" dirty="0">
                <a:solidFill>
                  <a:prstClr val="black"/>
                </a:solidFill>
                <a:latin typeface="Arial" panose="020B0604020202020204" pitchFamily="34" charset="0"/>
                <a:cs typeface="Arial" panose="020B0604020202020204" pitchFamily="34" charset="0"/>
              </a:rPr>
              <a:t>What</a:t>
            </a:r>
            <a:r>
              <a:rPr lang="en-US" dirty="0">
                <a:solidFill>
                  <a:prstClr val="black"/>
                </a:solidFill>
                <a:latin typeface="Arial" panose="020B0604020202020204" pitchFamily="34" charset="0"/>
                <a:cs typeface="Arial" panose="020B0604020202020204" pitchFamily="34" charset="0"/>
              </a:rPr>
              <a:t>:	UVM Professorship</a:t>
            </a:r>
          </a:p>
          <a:p>
            <a:pPr marL="0" indent="0">
              <a:buNone/>
            </a:pPr>
            <a:r>
              <a:rPr lang="en-US" sz="675"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Who</a:t>
            </a:r>
            <a:r>
              <a:rPr lang="en-US" dirty="0">
                <a:solidFill>
                  <a:prstClr val="black"/>
                </a:solidFill>
                <a:latin typeface="Arial" panose="020B0604020202020204" pitchFamily="34" charset="0"/>
                <a:cs typeface="Arial" panose="020B0604020202020204" pitchFamily="34" charset="0"/>
              </a:rPr>
              <a:t>: 	Faculty within 5 years of their first faculty appointment</a:t>
            </a:r>
          </a:p>
          <a:p>
            <a:pPr marL="0" indent="0">
              <a:buNone/>
            </a:pPr>
            <a:r>
              <a:rPr lang="en-US" sz="675"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How Much</a:t>
            </a:r>
            <a:r>
              <a:rPr lang="en-US" dirty="0">
                <a:solidFill>
                  <a:prstClr val="black"/>
                </a:solidFill>
                <a:latin typeface="Arial" panose="020B0604020202020204" pitchFamily="34" charset="0"/>
                <a:cs typeface="Arial" panose="020B0604020202020204" pitchFamily="34" charset="0"/>
              </a:rPr>
              <a:t>: $10,000/year for 2 years</a:t>
            </a:r>
          </a:p>
          <a:p>
            <a:pPr marL="0" indent="0">
              <a:buNone/>
            </a:pPr>
            <a:r>
              <a:rPr lang="en-US" sz="675"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When: March 15, 2021</a:t>
            </a:r>
            <a:r>
              <a:rPr lang="en-US" dirty="0">
                <a:solidFill>
                  <a:prstClr val="black"/>
                </a:solidFill>
                <a:latin typeface="Arial" panose="020B0604020202020204" pitchFamily="34" charset="0"/>
                <a:cs typeface="Arial" panose="020B0604020202020204" pitchFamily="34" charset="0"/>
              </a:rPr>
              <a:t>  	Letter of intent due</a:t>
            </a:r>
          </a:p>
          <a:p>
            <a:pPr marL="0" indent="0">
              <a:buNone/>
            </a:pPr>
            <a:r>
              <a:rPr lang="en-US"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April 1, 2021</a:t>
            </a:r>
            <a:r>
              <a:rPr lang="en-US" dirty="0">
                <a:solidFill>
                  <a:prstClr val="black"/>
                </a:solidFill>
                <a:latin typeface="Arial" panose="020B0604020202020204" pitchFamily="34" charset="0"/>
                <a:cs typeface="Arial" panose="020B0604020202020204" pitchFamily="34" charset="0"/>
              </a:rPr>
              <a:t>		Notification of acceptance of letter</a:t>
            </a:r>
          </a:p>
          <a:p>
            <a:pPr marL="0" indent="0">
              <a:buNone/>
            </a:pPr>
            <a:r>
              <a:rPr lang="en-US"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June 1, 2021	</a:t>
            </a:r>
            <a:r>
              <a:rPr lang="en-US" dirty="0">
                <a:solidFill>
                  <a:prstClr val="black"/>
                </a:solidFill>
                <a:latin typeface="Arial" panose="020B0604020202020204" pitchFamily="34" charset="0"/>
                <a:cs typeface="Arial" panose="020B0604020202020204" pitchFamily="34" charset="0"/>
              </a:rPr>
              <a:t>  	Applications due</a:t>
            </a:r>
          </a:p>
          <a:p>
            <a:pPr marL="0" indent="0">
              <a:buNone/>
            </a:pPr>
            <a:r>
              <a:rPr lang="en-US"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August  2021</a:t>
            </a:r>
            <a:r>
              <a:rPr lang="en-US" dirty="0">
                <a:solidFill>
                  <a:prstClr val="black"/>
                </a:solidFill>
                <a:latin typeface="Arial" panose="020B0604020202020204" pitchFamily="34" charset="0"/>
                <a:cs typeface="Arial" panose="020B0604020202020204" pitchFamily="34" charset="0"/>
              </a:rPr>
              <a:t>	Announcement of recipient</a:t>
            </a:r>
          </a:p>
          <a:p>
            <a:pPr marL="0" indent="0">
              <a:buNone/>
            </a:pPr>
            <a:r>
              <a:rPr lang="en-US" sz="1275" dirty="0">
                <a:solidFill>
                  <a:prstClr val="black"/>
                </a:solidFill>
                <a:latin typeface="Arial" panose="020B0604020202020204" pitchFamily="34" charset="0"/>
                <a:cs typeface="Arial" panose="020B0604020202020204" pitchFamily="34" charset="0"/>
              </a:rPr>
              <a:t> </a:t>
            </a:r>
          </a:p>
          <a:p>
            <a:pPr marL="0" indent="0">
              <a:buNone/>
            </a:pPr>
            <a:endParaRPr lang="en-US" sz="1900" i="1" dirty="0">
              <a:solidFill>
                <a:prstClr val="black"/>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2AB43E52-D266-437A-81F1-6EBE2EE45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982" y="2322129"/>
            <a:ext cx="2135459" cy="2135459"/>
          </a:xfrm>
          <a:prstGeom prst="rect">
            <a:avLst/>
          </a:prstGeom>
        </p:spPr>
      </p:pic>
    </p:spTree>
    <p:extLst>
      <p:ext uri="{BB962C8B-B14F-4D97-AF65-F5344CB8AC3E}">
        <p14:creationId xmlns:p14="http://schemas.microsoft.com/office/powerpoint/2010/main" val="1558701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5A59E-2A61-405E-AA9A-65C040F9FC32}"/>
              </a:ext>
            </a:extLst>
          </p:cNvPr>
          <p:cNvSpPr>
            <a:spLocks noGrp="1"/>
          </p:cNvSpPr>
          <p:nvPr>
            <p:ph idx="1"/>
          </p:nvPr>
        </p:nvSpPr>
        <p:spPr>
          <a:xfrm>
            <a:off x="1981200" y="1600201"/>
            <a:ext cx="5685416" cy="4525963"/>
          </a:xfrm>
        </p:spPr>
        <p:txBody>
          <a:bodyPr/>
          <a:lstStyle/>
          <a:p>
            <a:pPr marL="0" indent="0">
              <a:buNone/>
            </a:pPr>
            <a:r>
              <a:rPr lang="en-US" dirty="0"/>
              <a:t>Diego Adrianzen Herrera</a:t>
            </a:r>
          </a:p>
          <a:p>
            <a:pPr marL="0" indent="0">
              <a:buNone/>
            </a:pPr>
            <a:r>
              <a:rPr lang="en-US" dirty="0"/>
              <a:t>Assistant Professor</a:t>
            </a:r>
          </a:p>
          <a:p>
            <a:pPr marL="0" indent="0">
              <a:buNone/>
            </a:pPr>
            <a:r>
              <a:rPr lang="en-US" dirty="0"/>
              <a:t>Hematology Oncology Division</a:t>
            </a:r>
          </a:p>
          <a:p>
            <a:endParaRPr lang="en-US" dirty="0"/>
          </a:p>
          <a:p>
            <a:pPr marL="0" indent="0">
              <a:buNone/>
            </a:pPr>
            <a:r>
              <a:rPr lang="en-US" dirty="0">
                <a:solidFill>
                  <a:schemeClr val="tx2"/>
                </a:solidFill>
              </a:rPr>
              <a:t>Identifying Patient and Treatment Factors Associated with Cardiovascular Disease Risk and Mortality in Myelodysplastic Syndromes</a:t>
            </a:r>
          </a:p>
          <a:p>
            <a:pPr marL="0" indent="0">
              <a:buNone/>
            </a:pPr>
            <a:endParaRPr lang="en-US" dirty="0"/>
          </a:p>
          <a:p>
            <a:pPr marL="0" indent="0">
              <a:buNone/>
            </a:pPr>
            <a:r>
              <a:rPr lang="en-US" dirty="0"/>
              <a:t>Investiture January 12 at 11:00</a:t>
            </a:r>
          </a:p>
        </p:txBody>
      </p:sp>
      <p:sp>
        <p:nvSpPr>
          <p:cNvPr id="3" name="Title 2">
            <a:extLst>
              <a:ext uri="{FF2B5EF4-FFF2-40B4-BE49-F238E27FC236}">
                <a16:creationId xmlns:a16="http://schemas.microsoft.com/office/drawing/2014/main" id="{7C7728CD-904F-4E69-A2C1-F47895113C5C}"/>
              </a:ext>
            </a:extLst>
          </p:cNvPr>
          <p:cNvSpPr>
            <a:spLocks noGrp="1"/>
          </p:cNvSpPr>
          <p:nvPr>
            <p:ph type="title"/>
          </p:nvPr>
        </p:nvSpPr>
        <p:spPr/>
        <p:txBody>
          <a:bodyPr>
            <a:normAutofit/>
          </a:bodyPr>
          <a:lstStyle/>
          <a:p>
            <a:r>
              <a:rPr lang="en-US" b="1" dirty="0"/>
              <a:t>Recipient, Green and Gold Early Career Professor</a:t>
            </a:r>
          </a:p>
        </p:txBody>
      </p:sp>
      <p:sp>
        <p:nvSpPr>
          <p:cNvPr id="4" name="Slide Number Placeholder 3">
            <a:extLst>
              <a:ext uri="{FF2B5EF4-FFF2-40B4-BE49-F238E27FC236}">
                <a16:creationId xmlns:a16="http://schemas.microsoft.com/office/drawing/2014/main" id="{1929E5FB-4396-4A26-AF0C-9A4A86D2FB38}"/>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23</a:t>
            </a:fld>
            <a:endParaRPr lang="en-US" altLang="en-US">
              <a:cs typeface="Arial" panose="020B0604020202020204" pitchFamily="34" charset="0"/>
            </a:endParaRPr>
          </a:p>
        </p:txBody>
      </p:sp>
      <p:pic>
        <p:nvPicPr>
          <p:cNvPr id="5" name="Picture 2" descr="Diego A. Adrianzen Herrera, MD">
            <a:extLst>
              <a:ext uri="{FF2B5EF4-FFF2-40B4-BE49-F238E27FC236}">
                <a16:creationId xmlns:a16="http://schemas.microsoft.com/office/drawing/2014/main" id="{385FBB7B-FB10-4881-83DF-14A48BFCA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166" y="1799218"/>
            <a:ext cx="1754841" cy="219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08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BE47DB-F9E3-447B-9EAD-36255BC5C8DB}"/>
              </a:ext>
            </a:extLst>
          </p:cNvPr>
          <p:cNvPicPr>
            <a:picLocks noChangeAspect="1"/>
          </p:cNvPicPr>
          <p:nvPr/>
        </p:nvPicPr>
        <p:blipFill>
          <a:blip r:embed="rId2"/>
          <a:stretch>
            <a:fillRect/>
          </a:stretch>
        </p:blipFill>
        <p:spPr>
          <a:xfrm>
            <a:off x="3833019" y="1600201"/>
            <a:ext cx="4525963" cy="4525963"/>
          </a:xfrm>
          <a:prstGeom prst="rect">
            <a:avLst/>
          </a:prstGeom>
          <a:noFill/>
        </p:spPr>
      </p:pic>
      <p:sp>
        <p:nvSpPr>
          <p:cNvPr id="2" name="Content Placeholder 1">
            <a:extLst>
              <a:ext uri="{FF2B5EF4-FFF2-40B4-BE49-F238E27FC236}">
                <a16:creationId xmlns:a16="http://schemas.microsoft.com/office/drawing/2014/main" id="{7CE75E61-050B-4ECB-8365-E76D546200C6}"/>
              </a:ext>
            </a:extLst>
          </p:cNvPr>
          <p:cNvSpPr>
            <a:spLocks noGrp="1"/>
          </p:cNvSpPr>
          <p:nvPr>
            <p:ph type="title"/>
          </p:nvPr>
        </p:nvSpPr>
        <p:spPr>
          <a:xfrm>
            <a:off x="1981200" y="315723"/>
            <a:ext cx="8229600" cy="621156"/>
          </a:xfrm>
        </p:spPr>
        <p:txBody>
          <a:bodyPr wrap="square" anchor="ctr">
            <a:noAutofit/>
          </a:bodyPr>
          <a:lstStyle/>
          <a:p>
            <a:r>
              <a:rPr lang="en-US" sz="3600" b="1" dirty="0"/>
              <a:t>Are you doing heart-related research??</a:t>
            </a:r>
          </a:p>
        </p:txBody>
      </p:sp>
      <p:sp>
        <p:nvSpPr>
          <p:cNvPr id="4" name="Slide Number Placeholder 3">
            <a:extLst>
              <a:ext uri="{FF2B5EF4-FFF2-40B4-BE49-F238E27FC236}">
                <a16:creationId xmlns:a16="http://schemas.microsoft.com/office/drawing/2014/main" id="{D82C5620-E5C3-4D37-B6BD-F35F99B9CFC6}"/>
              </a:ext>
            </a:extLst>
          </p:cNvPr>
          <p:cNvSpPr>
            <a:spLocks noGrp="1"/>
          </p:cNvSpPr>
          <p:nvPr>
            <p:ph type="sldNum" sz="quarter" idx="10"/>
          </p:nvPr>
        </p:nvSpPr>
        <p:spPr>
          <a:xfrm>
            <a:off x="5029200" y="6286501"/>
            <a:ext cx="2133600" cy="365125"/>
          </a:xfrm>
        </p:spPr>
        <p:txBody>
          <a:bodyPr wrap="square" anchor="ctr">
            <a:normAutofit/>
          </a:bodyPr>
          <a:lstStyle/>
          <a:p>
            <a:pPr fontAlgn="base">
              <a:spcBef>
                <a:spcPct val="0"/>
              </a:spcBef>
              <a:spcAft>
                <a:spcPts val="600"/>
              </a:spcAft>
              <a:defRPr/>
            </a:pPr>
            <a:fld id="{BBB7C116-13EC-4632-ADC5-E16806BB24F6}" type="slidenum">
              <a:rPr lang="en-US" altLang="en-US">
                <a:cs typeface="Arial" panose="020B0604020202020204" pitchFamily="34" charset="0"/>
              </a:rPr>
              <a:pPr fontAlgn="base">
                <a:spcBef>
                  <a:spcPct val="0"/>
                </a:spcBef>
                <a:spcAft>
                  <a:spcPts val="600"/>
                </a:spcAft>
                <a:defRPr/>
              </a:pPr>
              <a:t>24</a:t>
            </a:fld>
            <a:endParaRPr lang="en-US" altLang="en-US">
              <a:cs typeface="Arial" panose="020B0604020202020204" pitchFamily="34" charset="0"/>
            </a:endParaRPr>
          </a:p>
        </p:txBody>
      </p:sp>
    </p:spTree>
    <p:extLst>
      <p:ext uri="{BB962C8B-B14F-4D97-AF65-F5344CB8AC3E}">
        <p14:creationId xmlns:p14="http://schemas.microsoft.com/office/powerpoint/2010/main" val="49232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1718310" y="1445410"/>
            <a:ext cx="8709660" cy="4781457"/>
          </a:xfrm>
        </p:spPr>
        <p:txBody>
          <a:bodyPr>
            <a:noAutofit/>
          </a:bodyPr>
          <a:lstStyle/>
          <a:p>
            <a:pPr marL="0" indent="0">
              <a:buNone/>
            </a:pPr>
            <a:r>
              <a:rPr lang="en-US" sz="2000" b="1" u="sng" dirty="0">
                <a:latin typeface="Arial" panose="020B0604020202020204" pitchFamily="34" charset="0"/>
                <a:cs typeface="Arial" panose="020B0604020202020204" pitchFamily="34" charset="0"/>
              </a:rPr>
              <a:t>Why</a:t>
            </a:r>
            <a:r>
              <a:rPr lang="en-US" sz="2000" dirty="0">
                <a:latin typeface="Arial" panose="020B0604020202020204" pitchFamily="34" charset="0"/>
                <a:cs typeface="Arial" panose="020B0604020202020204" pitchFamily="34" charset="0"/>
              </a:rPr>
              <a:t>:      competitiveness for extramural funding and research productivity</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Who</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DOM postdoctoral &amp; clinical fellows, assistant professors in first 5 years, or associate professors initiating a research program for the first time</a:t>
            </a:r>
          </a:p>
          <a:p>
            <a:pPr marL="0" indent="0">
              <a:buNone/>
            </a:pPr>
            <a:r>
              <a:rPr lang="en-US" sz="800" dirty="0">
                <a:latin typeface="Arial" panose="020B0604020202020204" pitchFamily="34" charset="0"/>
                <a:cs typeface="Arial" panose="020B0604020202020204" pitchFamily="34" charset="0"/>
              </a:rPr>
              <a:t> </a:t>
            </a:r>
          </a:p>
          <a:p>
            <a:pPr marL="0" indent="0">
              <a:buNone/>
            </a:pPr>
            <a:r>
              <a:rPr lang="en-US" sz="2000" b="1" u="sng" dirty="0">
                <a:latin typeface="Arial" panose="020B0604020202020204" pitchFamily="34" charset="0"/>
                <a:cs typeface="Arial" panose="020B0604020202020204" pitchFamily="34" charset="0"/>
              </a:rPr>
              <a:t>Eligible Science</a:t>
            </a:r>
            <a:r>
              <a:rPr lang="en-US" sz="2000" dirty="0">
                <a:latin typeface="Arial" panose="020B0604020202020204" pitchFamily="34" charset="0"/>
                <a:cs typeface="Arial" panose="020B0604020202020204" pitchFamily="34" charset="0"/>
              </a:rPr>
              <a:t>: Causes, epidemiology, prevention, diagnosis, and treatment of heart disease.</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Details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$40,000 over 2 years. Funds may support </a:t>
            </a:r>
            <a:r>
              <a:rPr lang="en-US" sz="2000" b="1" u="sng" dirty="0">
                <a:solidFill>
                  <a:srgbClr val="7030A0"/>
                </a:solidFill>
                <a:latin typeface="Arial" panose="020B0604020202020204" pitchFamily="34" charset="0"/>
                <a:cs typeface="Arial" panose="020B0604020202020204" pitchFamily="34" charset="0"/>
              </a:rPr>
              <a:t>salary</a:t>
            </a:r>
            <a:r>
              <a:rPr lang="en-US" sz="2000" dirty="0">
                <a:latin typeface="Arial" panose="020B0604020202020204" pitchFamily="34" charset="0"/>
                <a:cs typeface="Arial" panose="020B0604020202020204" pitchFamily="34" charset="0"/>
              </a:rPr>
              <a:t> for faculty, staff and/or trainees, essential </a:t>
            </a:r>
            <a:r>
              <a:rPr lang="en-US" sz="2000" b="1" u="sng" dirty="0">
                <a:solidFill>
                  <a:srgbClr val="7030A0"/>
                </a:solidFill>
                <a:latin typeface="Arial" panose="020B0604020202020204" pitchFamily="34" charset="0"/>
                <a:cs typeface="Arial" panose="020B0604020202020204" pitchFamily="34" charset="0"/>
              </a:rPr>
              <a:t>equipment</a:t>
            </a:r>
            <a:r>
              <a:rPr lang="en-US" sz="2000" dirty="0">
                <a:latin typeface="Arial" panose="020B0604020202020204" pitchFamily="34" charset="0"/>
                <a:cs typeface="Arial" panose="020B0604020202020204" pitchFamily="34" charset="0"/>
              </a:rPr>
              <a:t> and </a:t>
            </a:r>
            <a:r>
              <a:rPr lang="en-US" sz="2000" b="1" u="sng" dirty="0">
                <a:solidFill>
                  <a:srgbClr val="7030A0"/>
                </a:solidFill>
                <a:latin typeface="Arial" panose="020B0604020202020204" pitchFamily="34" charset="0"/>
                <a:cs typeface="Arial" panose="020B0604020202020204" pitchFamily="34" charset="0"/>
              </a:rPr>
              <a:t>other study related expenses</a:t>
            </a:r>
            <a:r>
              <a:rPr lang="en-US" sz="2000" dirty="0">
                <a:latin typeface="Arial" panose="020B0604020202020204" pitchFamily="34" charset="0"/>
                <a:cs typeface="Arial" panose="020B0604020202020204" pitchFamily="34" charset="0"/>
              </a:rPr>
              <a:t>. </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Dates:</a:t>
            </a:r>
            <a:r>
              <a:rPr lang="en-US" sz="2000" dirty="0">
                <a:latin typeface="Arial" panose="020B0604020202020204" pitchFamily="34" charset="0"/>
                <a:cs typeface="Arial" panose="020B0604020202020204" pitchFamily="34" charset="0"/>
              </a:rPr>
              <a:t>  LOI Jan 1. </a:t>
            </a:r>
            <a:r>
              <a:rPr lang="en-US" sz="2000" b="1" dirty="0">
                <a:solidFill>
                  <a:srgbClr val="7030A0"/>
                </a:solidFill>
                <a:latin typeface="Arial" panose="020B0604020202020204" pitchFamily="34" charset="0"/>
                <a:cs typeface="Arial" panose="020B0604020202020204" pitchFamily="34" charset="0"/>
              </a:rPr>
              <a:t>Due Date Feb 2.</a:t>
            </a:r>
          </a:p>
          <a:p>
            <a:pPr marL="0" indent="0">
              <a:buNone/>
            </a:pPr>
            <a:endParaRPr lang="en-US" sz="800" b="1" dirty="0">
              <a:solidFill>
                <a:srgbClr val="7030A0"/>
              </a:solidFill>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Application Review Information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Competitive review by Research Committee</a:t>
            </a:r>
            <a:endParaRPr lang="en-US" altLang="en-US" sz="2000" dirty="0">
              <a:latin typeface="Arial" panose="020B0604020202020204" pitchFamily="34" charset="0"/>
              <a:cs typeface="Arial" panose="020B0604020202020204" pitchFamily="34" charset="0"/>
            </a:endParaRPr>
          </a:p>
        </p:txBody>
      </p:sp>
      <p:sp>
        <p:nvSpPr>
          <p:cNvPr id="9219" name="Title 5"/>
          <p:cNvSpPr>
            <a:spLocks noGrp="1"/>
          </p:cNvSpPr>
          <p:nvPr>
            <p:ph type="title"/>
          </p:nvPr>
        </p:nvSpPr>
        <p:spPr>
          <a:xfrm>
            <a:off x="1981200" y="315913"/>
            <a:ext cx="8229600" cy="620712"/>
          </a:xfrm>
        </p:spPr>
        <p:txBody>
          <a:bodyPr>
            <a:noAutofit/>
          </a:bodyPr>
          <a:lstStyle/>
          <a:p>
            <a:pPr eaLnBrk="1" hangingPunct="1"/>
            <a:r>
              <a:rPr lang="en-US" altLang="en-US" sz="3600" b="1">
                <a:ea typeface="Palatino Linotype" panose="02040502050505030304" pitchFamily="18" charset="0"/>
              </a:rPr>
              <a:t>Wohlgemuth Fellowship</a:t>
            </a:r>
            <a:endParaRPr lang="en-US" altLang="en-US" sz="3600" b="1" dirty="0">
              <a:ea typeface="Palatino Linotype" panose="02040502050505030304" pitchFamily="18" charset="0"/>
            </a:endParaRP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37D6A92-C754-4A8F-9215-4DCDFE188450}" type="slidenum">
              <a:rPr lang="en-US" altLang="en-US"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25</a:t>
            </a:fld>
            <a:endParaRPr lang="en-US" altLang="en-US" sz="1200" dirty="0">
              <a:solidFill>
                <a:srgbClr val="898989"/>
              </a:solidFill>
              <a:latin typeface="Arial" panose="020B0604020202020204" pitchFamily="34" charset="0"/>
              <a:cs typeface="Arial" panose="020B0604020202020204" pitchFamily="34" charset="0"/>
            </a:endParaRPr>
          </a:p>
        </p:txBody>
      </p:sp>
      <p:sp>
        <p:nvSpPr>
          <p:cNvPr id="2" name="Arrow: Up 1">
            <a:extLst>
              <a:ext uri="{FF2B5EF4-FFF2-40B4-BE49-F238E27FC236}">
                <a16:creationId xmlns:a16="http://schemas.microsoft.com/office/drawing/2014/main" id="{E0FA9DCF-72EC-484C-9001-0B06A60A502E}"/>
              </a:ext>
            </a:extLst>
          </p:cNvPr>
          <p:cNvSpPr/>
          <p:nvPr/>
        </p:nvSpPr>
        <p:spPr>
          <a:xfrm>
            <a:off x="2461260" y="1325880"/>
            <a:ext cx="342900" cy="537210"/>
          </a:xfrm>
          <a:prstGeom prst="up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3697660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021106-0151-4670-B8A6-41D622BE949E}"/>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26</a:t>
            </a:fld>
            <a:endParaRPr lang="en-US" altLang="en-US">
              <a:cs typeface="Arial" panose="020B0604020202020204" pitchFamily="34" charset="0"/>
            </a:endParaRPr>
          </a:p>
        </p:txBody>
      </p:sp>
      <p:sp>
        <p:nvSpPr>
          <p:cNvPr id="5" name="Content Placeholder 6">
            <a:extLst>
              <a:ext uri="{FF2B5EF4-FFF2-40B4-BE49-F238E27FC236}">
                <a16:creationId xmlns:a16="http://schemas.microsoft.com/office/drawing/2014/main" id="{0CC83DE6-14F1-4002-BC2F-EA9A738AF477}"/>
              </a:ext>
            </a:extLst>
          </p:cNvPr>
          <p:cNvSpPr>
            <a:spLocks noGrp="1"/>
          </p:cNvSpPr>
          <p:nvPr>
            <p:ph idx="1"/>
          </p:nvPr>
        </p:nvSpPr>
        <p:spPr>
          <a:xfrm>
            <a:off x="1677682" y="1344707"/>
            <a:ext cx="8859689" cy="4781457"/>
          </a:xfrm>
        </p:spPr>
        <p:txBody>
          <a:bodyPr>
            <a:noAutofit/>
          </a:bodyPr>
          <a:lstStyle/>
          <a:p>
            <a:pPr marL="0" indent="0">
              <a:buNone/>
            </a:pPr>
            <a:r>
              <a:rPr lang="en-US" sz="1100" dirty="0">
                <a:latin typeface="Palatino Linotype" panose="02040502050505030304" pitchFamily="18" charset="0"/>
              </a:rPr>
              <a:t> </a:t>
            </a:r>
          </a:p>
          <a:p>
            <a:pPr marL="0" indent="0">
              <a:buNone/>
            </a:pPr>
            <a:r>
              <a:rPr lang="en-US" sz="1100" dirty="0">
                <a:latin typeface="Palatino Linotype" panose="02040502050505030304" pitchFamily="18" charset="0"/>
              </a:rPr>
              <a:t> </a:t>
            </a:r>
            <a:r>
              <a:rPr lang="en-US" sz="1100" b="1" u="sng" dirty="0"/>
              <a:t/>
            </a:r>
            <a:br>
              <a:rPr lang="en-US" sz="1100" b="1" u="sng" dirty="0"/>
            </a:br>
            <a:r>
              <a:rPr lang="en-US" sz="1100" b="1" dirty="0"/>
              <a:t> </a:t>
            </a:r>
            <a:endParaRPr lang="en-US" sz="1100" dirty="0"/>
          </a:p>
          <a:p>
            <a:pPr marL="0" indent="0" eaLnBrk="1" hangingPunct="1">
              <a:buNone/>
              <a:defRPr/>
            </a:pPr>
            <a:endParaRPr lang="en-US" altLang="en-US" sz="1100" dirty="0">
              <a:latin typeface="Arial" charset="0"/>
              <a:cs typeface="Arial" charset="0"/>
            </a:endParaRPr>
          </a:p>
          <a:p>
            <a:pPr marL="0" indent="0" eaLnBrk="1" hangingPunct="1">
              <a:buNone/>
              <a:defRPr/>
            </a:pPr>
            <a:endParaRPr lang="en-US" altLang="en-US" sz="1100" dirty="0">
              <a:latin typeface="Arial" charset="0"/>
              <a:cs typeface="Arial" charset="0"/>
            </a:endParaRPr>
          </a:p>
        </p:txBody>
      </p:sp>
      <p:sp>
        <p:nvSpPr>
          <p:cNvPr id="6" name="Title 5">
            <a:extLst>
              <a:ext uri="{FF2B5EF4-FFF2-40B4-BE49-F238E27FC236}">
                <a16:creationId xmlns:a16="http://schemas.microsoft.com/office/drawing/2014/main" id="{C4B2D348-DA66-46EF-B78A-686FB481E817}"/>
              </a:ext>
            </a:extLst>
          </p:cNvPr>
          <p:cNvSpPr>
            <a:spLocks noGrp="1"/>
          </p:cNvSpPr>
          <p:nvPr>
            <p:ph type="title"/>
          </p:nvPr>
        </p:nvSpPr>
        <p:spPr>
          <a:xfrm>
            <a:off x="1981200" y="315913"/>
            <a:ext cx="8229600" cy="620712"/>
          </a:xfrm>
        </p:spPr>
        <p:txBody>
          <a:bodyPr>
            <a:normAutofit/>
          </a:bodyPr>
          <a:lstStyle/>
          <a:p>
            <a:pPr eaLnBrk="1" hangingPunct="1"/>
            <a:r>
              <a:rPr lang="en-US" altLang="en-US" sz="2800" b="1" dirty="0">
                <a:ea typeface="Palatino Linotype" panose="02040502050505030304" pitchFamily="18" charset="0"/>
              </a:rPr>
              <a:t>Wohlgemuth Fellowship</a:t>
            </a:r>
          </a:p>
        </p:txBody>
      </p:sp>
      <p:sp>
        <p:nvSpPr>
          <p:cNvPr id="7" name="Slide Number Placeholder 3">
            <a:extLst>
              <a:ext uri="{FF2B5EF4-FFF2-40B4-BE49-F238E27FC236}">
                <a16:creationId xmlns:a16="http://schemas.microsoft.com/office/drawing/2014/main" id="{F8A94FDA-F60D-4DCE-8120-7B80BF6117E1}"/>
              </a:ext>
            </a:extLst>
          </p:cNvPr>
          <p:cNvSpPr txBox="1">
            <a:spLocks/>
          </p:cNvSpPr>
          <p:nvPr/>
        </p:nvSpPr>
        <p:spPr bwMode="auto">
          <a:xfrm>
            <a:off x="5029200" y="628650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spcBef>
                <a:spcPct val="0"/>
              </a:spcBef>
              <a:buNone/>
            </a:pPr>
            <a:fld id="{537D6A92-C754-4A8F-9215-4DCDFE188450}" type="slidenum">
              <a:rPr lang="en-US" altLang="en-US" sz="1200">
                <a:solidFill>
                  <a:srgbClr val="898989"/>
                </a:solidFill>
                <a:latin typeface="Arial" panose="020B0604020202020204" pitchFamily="34" charset="0"/>
              </a:rPr>
              <a:pPr>
                <a:spcBef>
                  <a:spcPct val="0"/>
                </a:spcBef>
                <a:buNone/>
              </a:pPr>
              <a:t>26</a:t>
            </a:fld>
            <a:endParaRPr lang="en-US" altLang="en-US" sz="1200" dirty="0">
              <a:solidFill>
                <a:srgbClr val="898989"/>
              </a:solidFill>
              <a:latin typeface="Arial" panose="020B0604020202020204" pitchFamily="34" charset="0"/>
            </a:endParaRPr>
          </a:p>
        </p:txBody>
      </p:sp>
      <p:pic>
        <p:nvPicPr>
          <p:cNvPr id="8" name="Picture 7">
            <a:extLst>
              <a:ext uri="{FF2B5EF4-FFF2-40B4-BE49-F238E27FC236}">
                <a16:creationId xmlns:a16="http://schemas.microsoft.com/office/drawing/2014/main" id="{6D9D4B61-BA75-46D7-A3E9-345F2040806C}"/>
              </a:ext>
            </a:extLst>
          </p:cNvPr>
          <p:cNvPicPr>
            <a:picLocks noChangeAspect="1"/>
          </p:cNvPicPr>
          <p:nvPr/>
        </p:nvPicPr>
        <p:blipFill>
          <a:blip r:embed="rId2"/>
          <a:stretch>
            <a:fillRect/>
          </a:stretch>
        </p:blipFill>
        <p:spPr>
          <a:xfrm>
            <a:off x="1524000" y="1481593"/>
            <a:ext cx="9144000" cy="3894815"/>
          </a:xfrm>
          <a:prstGeom prst="rect">
            <a:avLst/>
          </a:prstGeom>
        </p:spPr>
      </p:pic>
      <p:sp>
        <p:nvSpPr>
          <p:cNvPr id="9" name="TextBox 8">
            <a:extLst>
              <a:ext uri="{FF2B5EF4-FFF2-40B4-BE49-F238E27FC236}">
                <a16:creationId xmlns:a16="http://schemas.microsoft.com/office/drawing/2014/main" id="{AA478DEF-1E7B-42E6-A280-0D3A085AE3BB}"/>
              </a:ext>
            </a:extLst>
          </p:cNvPr>
          <p:cNvSpPr txBox="1"/>
          <p:nvPr/>
        </p:nvSpPr>
        <p:spPr>
          <a:xfrm>
            <a:off x="1967348" y="5582008"/>
            <a:ext cx="8708609" cy="338554"/>
          </a:xfrm>
          <a:prstGeom prst="rect">
            <a:avLst/>
          </a:prstGeom>
          <a:noFill/>
        </p:spPr>
        <p:txBody>
          <a:bodyPr wrap="square">
            <a:spAutoFit/>
          </a:bodyPr>
          <a:lstStyle/>
          <a:p>
            <a:pPr eaLnBrk="0" fontAlgn="base" hangingPunct="0">
              <a:spcBef>
                <a:spcPct val="0"/>
              </a:spcBef>
              <a:spcAft>
                <a:spcPct val="0"/>
              </a:spcAft>
            </a:pPr>
            <a:r>
              <a:rPr lang="en-US" sz="1600" dirty="0">
                <a:solidFill>
                  <a:prstClr val="black"/>
                </a:solidFill>
                <a:latin typeface="Calibri" panose="020F0502020204030204" pitchFamily="34" charset="0"/>
                <a:cs typeface="Arial" panose="020B0604020202020204" pitchFamily="34" charset="0"/>
                <a:hlinkClick r:id="rId3"/>
              </a:rPr>
              <a:t>http://www.med.uvm.edu/medicine/dom-research/internal-funding-opportunities-and-pathways</a:t>
            </a:r>
            <a:r>
              <a:rPr lang="en-US" sz="1600" dirty="0">
                <a:solidFill>
                  <a:prstClr val="black"/>
                </a:solidFill>
                <a:latin typeface="Calibri" panose="020F0502020204030204" pitchFamily="34" charset="0"/>
                <a:cs typeface="Arial" panose="020B0604020202020204" pitchFamily="34" charset="0"/>
              </a:rPr>
              <a:t> </a:t>
            </a:r>
          </a:p>
        </p:txBody>
      </p:sp>
      <p:cxnSp>
        <p:nvCxnSpPr>
          <p:cNvPr id="10" name="Straight Arrow Connector 9">
            <a:extLst>
              <a:ext uri="{FF2B5EF4-FFF2-40B4-BE49-F238E27FC236}">
                <a16:creationId xmlns:a16="http://schemas.microsoft.com/office/drawing/2014/main" id="{8DF8FA52-EF97-41BA-B723-99DFEFE7808C}"/>
              </a:ext>
            </a:extLst>
          </p:cNvPr>
          <p:cNvCxnSpPr>
            <a:cxnSpLocks/>
          </p:cNvCxnSpPr>
          <p:nvPr/>
        </p:nvCxnSpPr>
        <p:spPr>
          <a:xfrm flipH="1" flipV="1">
            <a:off x="8100291" y="3622626"/>
            <a:ext cx="979054" cy="22561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101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EDEEC-10EF-4CD3-9D12-E9808C9FD1F7}"/>
              </a:ext>
            </a:extLst>
          </p:cNvPr>
          <p:cNvSpPr>
            <a:spLocks noGrp="1"/>
          </p:cNvSpPr>
          <p:nvPr>
            <p:ph idx="1"/>
          </p:nvPr>
        </p:nvSpPr>
        <p:spPr>
          <a:xfrm>
            <a:off x="1901190" y="1457643"/>
            <a:ext cx="8229600" cy="4525963"/>
          </a:xfrm>
        </p:spPr>
        <p:txBody>
          <a:bodyPr/>
          <a:lstStyle/>
          <a:p>
            <a:r>
              <a:rPr lang="en-US" dirty="0"/>
              <a:t>Please contact me if I can assist you</a:t>
            </a:r>
          </a:p>
        </p:txBody>
      </p:sp>
      <p:sp>
        <p:nvSpPr>
          <p:cNvPr id="3" name="Title 2">
            <a:extLst>
              <a:ext uri="{FF2B5EF4-FFF2-40B4-BE49-F238E27FC236}">
                <a16:creationId xmlns:a16="http://schemas.microsoft.com/office/drawing/2014/main" id="{28C231FB-B130-4E62-82D2-48CDFA02E2F0}"/>
              </a:ext>
            </a:extLst>
          </p:cNvPr>
          <p:cNvSpPr>
            <a:spLocks noGrp="1"/>
          </p:cNvSpPr>
          <p:nvPr>
            <p:ph type="title"/>
          </p:nvPr>
        </p:nvSpPr>
        <p:spPr/>
        <p:txBody>
          <a:bodyPr/>
          <a:lstStyle/>
          <a:p>
            <a:r>
              <a:rPr lang="en-US" dirty="0"/>
              <a:t>Calling early career researchers in the DOM!</a:t>
            </a:r>
            <a:endParaRPr lang="en-US" b="1" dirty="0"/>
          </a:p>
        </p:txBody>
      </p:sp>
      <p:sp>
        <p:nvSpPr>
          <p:cNvPr id="4" name="Slide Number Placeholder 3">
            <a:extLst>
              <a:ext uri="{FF2B5EF4-FFF2-40B4-BE49-F238E27FC236}">
                <a16:creationId xmlns:a16="http://schemas.microsoft.com/office/drawing/2014/main" id="{24262770-458B-42E2-BEBB-543EEFBA4258}"/>
              </a:ext>
            </a:extLst>
          </p:cNvPr>
          <p:cNvSpPr>
            <a:spLocks noGrp="1"/>
          </p:cNvSpPr>
          <p:nvPr>
            <p:ph type="sldNum" sz="quarter" idx="10"/>
          </p:nvPr>
        </p:nvSpPr>
        <p:spPr/>
        <p:txBody>
          <a:bodyPr/>
          <a:lstStyle/>
          <a:p>
            <a:pPr fontAlgn="base">
              <a:spcBef>
                <a:spcPct val="0"/>
              </a:spcBef>
              <a:spcAft>
                <a:spcPct val="0"/>
              </a:spcAft>
              <a:defRPr/>
            </a:pPr>
            <a:fld id="{BBB7C116-13EC-4632-ADC5-E16806BB24F6}" type="slidenum">
              <a:rPr lang="en-US" altLang="en-US">
                <a:cs typeface="Arial" panose="020B0604020202020204" pitchFamily="34" charset="0"/>
              </a:rPr>
              <a:pPr fontAlgn="base">
                <a:spcBef>
                  <a:spcPct val="0"/>
                </a:spcBef>
                <a:spcAft>
                  <a:spcPct val="0"/>
                </a:spcAft>
                <a:defRPr/>
              </a:pPr>
              <a:t>27</a:t>
            </a:fld>
            <a:endParaRPr lang="en-US" altLang="en-US">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95D3EEAD-114C-45A8-986F-B39A49F55EE3}"/>
              </a:ext>
            </a:extLst>
          </p:cNvPr>
          <p:cNvPicPr>
            <a:picLocks noChangeAspect="1"/>
          </p:cNvPicPr>
          <p:nvPr/>
        </p:nvPicPr>
        <p:blipFill>
          <a:blip r:embed="rId2"/>
          <a:stretch>
            <a:fillRect/>
          </a:stretch>
        </p:blipFill>
        <p:spPr>
          <a:xfrm>
            <a:off x="7867332" y="1548923"/>
            <a:ext cx="2137410" cy="2137410"/>
          </a:xfrm>
          <a:prstGeom prst="rect">
            <a:avLst/>
          </a:prstGeom>
        </p:spPr>
      </p:pic>
      <p:pic>
        <p:nvPicPr>
          <p:cNvPr id="8" name="Picture 7">
            <a:extLst>
              <a:ext uri="{FF2B5EF4-FFF2-40B4-BE49-F238E27FC236}">
                <a16:creationId xmlns:a16="http://schemas.microsoft.com/office/drawing/2014/main" id="{43F6A040-508F-4410-A1D9-969A04CC71BB}"/>
              </a:ext>
            </a:extLst>
          </p:cNvPr>
          <p:cNvPicPr>
            <a:picLocks noChangeAspect="1"/>
          </p:cNvPicPr>
          <p:nvPr/>
        </p:nvPicPr>
        <p:blipFill>
          <a:blip r:embed="rId3"/>
          <a:stretch>
            <a:fillRect/>
          </a:stretch>
        </p:blipFill>
        <p:spPr>
          <a:xfrm>
            <a:off x="2328318" y="2171700"/>
            <a:ext cx="4419193" cy="3429000"/>
          </a:xfrm>
          <a:prstGeom prst="rect">
            <a:avLst/>
          </a:prstGeom>
        </p:spPr>
      </p:pic>
    </p:spTree>
    <p:extLst>
      <p:ext uri="{BB962C8B-B14F-4D97-AF65-F5344CB8AC3E}">
        <p14:creationId xmlns:p14="http://schemas.microsoft.com/office/powerpoint/2010/main" val="230435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44"/>
            <a:ext cx="11353800" cy="2200275"/>
          </a:xfrm>
        </p:spPr>
        <p:txBody>
          <a:bodyPr>
            <a:normAutofit fontScale="90000"/>
          </a:bodyPr>
          <a:lstStyle/>
          <a:p>
            <a:r>
              <a:rPr lang="en-US" sz="7300" b="1" u="sng" dirty="0" smtClean="0">
                <a:solidFill>
                  <a:srgbClr val="00B050"/>
                </a:solidFill>
              </a:rPr>
              <a:t>Faculty Development</a:t>
            </a: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Mentoring</a:t>
            </a:r>
            <a:br>
              <a:rPr lang="en-US" b="1" dirty="0" smtClean="0">
                <a:solidFill>
                  <a:srgbClr val="00B050"/>
                </a:solidFill>
              </a:rPr>
            </a:br>
            <a:r>
              <a:rPr lang="en-US" b="1" dirty="0" smtClean="0">
                <a:solidFill>
                  <a:srgbClr val="00B050"/>
                </a:solidFill>
              </a:rPr>
              <a:t>Teaching Academy </a:t>
            </a:r>
            <a:r>
              <a:rPr lang="en-US" b="1" dirty="0">
                <a:solidFill>
                  <a:srgbClr val="00B050"/>
                </a:solidFill>
              </a:rPr>
              <a:t>o</a:t>
            </a:r>
            <a:r>
              <a:rPr lang="en-US" b="1" dirty="0" smtClean="0">
                <a:solidFill>
                  <a:srgbClr val="00B050"/>
                </a:solidFill>
              </a:rPr>
              <a:t>pportunities</a:t>
            </a:r>
            <a:br>
              <a:rPr lang="en-US" b="1" dirty="0" smtClean="0">
                <a:solidFill>
                  <a:srgbClr val="00B050"/>
                </a:solidFill>
              </a:rPr>
            </a:br>
            <a:r>
              <a:rPr lang="en-US" b="1" dirty="0">
                <a:solidFill>
                  <a:srgbClr val="00B050"/>
                </a:solidFill>
              </a:rPr>
              <a:t>Annual r</a:t>
            </a:r>
            <a:r>
              <a:rPr lang="en-US" b="1" dirty="0" smtClean="0">
                <a:solidFill>
                  <a:srgbClr val="00B050"/>
                </a:solidFill>
              </a:rPr>
              <a:t>eview</a:t>
            </a:r>
            <a:br>
              <a:rPr lang="en-US" b="1" dirty="0" smtClean="0">
                <a:solidFill>
                  <a:srgbClr val="00B050"/>
                </a:solidFill>
              </a:rPr>
            </a:br>
            <a:r>
              <a:rPr lang="en-US" b="1" dirty="0" smtClean="0">
                <a:solidFill>
                  <a:srgbClr val="00B050"/>
                </a:solidFill>
              </a:rPr>
              <a:t>The early to late career spectrum</a:t>
            </a: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endParaRPr lang="en-US" b="1"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9200" y="0"/>
            <a:ext cx="4457700" cy="6858000"/>
          </a:xfrm>
        </p:spPr>
      </p:pic>
    </p:spTree>
    <p:extLst>
      <p:ext uri="{BB962C8B-B14F-4D97-AF65-F5344CB8AC3E}">
        <p14:creationId xmlns:p14="http://schemas.microsoft.com/office/powerpoint/2010/main" val="1091694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174" y="2523744"/>
            <a:ext cx="8596668" cy="1320800"/>
          </a:xfrm>
        </p:spPr>
        <p:txBody>
          <a:bodyPr/>
          <a:lstStyle/>
          <a:p>
            <a:pPr algn="ctr"/>
            <a:r>
              <a:rPr lang="en-US" dirty="0" smtClean="0"/>
              <a:t>Looking forward to 2022!</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6630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7163"/>
            <a:ext cx="9144000" cy="2387600"/>
          </a:xfrm>
        </p:spPr>
        <p:txBody>
          <a:bodyPr>
            <a:normAutofit/>
          </a:bodyPr>
          <a:lstStyle/>
          <a:p>
            <a:r>
              <a:rPr lang="en-US" dirty="0" smtClean="0">
                <a:solidFill>
                  <a:srgbClr val="00B050"/>
                </a:solidFill>
                <a:latin typeface="Times New Roman" panose="02020603050405020304" pitchFamily="18" charset="0"/>
                <a:cs typeface="Times New Roman" panose="02020603050405020304" pitchFamily="18" charset="0"/>
              </a:rPr>
              <a:t>Department of Medicine 2019 </a:t>
            </a:r>
            <a:r>
              <a:rPr lang="en-US" dirty="0">
                <a:solidFill>
                  <a:srgbClr val="00B050"/>
                </a:solidFill>
                <a:latin typeface="Times New Roman" panose="02020603050405020304" pitchFamily="18" charset="0"/>
                <a:cs typeface="Times New Roman" panose="02020603050405020304" pitchFamily="18" charset="0"/>
              </a:rPr>
              <a:t/>
            </a:r>
            <a:br>
              <a:rPr lang="en-US" dirty="0">
                <a:solidFill>
                  <a:srgbClr val="00B050"/>
                </a:solidFill>
                <a:latin typeface="Times New Roman" panose="02020603050405020304" pitchFamily="18" charset="0"/>
                <a:cs typeface="Times New Roman" panose="02020603050405020304" pitchFamily="18" charset="0"/>
              </a:rPr>
            </a:br>
            <a:endParaRPr lang="en-US" dirty="0" smtClean="0">
              <a:solidFill>
                <a:srgbClr val="00B05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8046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0714" y="3294176"/>
            <a:ext cx="9144000" cy="2387600"/>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solidFill>
                  <a:srgbClr val="00B050"/>
                </a:solidFill>
                <a:latin typeface="Times New Roman" panose="02020603050405020304" pitchFamily="18" charset="0"/>
                <a:cs typeface="Times New Roman" panose="02020603050405020304" pitchFamily="18" charset="0"/>
              </a:rPr>
              <a:t>Thank you, </a:t>
            </a:r>
            <a:r>
              <a:rPr lang="en-US" b="1" dirty="0" smtClean="0">
                <a:solidFill>
                  <a:srgbClr val="00B050"/>
                </a:solidFill>
                <a:latin typeface="Times New Roman" panose="02020603050405020304" pitchFamily="18" charset="0"/>
                <a:cs typeface="Times New Roman" panose="02020603050405020304" pitchFamily="18" charset="0"/>
              </a:rPr>
              <a:t>everyone</a:t>
            </a:r>
            <a:r>
              <a:rPr lang="en-US" dirty="0" smtClean="0">
                <a:solidFill>
                  <a:srgbClr val="00B050"/>
                </a:solidFill>
                <a:latin typeface="Times New Roman" panose="02020603050405020304" pitchFamily="18" charset="0"/>
                <a:cs typeface="Times New Roman" panose="02020603050405020304" pitchFamily="18" charset="0"/>
              </a:rPr>
              <a:t>.</a:t>
            </a:r>
            <a:r>
              <a:rPr lang="en-US" dirty="0" smtClean="0">
                <a:solidFill>
                  <a:srgbClr val="00B0F0"/>
                </a:solidFill>
                <a:latin typeface="Times New Roman" panose="02020603050405020304" pitchFamily="18" charset="0"/>
                <a:cs typeface="Times New Roman" panose="02020603050405020304" pitchFamily="18" charset="0"/>
              </a:rPr>
              <a:t/>
            </a:r>
            <a:br>
              <a:rPr lang="en-US" dirty="0" smtClean="0">
                <a:solidFill>
                  <a:srgbClr val="00B0F0"/>
                </a:solidFill>
                <a:latin typeface="Times New Roman" panose="02020603050405020304" pitchFamily="18" charset="0"/>
                <a:cs typeface="Times New Roman" panose="02020603050405020304" pitchFamily="18" charset="0"/>
              </a:rPr>
            </a:br>
            <a:r>
              <a:rPr lang="en-US" dirty="0">
                <a:solidFill>
                  <a:srgbClr val="00B0F0"/>
                </a:solidFill>
                <a:latin typeface="Times New Roman" panose="02020603050405020304" pitchFamily="18" charset="0"/>
                <a:cs typeface="Times New Roman" panose="02020603050405020304" pitchFamily="18" charset="0"/>
              </a:rPr>
              <a:t/>
            </a:r>
            <a:br>
              <a:rPr lang="en-US" dirty="0">
                <a:solidFill>
                  <a:srgbClr val="00B0F0"/>
                </a:solidFill>
                <a:latin typeface="Times New Roman" panose="02020603050405020304" pitchFamily="18" charset="0"/>
                <a:cs typeface="Times New Roman" panose="02020603050405020304" pitchFamily="18" charset="0"/>
              </a:rPr>
            </a:br>
            <a:r>
              <a:rPr lang="en-US" dirty="0" smtClean="0">
                <a:solidFill>
                  <a:srgbClr val="00B050"/>
                </a:solidFill>
                <a:latin typeface="Times New Roman" panose="02020603050405020304" pitchFamily="18" charset="0"/>
                <a:cs typeface="Times New Roman" panose="02020603050405020304" pitchFamily="18" charset="0"/>
              </a:rPr>
              <a:t>Happy Holidays </a:t>
            </a:r>
            <a:br>
              <a:rPr lang="en-US" dirty="0" smtClean="0">
                <a:solidFill>
                  <a:srgbClr val="00B050"/>
                </a:solidFill>
                <a:latin typeface="Times New Roman" panose="02020603050405020304" pitchFamily="18" charset="0"/>
                <a:cs typeface="Times New Roman" panose="02020603050405020304" pitchFamily="18" charset="0"/>
              </a:rPr>
            </a:br>
            <a:r>
              <a:rPr lang="en-US" dirty="0">
                <a:solidFill>
                  <a:srgbClr val="00B050"/>
                </a:solidFill>
                <a:latin typeface="Times New Roman" panose="02020603050405020304" pitchFamily="18" charset="0"/>
                <a:cs typeface="Times New Roman" panose="02020603050405020304" pitchFamily="18" charset="0"/>
              </a:rPr>
              <a:t/>
            </a:r>
            <a:br>
              <a:rPr lang="en-US" dirty="0">
                <a:solidFill>
                  <a:srgbClr val="00B050"/>
                </a:solidFill>
                <a:latin typeface="Times New Roman" panose="02020603050405020304" pitchFamily="18" charset="0"/>
                <a:cs typeface="Times New Roman" panose="02020603050405020304" pitchFamily="18" charset="0"/>
              </a:rPr>
            </a:br>
            <a:r>
              <a:rPr lang="en-US" dirty="0" smtClean="0">
                <a:solidFill>
                  <a:srgbClr val="00B050"/>
                </a:solidFill>
                <a:latin typeface="Times New Roman" panose="02020603050405020304" pitchFamily="18" charset="0"/>
                <a:cs typeface="Times New Roman" panose="02020603050405020304" pitchFamily="18" charset="0"/>
              </a:rPr>
              <a:t>Looking forward to 2020!</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60714" y="6345238"/>
            <a:ext cx="9144000" cy="1655762"/>
          </a:xfrm>
        </p:spPr>
        <p:txBody>
          <a:bodyPr/>
          <a:lstStyle/>
          <a:p>
            <a:endParaRPr lang="en-US" dirty="0"/>
          </a:p>
        </p:txBody>
      </p:sp>
    </p:spTree>
    <p:extLst>
      <p:ext uri="{BB962C8B-B14F-4D97-AF65-F5344CB8AC3E}">
        <p14:creationId xmlns:p14="http://schemas.microsoft.com/office/powerpoint/2010/main" val="42737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2020 is way back in our rear view mirror-and 2021 is about to be….and despite a cyberattack, a pandemic and “oh yeah, that happened” it has been a year of accomplishments</a:t>
            </a:r>
            <a:endParaRPr lang="en-US" sz="3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017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2012900"/>
              </p:ext>
            </p:extLst>
          </p:nvPr>
        </p:nvGraphicFramePr>
        <p:xfrm>
          <a:off x="5188414" y="503720"/>
          <a:ext cx="5704874" cy="5907022"/>
        </p:xfrm>
        <a:graphic>
          <a:graphicData uri="http://schemas.openxmlformats.org/drawingml/2006/table">
            <a:tbl>
              <a:tblPr firstRow="1" firstCol="1" bandRow="1">
                <a:tableStyleId>{5C22544A-7EE6-4342-B048-85BDC9FD1C3A}</a:tableStyleId>
              </a:tblPr>
              <a:tblGrid>
                <a:gridCol w="2026507">
                  <a:extLst>
                    <a:ext uri="{9D8B030D-6E8A-4147-A177-3AD203B41FA5}">
                      <a16:colId xmlns:a16="http://schemas.microsoft.com/office/drawing/2014/main" val="2691554229"/>
                    </a:ext>
                  </a:extLst>
                </a:gridCol>
                <a:gridCol w="2724717">
                  <a:extLst>
                    <a:ext uri="{9D8B030D-6E8A-4147-A177-3AD203B41FA5}">
                      <a16:colId xmlns:a16="http://schemas.microsoft.com/office/drawing/2014/main" val="2291878298"/>
                    </a:ext>
                  </a:extLst>
                </a:gridCol>
                <a:gridCol w="953650">
                  <a:extLst>
                    <a:ext uri="{9D8B030D-6E8A-4147-A177-3AD203B41FA5}">
                      <a16:colId xmlns:a16="http://schemas.microsoft.com/office/drawing/2014/main" val="915619401"/>
                    </a:ext>
                  </a:extLst>
                </a:gridCol>
              </a:tblGrid>
              <a:tr h="336670">
                <a:tc>
                  <a:txBody>
                    <a:bodyPr/>
                    <a:lstStyle/>
                    <a:p>
                      <a:pPr marL="0" marR="0" algn="ctr">
                        <a:spcBef>
                          <a:spcPts val="0"/>
                        </a:spcBef>
                        <a:spcAft>
                          <a:spcPts val="0"/>
                        </a:spcAft>
                      </a:pPr>
                      <a:r>
                        <a:rPr lang="en-US" sz="800">
                          <a:effectLst/>
                        </a:rPr>
                        <a:t>Faculty Name</a:t>
                      </a:r>
                      <a:endParaRPr lang="en-US" sz="800">
                        <a:effectLst/>
                        <a:latin typeface="Calibri" panose="020F0502020204030204" pitchFamily="34" charset="0"/>
                        <a:ea typeface="Calibri" panose="020F0502020204030204" pitchFamily="34" charset="0"/>
                      </a:endParaRPr>
                    </a:p>
                  </a:txBody>
                  <a:tcPr marL="50728" marR="50728" marT="0" marB="0" anchor="ctr"/>
                </a:tc>
                <a:tc>
                  <a:txBody>
                    <a:bodyPr/>
                    <a:lstStyle/>
                    <a:p>
                      <a:pPr marL="0" marR="0" algn="ctr">
                        <a:spcBef>
                          <a:spcPts val="0"/>
                        </a:spcBef>
                        <a:spcAft>
                          <a:spcPts val="0"/>
                        </a:spcAft>
                      </a:pPr>
                      <a:r>
                        <a:rPr lang="en-US" sz="800">
                          <a:effectLst/>
                        </a:rPr>
                        <a:t>Division</a:t>
                      </a:r>
                      <a:endParaRPr lang="en-US" sz="800">
                        <a:effectLst/>
                        <a:latin typeface="Calibri" panose="020F0502020204030204" pitchFamily="34" charset="0"/>
                        <a:ea typeface="Calibri" panose="020F0502020204030204" pitchFamily="34" charset="0"/>
                      </a:endParaRPr>
                    </a:p>
                  </a:txBody>
                  <a:tcPr marL="50728" marR="50728" marT="0" marB="0" anchor="ctr"/>
                </a:tc>
                <a:tc>
                  <a:txBody>
                    <a:bodyPr/>
                    <a:lstStyle/>
                    <a:p>
                      <a:pPr marL="0" marR="0" algn="ctr">
                        <a:spcBef>
                          <a:spcPts val="0"/>
                        </a:spcBef>
                        <a:spcAft>
                          <a:spcPts val="0"/>
                        </a:spcAft>
                      </a:pPr>
                      <a:r>
                        <a:rPr lang="en-US" sz="800">
                          <a:effectLst/>
                        </a:rPr>
                        <a:t>Start Date</a:t>
                      </a:r>
                      <a:endParaRPr lang="en-US" sz="800">
                        <a:effectLst/>
                        <a:latin typeface="Calibri" panose="020F0502020204030204" pitchFamily="34" charset="0"/>
                        <a:ea typeface="Calibri" panose="020F0502020204030204" pitchFamily="34" charset="0"/>
                      </a:endParaRPr>
                    </a:p>
                  </a:txBody>
                  <a:tcPr marL="50728" marR="50728" marT="0" marB="0" anchor="ctr"/>
                </a:tc>
                <a:extLst>
                  <a:ext uri="{0D108BD9-81ED-4DB2-BD59-A6C34878D82A}">
                    <a16:rowId xmlns:a16="http://schemas.microsoft.com/office/drawing/2014/main" val="3751168994"/>
                  </a:ext>
                </a:extLst>
              </a:tr>
              <a:tr h="336670">
                <a:tc>
                  <a:txBody>
                    <a:bodyPr/>
                    <a:lstStyle/>
                    <a:p>
                      <a:pPr marL="0" marR="0">
                        <a:spcBef>
                          <a:spcPts val="0"/>
                        </a:spcBef>
                        <a:spcAft>
                          <a:spcPts val="0"/>
                        </a:spcAft>
                      </a:pPr>
                      <a:r>
                        <a:rPr lang="en-US" sz="800">
                          <a:effectLst/>
                        </a:rPr>
                        <a:t>Poston, Jacqueline</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Med-Hematology Oncology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4/19/2021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723013317"/>
                  </a:ext>
                </a:extLst>
              </a:tr>
              <a:tr h="191289">
                <a:tc>
                  <a:txBody>
                    <a:bodyPr/>
                    <a:lstStyle/>
                    <a:p>
                      <a:pPr marL="0" marR="0">
                        <a:spcBef>
                          <a:spcPts val="0"/>
                        </a:spcBef>
                        <a:spcAft>
                          <a:spcPts val="0"/>
                        </a:spcAft>
                      </a:pPr>
                      <a:r>
                        <a:rPr lang="en-US" sz="800">
                          <a:effectLst/>
                        </a:rPr>
                        <a:t>Kaminski, Peter</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Med-Hospital Med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6/2/2021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2336247150"/>
                  </a:ext>
                </a:extLst>
              </a:tr>
              <a:tr h="191289">
                <a:tc>
                  <a:txBody>
                    <a:bodyPr/>
                    <a:lstStyle/>
                    <a:p>
                      <a:pPr marL="0" marR="0">
                        <a:spcBef>
                          <a:spcPts val="0"/>
                        </a:spcBef>
                        <a:spcAft>
                          <a:spcPts val="0"/>
                        </a:spcAft>
                      </a:pPr>
                      <a:r>
                        <a:rPr lang="en-US" sz="800">
                          <a:effectLst/>
                        </a:rPr>
                        <a:t>Khan, Shamima</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Med-Medicine - Eduprenuership</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7/1/2021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171134081"/>
                  </a:ext>
                </a:extLst>
              </a:tr>
              <a:tr h="336670">
                <a:tc>
                  <a:txBody>
                    <a:bodyPr/>
                    <a:lstStyle/>
                    <a:p>
                      <a:pPr marL="0" marR="0">
                        <a:spcBef>
                          <a:spcPts val="0"/>
                        </a:spcBef>
                        <a:spcAft>
                          <a:spcPts val="0"/>
                        </a:spcAft>
                      </a:pPr>
                      <a:r>
                        <a:rPr lang="en-US" sz="800">
                          <a:effectLst/>
                        </a:rPr>
                        <a:t>Bullis, Sean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Med-Infectious Disease</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7/12/2021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510921425"/>
                  </a:ext>
                </a:extLst>
              </a:tr>
              <a:tr h="191289">
                <a:tc>
                  <a:txBody>
                    <a:bodyPr/>
                    <a:lstStyle/>
                    <a:p>
                      <a:pPr marL="0" marR="0">
                        <a:spcBef>
                          <a:spcPts val="0"/>
                        </a:spcBef>
                        <a:spcAft>
                          <a:spcPts val="0"/>
                        </a:spcAft>
                      </a:pPr>
                      <a:r>
                        <a:rPr lang="en-US" sz="800">
                          <a:effectLst/>
                        </a:rPr>
                        <a:t>Holcombe, Randall</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Med-Hematology Oncology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8/1/2021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845448845"/>
                  </a:ext>
                </a:extLst>
              </a:tr>
              <a:tr h="191289">
                <a:tc>
                  <a:txBody>
                    <a:bodyPr/>
                    <a:lstStyle/>
                    <a:p>
                      <a:pPr marL="0" marR="0">
                        <a:spcBef>
                          <a:spcPts val="0"/>
                        </a:spcBef>
                        <a:spcAft>
                          <a:spcPts val="0"/>
                        </a:spcAft>
                      </a:pPr>
                      <a:r>
                        <a:rPr lang="en-US" sz="800">
                          <a:effectLst/>
                        </a:rPr>
                        <a:t>Suggs, Lauren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Med-Cardiology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8/9/2021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462074321"/>
                  </a:ext>
                </a:extLst>
              </a:tr>
              <a:tr h="191289">
                <a:tc>
                  <a:txBody>
                    <a:bodyPr/>
                    <a:lstStyle/>
                    <a:p>
                      <a:pPr marL="0" marR="0">
                        <a:spcBef>
                          <a:spcPts val="0"/>
                        </a:spcBef>
                        <a:spcAft>
                          <a:spcPts val="0"/>
                        </a:spcAft>
                      </a:pPr>
                      <a:r>
                        <a:rPr lang="en-US" sz="800">
                          <a:effectLst/>
                        </a:rPr>
                        <a:t>Kokoszynska, Marta</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Med-Pulmonary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8/9/2021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179216140"/>
                  </a:ext>
                </a:extLst>
              </a:tr>
              <a:tr h="336670">
                <a:tc>
                  <a:txBody>
                    <a:bodyPr/>
                    <a:lstStyle/>
                    <a:p>
                      <a:pPr marL="0" marR="0">
                        <a:spcBef>
                          <a:spcPts val="0"/>
                        </a:spcBef>
                        <a:spcAft>
                          <a:spcPts val="0"/>
                        </a:spcAft>
                      </a:pPr>
                      <a:r>
                        <a:rPr lang="en-US" sz="800">
                          <a:effectLst/>
                        </a:rPr>
                        <a:t>Heffley, Jason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Med-Gastroenterology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8/23/2021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302194851"/>
                  </a:ext>
                </a:extLst>
              </a:tr>
              <a:tr h="191289">
                <a:tc>
                  <a:txBody>
                    <a:bodyPr/>
                    <a:lstStyle/>
                    <a:p>
                      <a:pPr marL="0" marR="0">
                        <a:spcBef>
                          <a:spcPts val="0"/>
                        </a:spcBef>
                        <a:spcAft>
                          <a:spcPts val="0"/>
                        </a:spcAft>
                      </a:pPr>
                      <a:r>
                        <a:rPr lang="en-US" sz="800">
                          <a:effectLst/>
                        </a:rPr>
                        <a:t>Rand, David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Med-Hospital Med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9/7/2021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2477699133"/>
                  </a:ext>
                </a:extLst>
              </a:tr>
              <a:tr h="191289">
                <a:tc>
                  <a:txBody>
                    <a:bodyPr/>
                    <a:lstStyle/>
                    <a:p>
                      <a:pPr marL="0" marR="0">
                        <a:spcBef>
                          <a:spcPts val="0"/>
                        </a:spcBef>
                        <a:spcAft>
                          <a:spcPts val="0"/>
                        </a:spcAft>
                      </a:pPr>
                      <a:r>
                        <a:rPr lang="en-US" sz="800">
                          <a:effectLst/>
                        </a:rPr>
                        <a:t>Morris, Carolyn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Med-Pulmonary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9/7/2021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969934992"/>
                  </a:ext>
                </a:extLst>
              </a:tr>
              <a:tr h="336670">
                <a:tc>
                  <a:txBody>
                    <a:bodyPr/>
                    <a:lstStyle/>
                    <a:p>
                      <a:pPr marL="0" marR="0">
                        <a:spcBef>
                          <a:spcPts val="0"/>
                        </a:spcBef>
                        <a:spcAft>
                          <a:spcPts val="0"/>
                        </a:spcAft>
                      </a:pPr>
                      <a:r>
                        <a:rPr lang="en-US" sz="800">
                          <a:effectLst/>
                        </a:rPr>
                        <a:t>Greenberg, Caitlyn </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Med-Hospital Med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10/1/2021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995112159"/>
                  </a:ext>
                </a:extLst>
              </a:tr>
              <a:tr h="336670">
                <a:tc>
                  <a:txBody>
                    <a:bodyPr/>
                    <a:lstStyle/>
                    <a:p>
                      <a:pPr marL="0" marR="0">
                        <a:spcBef>
                          <a:spcPts val="0"/>
                        </a:spcBef>
                        <a:spcAft>
                          <a:spcPts val="0"/>
                        </a:spcAft>
                      </a:pPr>
                      <a:r>
                        <a:rPr lang="en-US" sz="800">
                          <a:effectLst/>
                        </a:rPr>
                        <a:t>Banu, Dragos</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Med-Gen Internal Med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11/15/2021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491497424"/>
                  </a:ext>
                </a:extLst>
              </a:tr>
              <a:tr h="336670">
                <a:tc>
                  <a:txBody>
                    <a:bodyPr/>
                    <a:lstStyle/>
                    <a:p>
                      <a:pPr marL="0" marR="0">
                        <a:spcBef>
                          <a:spcPts val="0"/>
                        </a:spcBef>
                        <a:spcAft>
                          <a:spcPts val="0"/>
                        </a:spcAft>
                      </a:pPr>
                      <a:r>
                        <a:rPr lang="en-US" sz="800">
                          <a:effectLst/>
                        </a:rPr>
                        <a:t>Koulouris, Carolyn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Med-Gen Internal Med</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11/15/2021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3425724132"/>
                  </a:ext>
                </a:extLst>
              </a:tr>
              <a:tr h="336670">
                <a:tc>
                  <a:txBody>
                    <a:bodyPr/>
                    <a:lstStyle/>
                    <a:p>
                      <a:pPr marL="0" marR="0">
                        <a:spcBef>
                          <a:spcPts val="0"/>
                        </a:spcBef>
                        <a:spcAft>
                          <a:spcPts val="0"/>
                        </a:spcAft>
                      </a:pPr>
                      <a:r>
                        <a:rPr lang="en-US" sz="800">
                          <a:effectLst/>
                        </a:rPr>
                        <a:t>Marineci, Silviana</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Med-Nephrology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12/13/2021</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3245053142"/>
                  </a:ext>
                </a:extLst>
              </a:tr>
              <a:tr h="336670">
                <a:tc>
                  <a:txBody>
                    <a:bodyPr/>
                    <a:lstStyle/>
                    <a:p>
                      <a:pPr marL="0" marR="0">
                        <a:spcBef>
                          <a:spcPts val="0"/>
                        </a:spcBef>
                        <a:spcAft>
                          <a:spcPts val="0"/>
                        </a:spcAft>
                      </a:pPr>
                      <a:r>
                        <a:rPr lang="en-US" sz="800">
                          <a:effectLst/>
                        </a:rPr>
                        <a:t>Gosselin, Jeanne</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Med-Rheumatology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4/18/2022</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244837104"/>
                  </a:ext>
                </a:extLst>
              </a:tr>
              <a:tr h="336670">
                <a:tc>
                  <a:txBody>
                    <a:bodyPr/>
                    <a:lstStyle/>
                    <a:p>
                      <a:pPr marL="0" marR="0">
                        <a:spcBef>
                          <a:spcPts val="0"/>
                        </a:spcBef>
                        <a:spcAft>
                          <a:spcPts val="0"/>
                        </a:spcAft>
                      </a:pPr>
                      <a:r>
                        <a:rPr lang="en-US" sz="800">
                          <a:effectLst/>
                        </a:rPr>
                        <a:t>Klett, Eric</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Med-Endocrinology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6/30/2022</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829673082"/>
                  </a:ext>
                </a:extLst>
              </a:tr>
              <a:tr h="336670">
                <a:tc>
                  <a:txBody>
                    <a:bodyPr/>
                    <a:lstStyle/>
                    <a:p>
                      <a:pPr marL="0" marR="0">
                        <a:spcBef>
                          <a:spcPts val="0"/>
                        </a:spcBef>
                        <a:spcAft>
                          <a:spcPts val="0"/>
                        </a:spcAft>
                      </a:pPr>
                      <a:r>
                        <a:rPr lang="en-US" sz="800">
                          <a:effectLst/>
                        </a:rPr>
                        <a:t>Fiorini Furtado, Vanessa</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Med-Hematology Oncology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7/11/2022</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2717430922"/>
                  </a:ext>
                </a:extLst>
              </a:tr>
              <a:tr h="336670">
                <a:tc>
                  <a:txBody>
                    <a:bodyPr/>
                    <a:lstStyle/>
                    <a:p>
                      <a:pPr marL="0" marR="0">
                        <a:spcBef>
                          <a:spcPts val="0"/>
                        </a:spcBef>
                        <a:spcAft>
                          <a:spcPts val="0"/>
                        </a:spcAft>
                      </a:pPr>
                      <a:r>
                        <a:rPr lang="en-US" sz="800">
                          <a:effectLst/>
                        </a:rPr>
                        <a:t>Thoms, Brendan</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Med-Rheumatology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7/11/2022</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357590692"/>
                  </a:ext>
                </a:extLst>
              </a:tr>
              <a:tr h="336670">
                <a:tc>
                  <a:txBody>
                    <a:bodyPr/>
                    <a:lstStyle/>
                    <a:p>
                      <a:pPr marL="0" marR="0">
                        <a:spcBef>
                          <a:spcPts val="0"/>
                        </a:spcBef>
                        <a:spcAft>
                          <a:spcPts val="0"/>
                        </a:spcAft>
                      </a:pPr>
                      <a:r>
                        <a:rPr lang="en-US" sz="800">
                          <a:effectLst/>
                        </a:rPr>
                        <a:t>Gergi, Mansour </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Med-Hematology Oncology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7/11/2022</a:t>
                      </a:r>
                      <a:endParaRPr lang="en-US" sz="80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1548147540"/>
                  </a:ext>
                </a:extLst>
              </a:tr>
              <a:tr h="191289">
                <a:tc>
                  <a:txBody>
                    <a:bodyPr/>
                    <a:lstStyle/>
                    <a:p>
                      <a:pPr marL="0" marR="0">
                        <a:spcBef>
                          <a:spcPts val="0"/>
                        </a:spcBef>
                        <a:spcAft>
                          <a:spcPts val="0"/>
                        </a:spcAft>
                      </a:pPr>
                      <a:r>
                        <a:rPr lang="en-US" sz="800">
                          <a:effectLst/>
                        </a:rPr>
                        <a:t>Ducomb, Emily </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a:effectLst/>
                        </a:rPr>
                        <a:t>Med-Pulmonary</a:t>
                      </a:r>
                      <a:endParaRPr lang="en-US" sz="800">
                        <a:effectLst/>
                        <a:latin typeface="Calibri" panose="020F0502020204030204" pitchFamily="34" charset="0"/>
                        <a:ea typeface="Calibri" panose="020F0502020204030204" pitchFamily="34" charset="0"/>
                      </a:endParaRPr>
                    </a:p>
                  </a:txBody>
                  <a:tcPr marL="50728" marR="50728" marT="0" marB="0"/>
                </a:tc>
                <a:tc>
                  <a:txBody>
                    <a:bodyPr/>
                    <a:lstStyle/>
                    <a:p>
                      <a:pPr marL="0" marR="0">
                        <a:spcBef>
                          <a:spcPts val="0"/>
                        </a:spcBef>
                        <a:spcAft>
                          <a:spcPts val="0"/>
                        </a:spcAft>
                      </a:pPr>
                      <a:r>
                        <a:rPr lang="en-US" sz="800" dirty="0">
                          <a:effectLst/>
                        </a:rPr>
                        <a:t>8/9/2022</a:t>
                      </a:r>
                      <a:endParaRPr lang="en-US" sz="800" dirty="0">
                        <a:effectLst/>
                        <a:latin typeface="Calibri" panose="020F0502020204030204" pitchFamily="34" charset="0"/>
                        <a:ea typeface="Calibri" panose="020F0502020204030204" pitchFamily="34" charset="0"/>
                      </a:endParaRPr>
                    </a:p>
                  </a:txBody>
                  <a:tcPr marL="50728" marR="50728" marT="0" marB="0"/>
                </a:tc>
                <a:extLst>
                  <a:ext uri="{0D108BD9-81ED-4DB2-BD59-A6C34878D82A}">
                    <a16:rowId xmlns:a16="http://schemas.microsoft.com/office/drawing/2014/main" val="2217242050"/>
                  </a:ext>
                </a:extLst>
              </a:tr>
            </a:tbl>
          </a:graphicData>
        </a:graphic>
      </p:graphicFrame>
      <p:sp>
        <p:nvSpPr>
          <p:cNvPr id="3" name="TextBox 2"/>
          <p:cNvSpPr txBox="1"/>
          <p:nvPr/>
        </p:nvSpPr>
        <p:spPr>
          <a:xfrm>
            <a:off x="465273" y="715617"/>
            <a:ext cx="4311437" cy="584775"/>
          </a:xfrm>
          <a:prstGeom prst="rect">
            <a:avLst/>
          </a:prstGeom>
          <a:noFill/>
        </p:spPr>
        <p:txBody>
          <a:bodyPr wrap="none" rtlCol="0">
            <a:spAutoFit/>
          </a:bodyPr>
          <a:lstStyle/>
          <a:p>
            <a:r>
              <a:rPr lang="en-US" sz="3200" dirty="0" smtClean="0"/>
              <a:t>Welcome New Faculty! *</a:t>
            </a:r>
            <a:endParaRPr lang="en-US" sz="3200" dirty="0"/>
          </a:p>
        </p:txBody>
      </p:sp>
      <p:sp>
        <p:nvSpPr>
          <p:cNvPr id="4" name="TextBox 3"/>
          <p:cNvSpPr txBox="1"/>
          <p:nvPr/>
        </p:nvSpPr>
        <p:spPr>
          <a:xfrm>
            <a:off x="556591" y="4711148"/>
            <a:ext cx="3808415" cy="830997"/>
          </a:xfrm>
          <a:prstGeom prst="rect">
            <a:avLst/>
          </a:prstGeom>
          <a:noFill/>
        </p:spPr>
        <p:txBody>
          <a:bodyPr wrap="none" rtlCol="0">
            <a:spAutoFit/>
          </a:bodyPr>
          <a:lstStyle/>
          <a:p>
            <a:r>
              <a:rPr lang="en-US" sz="2400" dirty="0" smtClean="0"/>
              <a:t>*Look for the next edition of </a:t>
            </a:r>
          </a:p>
          <a:p>
            <a:r>
              <a:rPr lang="en-US" sz="2400" dirty="0" smtClean="0"/>
              <a:t>The Chart!!!</a:t>
            </a:r>
            <a:endParaRPr lang="en-US" sz="2400" dirty="0"/>
          </a:p>
        </p:txBody>
      </p:sp>
      <p:cxnSp>
        <p:nvCxnSpPr>
          <p:cNvPr id="6" name="Straight Connector 5"/>
          <p:cNvCxnSpPr/>
          <p:nvPr/>
        </p:nvCxnSpPr>
        <p:spPr>
          <a:xfrm>
            <a:off x="5188414" y="4547937"/>
            <a:ext cx="57048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3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5437" y="923925"/>
            <a:ext cx="9001125" cy="5010150"/>
          </a:xfrm>
          <a:prstGeom prst="rect">
            <a:avLst/>
          </a:prstGeom>
        </p:spPr>
      </p:pic>
    </p:spTree>
    <p:extLst>
      <p:ext uri="{BB962C8B-B14F-4D97-AF65-F5344CB8AC3E}">
        <p14:creationId xmlns:p14="http://schemas.microsoft.com/office/powerpoint/2010/main" val="35894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635" y="0"/>
            <a:ext cx="10515600" cy="1325563"/>
          </a:xfrm>
        </p:spPr>
        <p:txBody>
          <a:bodyPr>
            <a:normAutofit/>
          </a:bodyPr>
          <a:lstStyle/>
          <a:p>
            <a:pPr algn="ctr"/>
            <a:r>
              <a:rPr lang="en-US" sz="3600" dirty="0" smtClean="0"/>
              <a:t>Recognition-a few highlights</a:t>
            </a:r>
            <a:endParaRPr lang="en-US" sz="3600" dirty="0"/>
          </a:p>
        </p:txBody>
      </p:sp>
      <p:sp>
        <p:nvSpPr>
          <p:cNvPr id="3" name="Content Placeholder 2"/>
          <p:cNvSpPr>
            <a:spLocks noGrp="1"/>
          </p:cNvSpPr>
          <p:nvPr>
            <p:ph idx="1"/>
          </p:nvPr>
        </p:nvSpPr>
        <p:spPr>
          <a:xfrm>
            <a:off x="1225827" y="1325563"/>
            <a:ext cx="10389704" cy="5141705"/>
          </a:xfrm>
        </p:spPr>
        <p:txBody>
          <a:bodyPr>
            <a:normAutofit fontScale="70000" lnSpcReduction="20000"/>
          </a:bodyPr>
          <a:lstStyle/>
          <a:p>
            <a:pPr marL="0" indent="0">
              <a:buNone/>
            </a:pPr>
            <a:r>
              <a:rPr lang="en-US" sz="2400" dirty="0" smtClean="0"/>
              <a:t>Josh Farkas:  Gold Foundation Champions in Humanism Award</a:t>
            </a:r>
          </a:p>
          <a:p>
            <a:pPr marL="0" indent="0">
              <a:buNone/>
            </a:pPr>
            <a:endParaRPr lang="en-US" sz="2400" dirty="0" smtClean="0"/>
          </a:p>
          <a:p>
            <a:pPr marL="0" indent="0">
              <a:buNone/>
            </a:pPr>
            <a:r>
              <a:rPr lang="en-US" sz="2400" dirty="0" smtClean="0"/>
              <a:t>Jason Bates:  American Thoracic Society Recognition for Scientific Accomplishment</a:t>
            </a:r>
          </a:p>
          <a:p>
            <a:pPr marL="0" indent="0">
              <a:buNone/>
            </a:pPr>
            <a:endParaRPr lang="en-US" sz="2400" dirty="0" smtClean="0"/>
          </a:p>
          <a:p>
            <a:pPr marL="0" indent="0">
              <a:buNone/>
            </a:pPr>
            <a:r>
              <a:rPr lang="en-US" sz="2400" dirty="0" smtClean="0"/>
              <a:t>Glenn Goldman: President,  American College of Mohs Surgery</a:t>
            </a:r>
          </a:p>
          <a:p>
            <a:pPr marL="0" indent="0">
              <a:buNone/>
            </a:pPr>
            <a:endParaRPr lang="en-US" sz="2400" dirty="0" smtClean="0"/>
          </a:p>
          <a:p>
            <a:pPr marL="0" indent="0">
              <a:buNone/>
            </a:pPr>
            <a:r>
              <a:rPr lang="en-US" sz="2400" dirty="0" smtClean="0"/>
              <a:t>Mary Cushman:  American Heart Association Award of Meritorious Achievement</a:t>
            </a:r>
          </a:p>
          <a:p>
            <a:pPr marL="0" indent="0">
              <a:buNone/>
            </a:pPr>
            <a:endParaRPr lang="en-US" sz="2400" dirty="0"/>
          </a:p>
          <a:p>
            <a:pPr marL="0" indent="0">
              <a:buNone/>
            </a:pPr>
            <a:r>
              <a:rPr lang="en-US" sz="2400" dirty="0" smtClean="0"/>
              <a:t>Randy Holcombe:  Inaugural J. Walter </a:t>
            </a:r>
            <a:r>
              <a:rPr lang="en-US" sz="2400" dirty="0" err="1" smtClean="0"/>
              <a:t>Junkett</a:t>
            </a:r>
            <a:r>
              <a:rPr lang="en-US" sz="2400" dirty="0" smtClean="0"/>
              <a:t> Chair in Cancer Research</a:t>
            </a:r>
          </a:p>
          <a:p>
            <a:pPr marL="0" indent="0">
              <a:buNone/>
            </a:pPr>
            <a:endParaRPr lang="en-US" sz="2400" dirty="0" smtClean="0"/>
          </a:p>
          <a:p>
            <a:pPr marL="0" indent="0">
              <a:buNone/>
            </a:pPr>
            <a:r>
              <a:rPr lang="en-US" sz="2400" dirty="0" smtClean="0"/>
              <a:t>Kristen Pierce:  Vermont Medical Society Physician Award for Community Service</a:t>
            </a:r>
          </a:p>
          <a:p>
            <a:pPr marL="0" indent="0">
              <a:buNone/>
            </a:pPr>
            <a:endParaRPr lang="en-US" sz="2400" dirty="0" smtClean="0"/>
          </a:p>
          <a:p>
            <a:pPr marL="0" indent="0">
              <a:buNone/>
            </a:pPr>
            <a:r>
              <a:rPr lang="en-US" sz="2400" dirty="0" smtClean="0"/>
              <a:t>Tim Plante:  Bloomfield Early Career Professorship in Cardiovascular Research</a:t>
            </a:r>
          </a:p>
          <a:p>
            <a:pPr marL="0" indent="0">
              <a:buNone/>
            </a:pPr>
            <a:endParaRPr lang="en-US" sz="2400" dirty="0" smtClean="0"/>
          </a:p>
          <a:p>
            <a:pPr marL="0" indent="0">
              <a:buNone/>
            </a:pPr>
            <a:r>
              <a:rPr lang="en-US" sz="2400" dirty="0" smtClean="0"/>
              <a:t>Halle Sobel:  Distinguished Educator, LCOM Teaching Academy</a:t>
            </a:r>
            <a:endParaRPr lang="en-US" sz="2400" dirty="0"/>
          </a:p>
        </p:txBody>
      </p:sp>
    </p:spTree>
    <p:extLst>
      <p:ext uri="{BB962C8B-B14F-4D97-AF65-F5344CB8AC3E}">
        <p14:creationId xmlns:p14="http://schemas.microsoft.com/office/powerpoint/2010/main" val="2986489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95" y="569843"/>
            <a:ext cx="10017170" cy="1320800"/>
          </a:xfrm>
        </p:spPr>
        <p:txBody>
          <a:bodyPr/>
          <a:lstStyle/>
          <a:p>
            <a:endParaRPr lang="en-US" dirty="0"/>
          </a:p>
        </p:txBody>
      </p:sp>
      <p:sp>
        <p:nvSpPr>
          <p:cNvPr id="3" name="Content Placeholder 2"/>
          <p:cNvSpPr>
            <a:spLocks noGrp="1"/>
          </p:cNvSpPr>
          <p:nvPr>
            <p:ph idx="1"/>
          </p:nvPr>
        </p:nvSpPr>
        <p:spPr>
          <a:xfrm>
            <a:off x="920446" y="1230243"/>
            <a:ext cx="8596668" cy="3880773"/>
          </a:xfrm>
        </p:spPr>
        <p:txBody>
          <a:bodyPr>
            <a:normAutofit fontScale="92500" lnSpcReduction="10000"/>
          </a:bodyPr>
          <a:lstStyle/>
          <a:p>
            <a:pPr marL="0" indent="0">
              <a:buNone/>
            </a:pPr>
            <a:r>
              <a:rPr lang="en-US" sz="2400" dirty="0" smtClean="0"/>
              <a:t>9</a:t>
            </a:r>
            <a:r>
              <a:rPr lang="en-US" sz="2400" baseline="30000" dirty="0" smtClean="0"/>
              <a:t>th</a:t>
            </a:r>
            <a:r>
              <a:rPr lang="en-US" sz="2400" dirty="0" smtClean="0"/>
              <a:t> Biennial Stem Cell Conference:  Dan Weiss</a:t>
            </a:r>
          </a:p>
          <a:p>
            <a:pPr marL="0" indent="0">
              <a:buNone/>
            </a:pPr>
            <a:endParaRPr lang="en-US" sz="2400" dirty="0" smtClean="0"/>
          </a:p>
          <a:p>
            <a:pPr marL="0" indent="0">
              <a:buNone/>
            </a:pPr>
            <a:r>
              <a:rPr lang="en-US" sz="2400" dirty="0" smtClean="0"/>
              <a:t>UVM MPH earned national accreditation:  Jan Carney</a:t>
            </a:r>
          </a:p>
          <a:p>
            <a:pPr marL="0" indent="0">
              <a:buNone/>
            </a:pPr>
            <a:endParaRPr lang="en-US" sz="2400" dirty="0" smtClean="0"/>
          </a:p>
          <a:p>
            <a:pPr marL="0" indent="0">
              <a:buNone/>
            </a:pPr>
            <a:r>
              <a:rPr lang="en-US" sz="2400" dirty="0" smtClean="0"/>
              <a:t>LCME reaccreditation for 8 years: Everyone!!</a:t>
            </a:r>
          </a:p>
          <a:p>
            <a:pPr marL="0" indent="0">
              <a:buNone/>
            </a:pPr>
            <a:endParaRPr lang="en-US" sz="2400" dirty="0" smtClean="0"/>
          </a:p>
          <a:p>
            <a:pPr marL="0" indent="0">
              <a:buNone/>
            </a:pPr>
            <a:r>
              <a:rPr lang="en-US" sz="2400" dirty="0" smtClean="0"/>
              <a:t>Clinical mission:  665,733 RVU (2% above budget)</a:t>
            </a:r>
          </a:p>
          <a:p>
            <a:pPr marL="0" indent="0">
              <a:buNone/>
            </a:pPr>
            <a:endParaRPr lang="en-US" sz="2400" dirty="0"/>
          </a:p>
          <a:p>
            <a:pPr marL="0" indent="0">
              <a:buNone/>
            </a:pPr>
            <a:r>
              <a:rPr lang="en-US" sz="2400" dirty="0" smtClean="0"/>
              <a:t>And all the accomplishments to follow…</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50417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754</TotalTime>
  <Words>986</Words>
  <Application>Microsoft Office PowerPoint</Application>
  <PresentationFormat>Widescreen</PresentationFormat>
  <Paragraphs>214</Paragraphs>
  <Slides>29</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Arial Black</vt:lpstr>
      <vt:lpstr>Calibri</vt:lpstr>
      <vt:lpstr>Calibri Light</vt:lpstr>
      <vt:lpstr>Courier New</vt:lpstr>
      <vt:lpstr>Palatino</vt:lpstr>
      <vt:lpstr>Palatino Linotype</vt:lpstr>
      <vt:lpstr>Times New Roman</vt:lpstr>
      <vt:lpstr>Trebuchet MS</vt:lpstr>
      <vt:lpstr>Wingdings 3</vt:lpstr>
      <vt:lpstr>Facet</vt:lpstr>
      <vt:lpstr>Office Theme</vt:lpstr>
      <vt:lpstr>1_Office Theme</vt:lpstr>
      <vt:lpstr>Department of Medicine</vt:lpstr>
      <vt:lpstr>PowerPoint Presentation</vt:lpstr>
      <vt:lpstr>Department of Medicine 2019  </vt:lpstr>
      <vt:lpstr>    Thank you, everyone.  Happy Holidays   Looking forward to 2020!</vt:lpstr>
      <vt:lpstr>2020 is way back in our rear view mirror-and 2021 is about to be….and despite a cyberattack, a pandemic and “oh yeah, that happened” it has been a year of accomplishments</vt:lpstr>
      <vt:lpstr>PowerPoint Presentation</vt:lpstr>
      <vt:lpstr>PowerPoint Presentation</vt:lpstr>
      <vt:lpstr>Recognition-a few highlights</vt:lpstr>
      <vt:lpstr>PowerPoint Presentation</vt:lpstr>
      <vt:lpstr>Department of Medicine: Research Update</vt:lpstr>
      <vt:lpstr>Agenda</vt:lpstr>
      <vt:lpstr>Research Applications (Dec 2020)</vt:lpstr>
      <vt:lpstr>Department of Medicine UVM Research Funding (Direct &amp; Indirect), FY17-FY21 </vt:lpstr>
      <vt:lpstr>Department of Medicine UVM Medical Center Research Revenue (Direct &amp; Indirect), FY17-FY21 </vt:lpstr>
      <vt:lpstr>PowerPoint Presentation</vt:lpstr>
      <vt:lpstr>UVM Funding Opportunities Announcement</vt:lpstr>
      <vt:lpstr>Translational Medicine Pilot Grant Program</vt:lpstr>
      <vt:lpstr>Translational Medicine Pilot Awards</vt:lpstr>
      <vt:lpstr>Agenda</vt:lpstr>
      <vt:lpstr>PowerPoint Presentation</vt:lpstr>
      <vt:lpstr>Early Career Research Committee</vt:lpstr>
      <vt:lpstr>DOM Green and Gold Early Career Professor</vt:lpstr>
      <vt:lpstr>Recipient, Green and Gold Early Career Professor</vt:lpstr>
      <vt:lpstr>Are you doing heart-related research??</vt:lpstr>
      <vt:lpstr>Wohlgemuth Fellowship</vt:lpstr>
      <vt:lpstr>Wohlgemuth Fellowship</vt:lpstr>
      <vt:lpstr>Calling early career researchers in the DOM!</vt:lpstr>
      <vt:lpstr>Faculty Development  Mentoring Teaching Academy opportunities Annual review The early to late career spectrum  </vt:lpstr>
      <vt:lpstr>Looking forward to 2022!</vt:lpstr>
    </vt:vector>
  </TitlesOfParts>
  <Company>The University of Vermont Health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Medicine</dc:title>
  <dc:creator>Parsons, Polly E.</dc:creator>
  <cp:lastModifiedBy>Parsons, Polly E.</cp:lastModifiedBy>
  <cp:revision>13</cp:revision>
  <dcterms:created xsi:type="dcterms:W3CDTF">2021-12-13T15:44:50Z</dcterms:created>
  <dcterms:modified xsi:type="dcterms:W3CDTF">2021-12-14T20:05:50Z</dcterms:modified>
</cp:coreProperties>
</file>