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34340" y="342900"/>
            <a:ext cx="6995159" cy="9372600"/>
          </a:xfrm>
          <a:custGeom>
            <a:avLst/>
            <a:gdLst/>
            <a:ahLst/>
            <a:cxnLst/>
            <a:rect l="l" t="t" r="r" b="b"/>
            <a:pathLst>
              <a:path w="6995159" h="9372600">
                <a:moveTo>
                  <a:pt x="0" y="9372600"/>
                </a:moveTo>
                <a:lnTo>
                  <a:pt x="6995159" y="9372600"/>
                </a:lnTo>
                <a:lnTo>
                  <a:pt x="6995159" y="0"/>
                </a:lnTo>
                <a:lnTo>
                  <a:pt x="0" y="0"/>
                </a:lnTo>
                <a:lnTo>
                  <a:pt x="0" y="9372600"/>
                </a:lnTo>
                <a:close/>
              </a:path>
            </a:pathLst>
          </a:custGeom>
          <a:solidFill>
            <a:srgbClr val="00715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5281729" y="0"/>
            <a:ext cx="2491105" cy="1835150"/>
          </a:xfrm>
          <a:custGeom>
            <a:avLst/>
            <a:gdLst/>
            <a:ahLst/>
            <a:cxnLst/>
            <a:rect l="l" t="t" r="r" b="b"/>
            <a:pathLst>
              <a:path w="2491104" h="1835150">
                <a:moveTo>
                  <a:pt x="2490673" y="0"/>
                </a:moveTo>
                <a:lnTo>
                  <a:pt x="1527200" y="0"/>
                </a:lnTo>
                <a:lnTo>
                  <a:pt x="0" y="214629"/>
                </a:lnTo>
                <a:lnTo>
                  <a:pt x="227711" y="1834819"/>
                </a:lnTo>
                <a:lnTo>
                  <a:pt x="2490673" y="1516786"/>
                </a:lnTo>
                <a:lnTo>
                  <a:pt x="2490673" y="0"/>
                </a:lnTo>
                <a:close/>
              </a:path>
            </a:pathLst>
          </a:custGeom>
          <a:solidFill>
            <a:srgbClr val="FFD4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25766" y="1473708"/>
            <a:ext cx="246633" cy="74066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5800" y="478043"/>
            <a:ext cx="4322445" cy="774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5071" y="2367674"/>
            <a:ext cx="6927850" cy="5619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uvm.infoready4.com/%23competitionDetail/1929196" TargetMode="External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hyperlink" Target="mailto:aging@uvm.edu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92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dirty="0"/>
              <a:t>CENTER</a:t>
            </a:r>
            <a:r>
              <a:rPr dirty="0" spc="250"/>
              <a:t> </a:t>
            </a:r>
            <a:r>
              <a:rPr dirty="0" spc="210"/>
              <a:t>ON</a:t>
            </a:r>
            <a:r>
              <a:rPr dirty="0" spc="185"/>
              <a:t> </a:t>
            </a:r>
            <a:r>
              <a:rPr dirty="0" spc="140"/>
              <a:t>AGING</a:t>
            </a:r>
          </a:p>
          <a:p>
            <a:pPr marL="30480">
              <a:lnSpc>
                <a:spcPct val="100000"/>
              </a:lnSpc>
              <a:spcBef>
                <a:spcPts val="160"/>
              </a:spcBef>
            </a:pPr>
            <a:r>
              <a:rPr dirty="0" sz="1000" b="0">
                <a:latin typeface="Arial"/>
                <a:cs typeface="Arial"/>
              </a:rPr>
              <a:t>THE</a:t>
            </a:r>
            <a:r>
              <a:rPr dirty="0" sz="1000" spc="235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UNIVERSITY</a:t>
            </a:r>
            <a:r>
              <a:rPr dirty="0" sz="1000" spc="200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OF</a:t>
            </a:r>
            <a:r>
              <a:rPr dirty="0" sz="1000" spc="170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VERMONT</a:t>
            </a:r>
            <a:r>
              <a:rPr dirty="0" sz="1000" spc="200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LARNER</a:t>
            </a:r>
            <a:r>
              <a:rPr dirty="0" sz="1000" spc="235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COLLEGE</a:t>
            </a:r>
            <a:r>
              <a:rPr dirty="0" sz="1000" spc="235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OF</a:t>
            </a:r>
            <a:r>
              <a:rPr dirty="0" sz="1000" spc="215" b="0">
                <a:latin typeface="Arial"/>
                <a:cs typeface="Arial"/>
              </a:rPr>
              <a:t> </a:t>
            </a:r>
            <a:r>
              <a:rPr dirty="0" sz="1000" spc="40" b="0">
                <a:latin typeface="Arial"/>
                <a:cs typeface="Arial"/>
              </a:rPr>
              <a:t>MEDICINE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342900" y="342900"/>
            <a:ext cx="91440" cy="9372600"/>
          </a:xfrm>
          <a:custGeom>
            <a:avLst/>
            <a:gdLst/>
            <a:ahLst/>
            <a:cxnLst/>
            <a:rect l="l" t="t" r="r" b="b"/>
            <a:pathLst>
              <a:path w="91440" h="9372600">
                <a:moveTo>
                  <a:pt x="91440" y="0"/>
                </a:moveTo>
                <a:lnTo>
                  <a:pt x="0" y="0"/>
                </a:lnTo>
                <a:lnTo>
                  <a:pt x="0" y="9372600"/>
                </a:lnTo>
                <a:lnTo>
                  <a:pt x="91440" y="9372600"/>
                </a:lnTo>
                <a:lnTo>
                  <a:pt x="91440" y="0"/>
                </a:lnTo>
                <a:close/>
              </a:path>
            </a:pathLst>
          </a:custGeom>
          <a:solidFill>
            <a:srgbClr val="FFD4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342265" marR="292735">
              <a:lnSpc>
                <a:spcPct val="100000"/>
              </a:lnSpc>
              <a:spcBef>
                <a:spcPts val="100"/>
              </a:spcBef>
            </a:pPr>
            <a:r>
              <a:rPr dirty="0" spc="-80"/>
              <a:t>Advance</a:t>
            </a:r>
            <a:r>
              <a:rPr dirty="0" spc="-140"/>
              <a:t> </a:t>
            </a:r>
            <a:r>
              <a:rPr dirty="0"/>
              <a:t>the</a:t>
            </a:r>
            <a:r>
              <a:rPr dirty="0" spc="-140"/>
              <a:t> </a:t>
            </a:r>
            <a:r>
              <a:rPr dirty="0" spc="-25"/>
              <a:t>science</a:t>
            </a:r>
            <a:r>
              <a:rPr dirty="0" spc="-135"/>
              <a:t> </a:t>
            </a:r>
            <a:r>
              <a:rPr dirty="0"/>
              <a:t>of</a:t>
            </a:r>
            <a:r>
              <a:rPr dirty="0" spc="-140"/>
              <a:t> </a:t>
            </a:r>
            <a:r>
              <a:rPr dirty="0"/>
              <a:t>aging</a:t>
            </a:r>
            <a:r>
              <a:rPr dirty="0" spc="-135"/>
              <a:t> </a:t>
            </a:r>
            <a:r>
              <a:rPr dirty="0" spc="-25"/>
              <a:t>and </a:t>
            </a:r>
            <a:r>
              <a:rPr dirty="0" spc="-10"/>
              <a:t>longevity</a:t>
            </a:r>
            <a:r>
              <a:rPr dirty="0" spc="-185"/>
              <a:t> </a:t>
            </a:r>
            <a:r>
              <a:rPr dirty="0" spc="-85"/>
              <a:t>research</a:t>
            </a:r>
            <a:r>
              <a:rPr dirty="0" spc="-140"/>
              <a:t> </a:t>
            </a:r>
            <a:r>
              <a:rPr dirty="0" spc="-20"/>
              <a:t>at</a:t>
            </a:r>
            <a:r>
              <a:rPr dirty="0" spc="-155"/>
              <a:t> </a:t>
            </a:r>
            <a:r>
              <a:rPr dirty="0" spc="-20"/>
              <a:t>UVM!</a:t>
            </a:r>
          </a:p>
          <a:p>
            <a:pPr algn="ctr" marL="12700" marR="5080">
              <a:lnSpc>
                <a:spcPct val="100000"/>
              </a:lnSpc>
              <a:spcBef>
                <a:spcPts val="1065"/>
              </a:spcBef>
            </a:pPr>
            <a:r>
              <a:rPr dirty="0" sz="2400" b="0">
                <a:latin typeface="Times New Roman"/>
                <a:cs typeface="Times New Roman"/>
              </a:rPr>
              <a:t>Are</a:t>
            </a:r>
            <a:r>
              <a:rPr dirty="0" sz="2400" spc="-50" b="0">
                <a:latin typeface="Times New Roman"/>
                <a:cs typeface="Times New Roman"/>
              </a:rPr>
              <a:t> </a:t>
            </a:r>
            <a:r>
              <a:rPr dirty="0" sz="2400" b="0">
                <a:latin typeface="Times New Roman"/>
                <a:cs typeface="Times New Roman"/>
              </a:rPr>
              <a:t>you</a:t>
            </a:r>
            <a:r>
              <a:rPr dirty="0" sz="2400" spc="-45" b="0">
                <a:latin typeface="Times New Roman"/>
                <a:cs typeface="Times New Roman"/>
              </a:rPr>
              <a:t> </a:t>
            </a:r>
            <a:r>
              <a:rPr dirty="0" sz="2400" b="0">
                <a:latin typeface="Times New Roman"/>
                <a:cs typeface="Times New Roman"/>
              </a:rPr>
              <a:t>interested</a:t>
            </a:r>
            <a:r>
              <a:rPr dirty="0" sz="2400" spc="-45" b="0">
                <a:latin typeface="Times New Roman"/>
                <a:cs typeface="Times New Roman"/>
              </a:rPr>
              <a:t> </a:t>
            </a:r>
            <a:r>
              <a:rPr dirty="0" sz="2400" b="0">
                <a:latin typeface="Times New Roman"/>
                <a:cs typeface="Times New Roman"/>
              </a:rPr>
              <a:t>in</a:t>
            </a:r>
            <a:r>
              <a:rPr dirty="0" sz="2400" spc="-45" b="0">
                <a:latin typeface="Times New Roman"/>
                <a:cs typeface="Times New Roman"/>
              </a:rPr>
              <a:t> </a:t>
            </a:r>
            <a:r>
              <a:rPr dirty="0" sz="2400" b="0">
                <a:latin typeface="Times New Roman"/>
                <a:cs typeface="Times New Roman"/>
              </a:rPr>
              <a:t>studying</a:t>
            </a:r>
            <a:r>
              <a:rPr dirty="0" sz="2400" spc="-45" b="0">
                <a:latin typeface="Times New Roman"/>
                <a:cs typeface="Times New Roman"/>
              </a:rPr>
              <a:t> </a:t>
            </a:r>
            <a:r>
              <a:rPr dirty="0" sz="2400" b="0">
                <a:latin typeface="Times New Roman"/>
                <a:cs typeface="Times New Roman"/>
              </a:rPr>
              <a:t>Quality</a:t>
            </a:r>
            <a:r>
              <a:rPr dirty="0" sz="2400" spc="-45" b="0">
                <a:latin typeface="Times New Roman"/>
                <a:cs typeface="Times New Roman"/>
              </a:rPr>
              <a:t> </a:t>
            </a:r>
            <a:r>
              <a:rPr dirty="0" sz="2400" b="0">
                <a:latin typeface="Times New Roman"/>
                <a:cs typeface="Times New Roman"/>
              </a:rPr>
              <a:t>of</a:t>
            </a:r>
            <a:r>
              <a:rPr dirty="0" sz="2400" spc="-45" b="0">
                <a:latin typeface="Times New Roman"/>
                <a:cs typeface="Times New Roman"/>
              </a:rPr>
              <a:t> </a:t>
            </a:r>
            <a:r>
              <a:rPr dirty="0" sz="2400" spc="-90" b="0">
                <a:latin typeface="Times New Roman"/>
                <a:cs typeface="Times New Roman"/>
              </a:rPr>
              <a:t>Life</a:t>
            </a:r>
            <a:r>
              <a:rPr dirty="0" sz="2400" spc="-45" b="0">
                <a:latin typeface="Times New Roman"/>
                <a:cs typeface="Times New Roman"/>
              </a:rPr>
              <a:t> </a:t>
            </a:r>
            <a:r>
              <a:rPr dirty="0" sz="2400" b="0">
                <a:latin typeface="Times New Roman"/>
                <a:cs typeface="Times New Roman"/>
              </a:rPr>
              <a:t>of</a:t>
            </a:r>
            <a:r>
              <a:rPr dirty="0" sz="2400" spc="-50" b="0">
                <a:latin typeface="Times New Roman"/>
                <a:cs typeface="Times New Roman"/>
              </a:rPr>
              <a:t> </a:t>
            </a:r>
            <a:r>
              <a:rPr dirty="0" sz="2400" spc="-10" b="0">
                <a:latin typeface="Times New Roman"/>
                <a:cs typeface="Times New Roman"/>
              </a:rPr>
              <a:t>Older </a:t>
            </a:r>
            <a:r>
              <a:rPr dirty="0" sz="2400" b="0">
                <a:latin typeface="Times New Roman"/>
                <a:cs typeface="Times New Roman"/>
              </a:rPr>
              <a:t>Vermonters,</a:t>
            </a:r>
            <a:r>
              <a:rPr dirty="0" sz="2400" spc="50" b="0">
                <a:latin typeface="Times New Roman"/>
                <a:cs typeface="Times New Roman"/>
              </a:rPr>
              <a:t> </a:t>
            </a:r>
            <a:r>
              <a:rPr dirty="0" sz="2400" spc="-25" b="0">
                <a:latin typeface="Times New Roman"/>
                <a:cs typeface="Times New Roman"/>
              </a:rPr>
              <a:t>Aging</a:t>
            </a:r>
            <a:r>
              <a:rPr dirty="0" sz="2400" spc="50" b="0">
                <a:latin typeface="Times New Roman"/>
                <a:cs typeface="Times New Roman"/>
              </a:rPr>
              <a:t> </a:t>
            </a:r>
            <a:r>
              <a:rPr dirty="0" sz="2400" b="0">
                <a:latin typeface="Times New Roman"/>
                <a:cs typeface="Times New Roman"/>
              </a:rPr>
              <a:t>in</a:t>
            </a:r>
            <a:r>
              <a:rPr dirty="0" sz="2400" spc="50" b="0">
                <a:latin typeface="Times New Roman"/>
                <a:cs typeface="Times New Roman"/>
              </a:rPr>
              <a:t> </a:t>
            </a:r>
            <a:r>
              <a:rPr dirty="0" sz="2400" b="0">
                <a:latin typeface="Times New Roman"/>
                <a:cs typeface="Times New Roman"/>
              </a:rPr>
              <a:t>rural</a:t>
            </a:r>
            <a:r>
              <a:rPr dirty="0" sz="2400" spc="50" b="0">
                <a:latin typeface="Times New Roman"/>
                <a:cs typeface="Times New Roman"/>
              </a:rPr>
              <a:t> </a:t>
            </a:r>
            <a:r>
              <a:rPr dirty="0" sz="2400" spc="-10" b="0">
                <a:latin typeface="Times New Roman"/>
                <a:cs typeface="Times New Roman"/>
              </a:rPr>
              <a:t>areas,</a:t>
            </a:r>
            <a:r>
              <a:rPr dirty="0" sz="2400" spc="50" b="0">
                <a:latin typeface="Times New Roman"/>
                <a:cs typeface="Times New Roman"/>
              </a:rPr>
              <a:t> </a:t>
            </a:r>
            <a:r>
              <a:rPr dirty="0" sz="2400" b="0">
                <a:latin typeface="Times New Roman"/>
                <a:cs typeface="Times New Roman"/>
              </a:rPr>
              <a:t>Innovations</a:t>
            </a:r>
            <a:r>
              <a:rPr dirty="0" sz="2400" spc="55" b="0">
                <a:latin typeface="Times New Roman"/>
                <a:cs typeface="Times New Roman"/>
              </a:rPr>
              <a:t> </a:t>
            </a:r>
            <a:r>
              <a:rPr dirty="0" sz="2400" spc="-25" b="0">
                <a:latin typeface="Times New Roman"/>
                <a:cs typeface="Times New Roman"/>
              </a:rPr>
              <a:t>in </a:t>
            </a:r>
            <a:r>
              <a:rPr dirty="0" sz="2400" b="0">
                <a:latin typeface="Times New Roman"/>
                <a:cs typeface="Times New Roman"/>
              </a:rPr>
              <a:t>healthcare</a:t>
            </a:r>
            <a:r>
              <a:rPr dirty="0" sz="2400" spc="60" b="0">
                <a:latin typeface="Times New Roman"/>
                <a:cs typeface="Times New Roman"/>
              </a:rPr>
              <a:t> </a:t>
            </a:r>
            <a:r>
              <a:rPr dirty="0" sz="2400" b="0">
                <a:latin typeface="Times New Roman"/>
                <a:cs typeface="Times New Roman"/>
              </a:rPr>
              <a:t>communication</a:t>
            </a:r>
            <a:r>
              <a:rPr dirty="0" sz="2400" spc="60" b="0">
                <a:latin typeface="Times New Roman"/>
                <a:cs typeface="Times New Roman"/>
              </a:rPr>
              <a:t> </a:t>
            </a:r>
            <a:r>
              <a:rPr dirty="0" sz="2400" b="0">
                <a:latin typeface="Times New Roman"/>
                <a:cs typeface="Times New Roman"/>
              </a:rPr>
              <a:t>with</a:t>
            </a:r>
            <a:r>
              <a:rPr dirty="0" sz="2400" spc="65" b="0">
                <a:latin typeface="Times New Roman"/>
                <a:cs typeface="Times New Roman"/>
              </a:rPr>
              <a:t> </a:t>
            </a:r>
            <a:r>
              <a:rPr dirty="0" sz="2400" b="0">
                <a:latin typeface="Times New Roman"/>
                <a:cs typeface="Times New Roman"/>
              </a:rPr>
              <a:t>older</a:t>
            </a:r>
            <a:r>
              <a:rPr dirty="0" sz="2400" spc="60" b="0">
                <a:latin typeface="Times New Roman"/>
                <a:cs typeface="Times New Roman"/>
              </a:rPr>
              <a:t> </a:t>
            </a:r>
            <a:r>
              <a:rPr dirty="0" sz="2400" b="0">
                <a:latin typeface="Times New Roman"/>
                <a:cs typeface="Times New Roman"/>
              </a:rPr>
              <a:t>adults,</a:t>
            </a:r>
            <a:r>
              <a:rPr dirty="0" sz="2400" spc="60" b="0">
                <a:latin typeface="Times New Roman"/>
                <a:cs typeface="Times New Roman"/>
              </a:rPr>
              <a:t> </a:t>
            </a:r>
            <a:r>
              <a:rPr dirty="0" sz="2400" spc="-10" b="0">
                <a:latin typeface="Times New Roman"/>
                <a:cs typeface="Times New Roman"/>
              </a:rPr>
              <a:t>Caregiving </a:t>
            </a:r>
            <a:r>
              <a:rPr dirty="0" sz="2400" b="0">
                <a:latin typeface="Times New Roman"/>
                <a:cs typeface="Times New Roman"/>
              </a:rPr>
              <a:t>and</a:t>
            </a:r>
            <a:r>
              <a:rPr dirty="0" sz="2400" spc="-5" b="0">
                <a:latin typeface="Times New Roman"/>
                <a:cs typeface="Times New Roman"/>
              </a:rPr>
              <a:t> </a:t>
            </a:r>
            <a:r>
              <a:rPr dirty="0" sz="2400" spc="-20" b="0">
                <a:latin typeface="Times New Roman"/>
                <a:cs typeface="Times New Roman"/>
              </a:rPr>
              <a:t>aging,</a:t>
            </a:r>
            <a:r>
              <a:rPr dirty="0" sz="2400" spc="-5" b="0">
                <a:latin typeface="Times New Roman"/>
                <a:cs typeface="Times New Roman"/>
              </a:rPr>
              <a:t> </a:t>
            </a:r>
            <a:r>
              <a:rPr dirty="0" sz="2400" spc="-40" b="0">
                <a:latin typeface="Times New Roman"/>
                <a:cs typeface="Times New Roman"/>
              </a:rPr>
              <a:t>Resilience</a:t>
            </a:r>
            <a:r>
              <a:rPr dirty="0" sz="2400" b="0">
                <a:latin typeface="Times New Roman"/>
                <a:cs typeface="Times New Roman"/>
              </a:rPr>
              <a:t> and</a:t>
            </a:r>
            <a:r>
              <a:rPr dirty="0" sz="2400" spc="-5" b="0">
                <a:latin typeface="Times New Roman"/>
                <a:cs typeface="Times New Roman"/>
              </a:rPr>
              <a:t> </a:t>
            </a:r>
            <a:r>
              <a:rPr dirty="0" sz="2400" spc="-20" b="0">
                <a:latin typeface="Times New Roman"/>
                <a:cs typeface="Times New Roman"/>
              </a:rPr>
              <a:t>longevity</a:t>
            </a:r>
            <a:r>
              <a:rPr dirty="0" sz="2400" b="0">
                <a:latin typeface="Times New Roman"/>
                <a:cs typeface="Times New Roman"/>
              </a:rPr>
              <a:t> in</a:t>
            </a:r>
            <a:r>
              <a:rPr dirty="0" sz="2400" spc="-5" b="0">
                <a:latin typeface="Times New Roman"/>
                <a:cs typeface="Times New Roman"/>
              </a:rPr>
              <a:t> </a:t>
            </a:r>
            <a:r>
              <a:rPr dirty="0" sz="2400" spc="-10" b="0">
                <a:latin typeface="Times New Roman"/>
                <a:cs typeface="Times New Roman"/>
              </a:rPr>
              <a:t>Vermonters?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5"/>
              </a:spcBef>
            </a:pPr>
            <a:endParaRPr sz="2400">
              <a:latin typeface="Times New Roman"/>
              <a:cs typeface="Times New Roman"/>
            </a:endParaRPr>
          </a:p>
          <a:p>
            <a:pPr algn="ctr" marL="1235710" marR="1158240">
              <a:lnSpc>
                <a:spcPct val="100000"/>
              </a:lnSpc>
            </a:pPr>
            <a:r>
              <a:rPr dirty="0" sz="2400" spc="-10" b="0">
                <a:solidFill>
                  <a:srgbClr val="FFD600"/>
                </a:solidFill>
                <a:latin typeface="Times New Roman"/>
                <a:cs typeface="Times New Roman"/>
              </a:rPr>
              <a:t>Apply</a:t>
            </a:r>
            <a:r>
              <a:rPr dirty="0" sz="2400" spc="-45" b="0">
                <a:solidFill>
                  <a:srgbClr val="FFD600"/>
                </a:solidFill>
                <a:latin typeface="Times New Roman"/>
                <a:cs typeface="Times New Roman"/>
              </a:rPr>
              <a:t> </a:t>
            </a:r>
            <a:r>
              <a:rPr dirty="0" sz="2400" b="0">
                <a:solidFill>
                  <a:srgbClr val="FFD600"/>
                </a:solidFill>
                <a:latin typeface="Times New Roman"/>
                <a:cs typeface="Times New Roman"/>
              </a:rPr>
              <a:t>for</a:t>
            </a:r>
            <a:r>
              <a:rPr dirty="0" sz="2400" spc="-40" b="0">
                <a:solidFill>
                  <a:srgbClr val="FFD600"/>
                </a:solidFill>
                <a:latin typeface="Times New Roman"/>
                <a:cs typeface="Times New Roman"/>
              </a:rPr>
              <a:t> </a:t>
            </a:r>
            <a:r>
              <a:rPr dirty="0" sz="2400" b="0">
                <a:solidFill>
                  <a:srgbClr val="FFD600"/>
                </a:solidFill>
                <a:latin typeface="Times New Roman"/>
                <a:cs typeface="Times New Roman"/>
              </a:rPr>
              <a:t>the</a:t>
            </a:r>
            <a:r>
              <a:rPr dirty="0" sz="2400" spc="-40" b="0">
                <a:solidFill>
                  <a:srgbClr val="FFD600"/>
                </a:solidFill>
                <a:latin typeface="Times New Roman"/>
                <a:cs typeface="Times New Roman"/>
              </a:rPr>
              <a:t> </a:t>
            </a:r>
            <a:r>
              <a:rPr dirty="0" sz="2400" b="0">
                <a:solidFill>
                  <a:srgbClr val="FFD600"/>
                </a:solidFill>
                <a:latin typeface="Times New Roman"/>
                <a:cs typeface="Times New Roman"/>
              </a:rPr>
              <a:t>UVM</a:t>
            </a:r>
            <a:r>
              <a:rPr dirty="0" sz="2400" spc="-40" b="0">
                <a:solidFill>
                  <a:srgbClr val="FFD600"/>
                </a:solidFill>
                <a:latin typeface="Times New Roman"/>
                <a:cs typeface="Times New Roman"/>
              </a:rPr>
              <a:t> </a:t>
            </a:r>
            <a:r>
              <a:rPr dirty="0" sz="2400" b="0">
                <a:solidFill>
                  <a:srgbClr val="FFD600"/>
                </a:solidFill>
                <a:latin typeface="Times New Roman"/>
                <a:cs typeface="Times New Roman"/>
              </a:rPr>
              <a:t>Center</a:t>
            </a:r>
            <a:r>
              <a:rPr dirty="0" sz="2400" spc="-40" b="0">
                <a:solidFill>
                  <a:srgbClr val="FFD600"/>
                </a:solidFill>
                <a:latin typeface="Times New Roman"/>
                <a:cs typeface="Times New Roman"/>
              </a:rPr>
              <a:t> </a:t>
            </a:r>
            <a:r>
              <a:rPr dirty="0" sz="2400" spc="60" b="0">
                <a:solidFill>
                  <a:srgbClr val="FFD600"/>
                </a:solidFill>
                <a:latin typeface="Times New Roman"/>
                <a:cs typeface="Times New Roman"/>
              </a:rPr>
              <a:t>on</a:t>
            </a:r>
            <a:r>
              <a:rPr dirty="0" sz="2400" spc="-40" b="0">
                <a:solidFill>
                  <a:srgbClr val="FFD600"/>
                </a:solidFill>
                <a:latin typeface="Times New Roman"/>
                <a:cs typeface="Times New Roman"/>
              </a:rPr>
              <a:t> </a:t>
            </a:r>
            <a:r>
              <a:rPr dirty="0" sz="2400" spc="-10" b="0">
                <a:solidFill>
                  <a:srgbClr val="FFD600"/>
                </a:solidFill>
                <a:latin typeface="Times New Roman"/>
                <a:cs typeface="Times New Roman"/>
              </a:rPr>
              <a:t>Aging </a:t>
            </a:r>
            <a:r>
              <a:rPr dirty="0" sz="2400" b="0">
                <a:solidFill>
                  <a:srgbClr val="FFD600"/>
                </a:solidFill>
                <a:latin typeface="Times New Roman"/>
                <a:cs typeface="Times New Roman"/>
              </a:rPr>
              <a:t>Pilot</a:t>
            </a:r>
            <a:r>
              <a:rPr dirty="0" sz="2400" spc="50" b="0">
                <a:solidFill>
                  <a:srgbClr val="FFD600"/>
                </a:solidFill>
                <a:latin typeface="Times New Roman"/>
                <a:cs typeface="Times New Roman"/>
              </a:rPr>
              <a:t> </a:t>
            </a:r>
            <a:r>
              <a:rPr dirty="0" sz="2400" b="0">
                <a:solidFill>
                  <a:srgbClr val="FFD600"/>
                </a:solidFill>
                <a:latin typeface="Times New Roman"/>
                <a:cs typeface="Times New Roman"/>
              </a:rPr>
              <a:t>Grant</a:t>
            </a:r>
            <a:r>
              <a:rPr dirty="0" sz="2400" spc="55" b="0">
                <a:solidFill>
                  <a:srgbClr val="FFD600"/>
                </a:solidFill>
                <a:latin typeface="Times New Roman"/>
                <a:cs typeface="Times New Roman"/>
              </a:rPr>
              <a:t> </a:t>
            </a:r>
            <a:r>
              <a:rPr dirty="0" sz="2400" spc="-10" b="0">
                <a:solidFill>
                  <a:srgbClr val="FFD600"/>
                </a:solidFill>
                <a:latin typeface="Times New Roman"/>
                <a:cs typeface="Times New Roman"/>
              </a:rPr>
              <a:t>Award!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5"/>
              </a:spcBef>
            </a:pPr>
            <a:endParaRPr sz="2400">
              <a:latin typeface="Times New Roman"/>
              <a:cs typeface="Times New Roman"/>
            </a:endParaRPr>
          </a:p>
          <a:p>
            <a:pPr algn="ctr" marL="69215">
              <a:lnSpc>
                <a:spcPct val="100000"/>
              </a:lnSpc>
            </a:pPr>
            <a:r>
              <a:rPr dirty="0" sz="2400" b="0">
                <a:latin typeface="Times New Roman"/>
                <a:cs typeface="Times New Roman"/>
              </a:rPr>
              <a:t>Applications</a:t>
            </a:r>
            <a:r>
              <a:rPr dirty="0" sz="2400" spc="-55" b="0">
                <a:latin typeface="Times New Roman"/>
                <a:cs typeface="Times New Roman"/>
              </a:rPr>
              <a:t> </a:t>
            </a:r>
            <a:r>
              <a:rPr dirty="0" sz="2400" b="0">
                <a:latin typeface="Times New Roman"/>
                <a:cs typeface="Times New Roman"/>
              </a:rPr>
              <a:t>due</a:t>
            </a:r>
            <a:r>
              <a:rPr dirty="0" sz="2400" spc="-50" b="0">
                <a:latin typeface="Times New Roman"/>
                <a:cs typeface="Times New Roman"/>
              </a:rPr>
              <a:t> </a:t>
            </a:r>
            <a:r>
              <a:rPr dirty="0" sz="2400" b="0">
                <a:latin typeface="Times New Roman"/>
                <a:cs typeface="Times New Roman"/>
              </a:rPr>
              <a:t>April</a:t>
            </a:r>
            <a:r>
              <a:rPr dirty="0" sz="2400" spc="-50" b="0">
                <a:latin typeface="Times New Roman"/>
                <a:cs typeface="Times New Roman"/>
              </a:rPr>
              <a:t> </a:t>
            </a:r>
            <a:r>
              <a:rPr dirty="0" sz="2400" b="0">
                <a:latin typeface="Times New Roman"/>
                <a:cs typeface="Times New Roman"/>
              </a:rPr>
              <a:t>30th,</a:t>
            </a:r>
            <a:r>
              <a:rPr dirty="0" sz="2400" spc="-50" b="0">
                <a:latin typeface="Times New Roman"/>
                <a:cs typeface="Times New Roman"/>
              </a:rPr>
              <a:t> </a:t>
            </a:r>
            <a:r>
              <a:rPr dirty="0" sz="2400" spc="-10" b="0">
                <a:latin typeface="Times New Roman"/>
                <a:cs typeface="Times New Roman"/>
              </a:rPr>
              <a:t>2024.</a:t>
            </a:r>
            <a:endParaRPr sz="2400">
              <a:latin typeface="Times New Roman"/>
              <a:cs typeface="Times New Roman"/>
            </a:endParaRPr>
          </a:p>
          <a:p>
            <a:pPr algn="ctr" marL="69215">
              <a:lnSpc>
                <a:spcPct val="100000"/>
              </a:lnSpc>
            </a:pPr>
            <a:r>
              <a:rPr dirty="0" sz="2400" b="0">
                <a:latin typeface="Times New Roman"/>
                <a:cs typeface="Times New Roman"/>
              </a:rPr>
              <a:t>Funds</a:t>
            </a:r>
            <a:r>
              <a:rPr dirty="0" sz="2400" spc="-60" b="0">
                <a:latin typeface="Times New Roman"/>
                <a:cs typeface="Times New Roman"/>
              </a:rPr>
              <a:t> </a:t>
            </a:r>
            <a:r>
              <a:rPr dirty="0" sz="2400" spc="60" b="0">
                <a:latin typeface="Times New Roman"/>
                <a:cs typeface="Times New Roman"/>
              </a:rPr>
              <a:t>up</a:t>
            </a:r>
            <a:r>
              <a:rPr dirty="0" sz="2400" spc="-55" b="0">
                <a:latin typeface="Times New Roman"/>
                <a:cs typeface="Times New Roman"/>
              </a:rPr>
              <a:t> </a:t>
            </a:r>
            <a:r>
              <a:rPr dirty="0" sz="2400" b="0">
                <a:latin typeface="Times New Roman"/>
                <a:cs typeface="Times New Roman"/>
              </a:rPr>
              <a:t>to</a:t>
            </a:r>
            <a:r>
              <a:rPr dirty="0" sz="2400" spc="-60" b="0">
                <a:latin typeface="Times New Roman"/>
                <a:cs typeface="Times New Roman"/>
              </a:rPr>
              <a:t> $75K</a:t>
            </a:r>
            <a:r>
              <a:rPr dirty="0" sz="2400" spc="-55" b="0">
                <a:latin typeface="Times New Roman"/>
                <a:cs typeface="Times New Roman"/>
              </a:rPr>
              <a:t> </a:t>
            </a:r>
            <a:r>
              <a:rPr dirty="0" sz="2400" spc="-50" b="0">
                <a:latin typeface="Times New Roman"/>
                <a:cs typeface="Times New Roman"/>
              </a:rPr>
              <a:t>will</a:t>
            </a:r>
            <a:r>
              <a:rPr dirty="0" sz="2400" spc="-55" b="0">
                <a:latin typeface="Times New Roman"/>
                <a:cs typeface="Times New Roman"/>
              </a:rPr>
              <a:t> </a:t>
            </a:r>
            <a:r>
              <a:rPr dirty="0" sz="2400" b="0">
                <a:latin typeface="Times New Roman"/>
                <a:cs typeface="Times New Roman"/>
              </a:rPr>
              <a:t>be</a:t>
            </a:r>
            <a:r>
              <a:rPr dirty="0" sz="2400" spc="-60" b="0">
                <a:latin typeface="Times New Roman"/>
                <a:cs typeface="Times New Roman"/>
              </a:rPr>
              <a:t> </a:t>
            </a:r>
            <a:r>
              <a:rPr dirty="0" sz="2400" b="0">
                <a:latin typeface="Times New Roman"/>
                <a:cs typeface="Times New Roman"/>
              </a:rPr>
              <a:t>awarded</a:t>
            </a:r>
            <a:r>
              <a:rPr dirty="0" sz="2400" spc="-55" b="0">
                <a:latin typeface="Times New Roman"/>
                <a:cs typeface="Times New Roman"/>
              </a:rPr>
              <a:t> July </a:t>
            </a:r>
            <a:r>
              <a:rPr dirty="0" sz="2400" spc="-20" b="0">
                <a:latin typeface="Times New Roman"/>
                <a:cs typeface="Times New Roman"/>
              </a:rPr>
              <a:t>1,</a:t>
            </a:r>
            <a:r>
              <a:rPr dirty="0" sz="2400" spc="-60" b="0">
                <a:latin typeface="Times New Roman"/>
                <a:cs typeface="Times New Roman"/>
              </a:rPr>
              <a:t> </a:t>
            </a:r>
            <a:r>
              <a:rPr dirty="0" sz="2400" spc="-45" b="0">
                <a:latin typeface="Times New Roman"/>
                <a:cs typeface="Times New Roman"/>
              </a:rPr>
              <a:t>2024.</a:t>
            </a:r>
            <a:r>
              <a:rPr dirty="0" sz="2400" spc="-55" b="0">
                <a:latin typeface="Times New Roman"/>
                <a:cs typeface="Times New Roman"/>
              </a:rPr>
              <a:t> </a:t>
            </a:r>
            <a:r>
              <a:rPr dirty="0" sz="2400" spc="-10" b="0">
                <a:latin typeface="Times New Roman"/>
                <a:cs typeface="Times New Roman"/>
              </a:rPr>
              <a:t>Details</a:t>
            </a:r>
            <a:endParaRPr sz="2400">
              <a:latin typeface="Times New Roman"/>
              <a:cs typeface="Times New Roman"/>
            </a:endParaRPr>
          </a:p>
          <a:p>
            <a:pPr algn="ctr" marL="516255" marR="439420">
              <a:lnSpc>
                <a:spcPts val="2670"/>
              </a:lnSpc>
              <a:spcBef>
                <a:spcPts val="270"/>
              </a:spcBef>
            </a:pPr>
            <a:r>
              <a:rPr dirty="0" sz="2400" b="0">
                <a:latin typeface="Times New Roman"/>
                <a:cs typeface="Times New Roman"/>
                <a:hlinkClick r:id="rId2"/>
              </a:rPr>
              <a:t>including</a:t>
            </a:r>
            <a:r>
              <a:rPr dirty="0" sz="2400" spc="-25" b="0">
                <a:latin typeface="Times New Roman"/>
                <a:cs typeface="Times New Roman"/>
                <a:hlinkClick r:id="rId2"/>
              </a:rPr>
              <a:t> </a:t>
            </a:r>
            <a:r>
              <a:rPr dirty="0" sz="2400" b="0">
                <a:latin typeface="Times New Roman"/>
                <a:cs typeface="Times New Roman"/>
                <a:hlinkClick r:id="rId2"/>
              </a:rPr>
              <a:t>evaluation</a:t>
            </a:r>
            <a:r>
              <a:rPr dirty="0" sz="2400" spc="-20" b="0">
                <a:latin typeface="Times New Roman"/>
                <a:cs typeface="Times New Roman"/>
                <a:hlinkClick r:id="rId2"/>
              </a:rPr>
              <a:t> </a:t>
            </a:r>
            <a:r>
              <a:rPr dirty="0" sz="2400" b="0">
                <a:latin typeface="Times New Roman"/>
                <a:cs typeface="Times New Roman"/>
                <a:hlinkClick r:id="rId2"/>
              </a:rPr>
              <a:t>criteria</a:t>
            </a:r>
            <a:r>
              <a:rPr dirty="0" sz="2400" spc="-20" b="0">
                <a:latin typeface="Times New Roman"/>
                <a:cs typeface="Times New Roman"/>
              </a:rPr>
              <a:t> </a:t>
            </a:r>
            <a:r>
              <a:rPr dirty="0" sz="2400" b="0">
                <a:latin typeface="Times New Roman"/>
                <a:cs typeface="Times New Roman"/>
              </a:rPr>
              <a:t>are</a:t>
            </a:r>
            <a:r>
              <a:rPr dirty="0" sz="2400" spc="-20" b="0">
                <a:latin typeface="Times New Roman"/>
                <a:cs typeface="Times New Roman"/>
              </a:rPr>
              <a:t> </a:t>
            </a:r>
            <a:r>
              <a:rPr dirty="0" sz="2400" spc="-45" b="0">
                <a:latin typeface="Times New Roman"/>
                <a:cs typeface="Times New Roman"/>
              </a:rPr>
              <a:t>available:</a:t>
            </a:r>
            <a:r>
              <a:rPr dirty="0" sz="2400" spc="-25" b="0">
                <a:latin typeface="Times New Roman"/>
                <a:cs typeface="Times New Roman"/>
              </a:rPr>
              <a:t> </a:t>
            </a:r>
            <a:r>
              <a:rPr dirty="0" sz="2100" spc="-10" b="0">
                <a:latin typeface="Times New Roman"/>
                <a:cs typeface="Times New Roman"/>
              </a:rPr>
              <a:t>https:// </a:t>
            </a:r>
            <a:r>
              <a:rPr dirty="0" sz="2100" spc="-10" b="0">
                <a:latin typeface="Times New Roman"/>
                <a:cs typeface="Times New Roman"/>
                <a:hlinkClick r:id="rId2"/>
              </a:rPr>
              <a:t>uvm.infoready4.com/#competitionDetail/</a:t>
            </a:r>
            <a:r>
              <a:rPr dirty="0" sz="2100" spc="-10" b="0">
                <a:latin typeface="Times New Roman"/>
                <a:cs typeface="Times New Roman"/>
              </a:rPr>
              <a:t>1929196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755448" y="624820"/>
            <a:ext cx="1362075" cy="627380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marL="12700" marR="306070">
              <a:lnSpc>
                <a:spcPts val="1180"/>
              </a:lnSpc>
              <a:spcBef>
                <a:spcPts val="155"/>
              </a:spcBef>
            </a:pPr>
            <a:r>
              <a:rPr dirty="0" sz="1000" spc="80" b="1">
                <a:solidFill>
                  <a:srgbClr val="007155"/>
                </a:solidFill>
                <a:latin typeface="Arial"/>
                <a:cs typeface="Arial"/>
              </a:rPr>
              <a:t>CONNECTING </a:t>
            </a:r>
            <a:r>
              <a:rPr dirty="0" sz="1000" spc="10" b="1">
                <a:solidFill>
                  <a:srgbClr val="007155"/>
                </a:solidFill>
                <a:latin typeface="Arial"/>
                <a:cs typeface="Arial"/>
              </a:rPr>
              <a:t>GENER</a:t>
            </a:r>
            <a:r>
              <a:rPr dirty="0" sz="1000" spc="15" b="1">
                <a:solidFill>
                  <a:srgbClr val="007155"/>
                </a:solidFill>
                <a:latin typeface="Arial"/>
                <a:cs typeface="Arial"/>
              </a:rPr>
              <a:t> </a:t>
            </a:r>
            <a:r>
              <a:rPr dirty="0" sz="1000" spc="45" b="1">
                <a:solidFill>
                  <a:srgbClr val="007155"/>
                </a:solidFill>
                <a:latin typeface="Arial"/>
                <a:cs typeface="Arial"/>
              </a:rPr>
              <a:t>ATIONS 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ts val="1180"/>
              </a:lnSpc>
            </a:pPr>
            <a:r>
              <a:rPr dirty="0" sz="1000" b="1">
                <a:solidFill>
                  <a:srgbClr val="007155"/>
                </a:solidFill>
                <a:latin typeface="Arial"/>
                <a:cs typeface="Arial"/>
              </a:rPr>
              <a:t>TO</a:t>
            </a:r>
            <a:r>
              <a:rPr dirty="0" sz="1000" spc="225" b="1">
                <a:solidFill>
                  <a:srgbClr val="007155"/>
                </a:solidFill>
                <a:latin typeface="Arial"/>
                <a:cs typeface="Arial"/>
              </a:rPr>
              <a:t> </a:t>
            </a:r>
            <a:r>
              <a:rPr dirty="0" sz="1000" spc="75" b="1">
                <a:solidFill>
                  <a:srgbClr val="007155"/>
                </a:solidFill>
                <a:latin typeface="Arial"/>
                <a:cs typeface="Arial"/>
              </a:rPr>
              <a:t>ENRICH</a:t>
            </a:r>
            <a:r>
              <a:rPr dirty="0" sz="1000" spc="204" b="1">
                <a:solidFill>
                  <a:srgbClr val="007155"/>
                </a:solidFill>
                <a:latin typeface="Arial"/>
                <a:cs typeface="Arial"/>
              </a:rPr>
              <a:t> </a:t>
            </a:r>
            <a:r>
              <a:rPr dirty="0" sz="1000" spc="70" b="1">
                <a:solidFill>
                  <a:srgbClr val="007155"/>
                </a:solidFill>
                <a:latin typeface="Arial"/>
                <a:cs typeface="Arial"/>
              </a:rPr>
              <a:t>AGING </a:t>
            </a:r>
            <a:r>
              <a:rPr dirty="0" sz="1000" spc="90" b="1">
                <a:solidFill>
                  <a:srgbClr val="007155"/>
                </a:solidFill>
                <a:latin typeface="Arial"/>
                <a:cs typeface="Arial"/>
              </a:rPr>
              <a:t>IN</a:t>
            </a:r>
            <a:r>
              <a:rPr dirty="0" sz="1000" spc="175" b="1">
                <a:solidFill>
                  <a:srgbClr val="007155"/>
                </a:solidFill>
                <a:latin typeface="Arial"/>
                <a:cs typeface="Arial"/>
              </a:rPr>
              <a:t> </a:t>
            </a:r>
            <a:r>
              <a:rPr dirty="0" sz="1000" spc="60" b="1">
                <a:solidFill>
                  <a:srgbClr val="007155"/>
                </a:solidFill>
                <a:latin typeface="Arial"/>
                <a:cs typeface="Arial"/>
              </a:rPr>
              <a:t>VERMONT 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6" name="object 6" descr=""/>
          <p:cNvGrpSpPr/>
          <p:nvPr/>
        </p:nvGrpSpPr>
        <p:grpSpPr>
          <a:xfrm>
            <a:off x="0" y="0"/>
            <a:ext cx="7772400" cy="10058400"/>
            <a:chOff x="0" y="0"/>
            <a:chExt cx="7772400" cy="10058400"/>
          </a:xfrm>
        </p:grpSpPr>
        <p:sp>
          <p:nvSpPr>
            <p:cNvPr id="7" name="object 7" descr=""/>
            <p:cNvSpPr/>
            <p:nvPr/>
          </p:nvSpPr>
          <p:spPr>
            <a:xfrm>
              <a:off x="5646864" y="673404"/>
              <a:ext cx="0" cy="541020"/>
            </a:xfrm>
            <a:custGeom>
              <a:avLst/>
              <a:gdLst/>
              <a:ahLst/>
              <a:cxnLst/>
              <a:rect l="l" t="t" r="r" b="b"/>
              <a:pathLst>
                <a:path w="0" h="541019">
                  <a:moveTo>
                    <a:pt x="0" y="0"/>
                  </a:moveTo>
                  <a:lnTo>
                    <a:pt x="0" y="540689"/>
                  </a:lnTo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65584" y="1461516"/>
              <a:ext cx="2330760" cy="770737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4340" y="1461516"/>
              <a:ext cx="2330767" cy="770737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92395" y="1461516"/>
              <a:ext cx="2327629" cy="770737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98500" y="9041727"/>
              <a:ext cx="2018821" cy="408597"/>
            </a:xfrm>
            <a:prstGeom prst="rect">
              <a:avLst/>
            </a:prstGeom>
          </p:spPr>
        </p:pic>
        <p:sp>
          <p:nvSpPr>
            <p:cNvPr id="12" name="object 12" descr=""/>
            <p:cNvSpPr/>
            <p:nvPr/>
          </p:nvSpPr>
          <p:spPr>
            <a:xfrm>
              <a:off x="698500" y="8876030"/>
              <a:ext cx="6433820" cy="0"/>
            </a:xfrm>
            <a:custGeom>
              <a:avLst/>
              <a:gdLst/>
              <a:ahLst/>
              <a:cxnLst/>
              <a:rect l="l" t="t" r="r" b="b"/>
              <a:pathLst>
                <a:path w="6433820" h="0">
                  <a:moveTo>
                    <a:pt x="0" y="0"/>
                  </a:moveTo>
                  <a:lnTo>
                    <a:pt x="643382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0" y="0"/>
              <a:ext cx="7772400" cy="10058400"/>
            </a:xfrm>
            <a:custGeom>
              <a:avLst/>
              <a:gdLst/>
              <a:ahLst/>
              <a:cxnLst/>
              <a:rect l="l" t="t" r="r" b="b"/>
              <a:pathLst>
                <a:path w="7772400" h="10058400">
                  <a:moveTo>
                    <a:pt x="7772400" y="0"/>
                  </a:moveTo>
                  <a:lnTo>
                    <a:pt x="0" y="0"/>
                  </a:lnTo>
                  <a:lnTo>
                    <a:pt x="0" y="342900"/>
                  </a:lnTo>
                  <a:lnTo>
                    <a:pt x="7429500" y="342900"/>
                  </a:lnTo>
                  <a:lnTo>
                    <a:pt x="7429500" y="10058400"/>
                  </a:lnTo>
                  <a:lnTo>
                    <a:pt x="7772400" y="10058400"/>
                  </a:lnTo>
                  <a:lnTo>
                    <a:pt x="7772400" y="342900"/>
                  </a:lnTo>
                  <a:lnTo>
                    <a:pt x="7772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467321" y="8030192"/>
              <a:ext cx="731418" cy="731456"/>
            </a:xfrm>
            <a:prstGeom prst="rect">
              <a:avLst/>
            </a:prstGeom>
          </p:spPr>
        </p:pic>
      </p:grpSp>
      <p:sp>
        <p:nvSpPr>
          <p:cNvPr id="15" name="object 15" descr=""/>
          <p:cNvSpPr txBox="1"/>
          <p:nvPr/>
        </p:nvSpPr>
        <p:spPr>
          <a:xfrm>
            <a:off x="2990214" y="9072143"/>
            <a:ext cx="3552825" cy="411480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dirty="0" sz="800">
                <a:solidFill>
                  <a:srgbClr val="FFFFFF"/>
                </a:solidFill>
                <a:latin typeface="Arial"/>
                <a:cs typeface="Arial"/>
              </a:rPr>
              <a:t>Center</a:t>
            </a:r>
            <a:r>
              <a:rPr dirty="0" sz="800" spc="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dirty="0" sz="800" spc="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FFFFFF"/>
                </a:solidFill>
                <a:latin typeface="Arial"/>
                <a:cs typeface="Arial"/>
              </a:rPr>
              <a:t>Aging</a:t>
            </a:r>
            <a:r>
              <a:rPr dirty="0" sz="800" spc="3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baseline="3472" sz="1200">
                <a:solidFill>
                  <a:srgbClr val="FFFFFF"/>
                </a:solidFill>
                <a:latin typeface="Arial"/>
                <a:cs typeface="Arial"/>
              </a:rPr>
              <a:t>|</a:t>
            </a:r>
            <a:r>
              <a:rPr dirty="0" baseline="3472" sz="1200" spc="4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FFFFFF"/>
                </a:solidFill>
                <a:latin typeface="Arial"/>
                <a:cs typeface="Arial"/>
              </a:rPr>
              <a:t>UVM</a:t>
            </a:r>
            <a:r>
              <a:rPr dirty="0" sz="800" spc="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FFFFFF"/>
                </a:solidFill>
                <a:latin typeface="Arial"/>
                <a:cs typeface="Arial"/>
              </a:rPr>
              <a:t>Larner</a:t>
            </a:r>
            <a:r>
              <a:rPr dirty="0" sz="800" spc="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FFFFFF"/>
                </a:solidFill>
                <a:latin typeface="Arial"/>
                <a:cs typeface="Arial"/>
              </a:rPr>
              <a:t>College</a:t>
            </a:r>
            <a:r>
              <a:rPr dirty="0" sz="800" spc="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00" spc="5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800" spc="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FFFFFF"/>
                </a:solidFill>
                <a:latin typeface="Arial"/>
                <a:cs typeface="Arial"/>
              </a:rPr>
              <a:t>Medicine</a:t>
            </a:r>
            <a:endParaRPr sz="800">
              <a:latin typeface="Arial"/>
              <a:cs typeface="Arial"/>
            </a:endParaRPr>
          </a:p>
          <a:p>
            <a:pPr marL="12700" marR="5080">
              <a:lnSpc>
                <a:spcPct val="105500"/>
              </a:lnSpc>
            </a:pPr>
            <a:r>
              <a:rPr dirty="0" sz="800">
                <a:solidFill>
                  <a:srgbClr val="FFFFFF"/>
                </a:solidFill>
                <a:latin typeface="Arial"/>
                <a:cs typeface="Arial"/>
              </a:rPr>
              <a:t>802-656-0292</a:t>
            </a:r>
            <a:r>
              <a:rPr dirty="0" sz="800" spc="3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baseline="3472" sz="1200">
                <a:solidFill>
                  <a:srgbClr val="FFFFFF"/>
                </a:solidFill>
                <a:latin typeface="Arial"/>
                <a:cs typeface="Arial"/>
              </a:rPr>
              <a:t>|</a:t>
            </a:r>
            <a:r>
              <a:rPr dirty="0" baseline="3472" sz="1200" spc="494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FFFFFF"/>
                </a:solidFill>
                <a:latin typeface="Arial"/>
                <a:cs typeface="Arial"/>
                <a:hlinkClick r:id="rId8"/>
              </a:rPr>
              <a:t>aging@uvm.edu</a:t>
            </a:r>
            <a:r>
              <a:rPr dirty="0" sz="800" spc="330">
                <a:solidFill>
                  <a:srgbClr val="FFFFFF"/>
                </a:solidFill>
                <a:latin typeface="Arial"/>
                <a:cs typeface="Arial"/>
                <a:hlinkClick r:id="rId8"/>
              </a:rPr>
              <a:t> </a:t>
            </a:r>
            <a:r>
              <a:rPr dirty="0" baseline="3472" sz="1200">
                <a:solidFill>
                  <a:srgbClr val="FFFFFF"/>
                </a:solidFill>
                <a:latin typeface="Arial"/>
                <a:cs typeface="Arial"/>
                <a:hlinkClick r:id="rId8"/>
              </a:rPr>
              <a:t>|</a:t>
            </a:r>
            <a:r>
              <a:rPr dirty="0" baseline="3472" sz="1200" spc="494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FFFFFF"/>
                </a:solidFill>
                <a:latin typeface="Arial"/>
                <a:cs typeface="Arial"/>
              </a:rPr>
              <a:t>med.uvm.edu/centeronaging</a:t>
            </a:r>
            <a:r>
              <a:rPr dirty="0" sz="800" spc="50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800">
                <a:solidFill>
                  <a:srgbClr val="FFFFFF"/>
                </a:solidFill>
                <a:latin typeface="Arial"/>
                <a:cs typeface="Arial"/>
              </a:rPr>
              <a:t>Courtyard</a:t>
            </a:r>
            <a:r>
              <a:rPr dirty="0" sz="800" spc="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00" spc="70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dirty="0" sz="800" spc="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FFFFFF"/>
                </a:solidFill>
                <a:latin typeface="Arial"/>
                <a:cs typeface="Arial"/>
              </a:rPr>
              <a:t>Given,</a:t>
            </a:r>
            <a:r>
              <a:rPr dirty="0" sz="8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FFFFFF"/>
                </a:solidFill>
                <a:latin typeface="Arial"/>
                <a:cs typeface="Arial"/>
              </a:rPr>
              <a:t>N208</a:t>
            </a:r>
            <a:r>
              <a:rPr dirty="0" sz="800" spc="3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baseline="3472" sz="1200">
                <a:solidFill>
                  <a:srgbClr val="FFFFFF"/>
                </a:solidFill>
                <a:latin typeface="Arial"/>
                <a:cs typeface="Arial"/>
              </a:rPr>
              <a:t>|</a:t>
            </a:r>
            <a:r>
              <a:rPr dirty="0" baseline="3472" sz="1200" spc="532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FFFFFF"/>
                </a:solidFill>
                <a:latin typeface="Arial"/>
                <a:cs typeface="Arial"/>
              </a:rPr>
              <a:t>89</a:t>
            </a:r>
            <a:r>
              <a:rPr dirty="0" sz="800" spc="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FFFFFF"/>
                </a:solidFill>
                <a:latin typeface="Arial"/>
                <a:cs typeface="Arial"/>
              </a:rPr>
              <a:t>Beaumont</a:t>
            </a:r>
            <a:r>
              <a:rPr dirty="0" sz="80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FFFFFF"/>
                </a:solidFill>
                <a:latin typeface="Arial"/>
                <a:cs typeface="Arial"/>
              </a:rPr>
              <a:t>Avenue</a:t>
            </a:r>
            <a:r>
              <a:rPr dirty="0" sz="800" spc="3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baseline="3472" sz="1200">
                <a:solidFill>
                  <a:srgbClr val="FFFFFF"/>
                </a:solidFill>
                <a:latin typeface="Arial"/>
                <a:cs typeface="Arial"/>
              </a:rPr>
              <a:t>|</a:t>
            </a:r>
            <a:r>
              <a:rPr dirty="0" baseline="3472" sz="1200" spc="532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FFFFFF"/>
                </a:solidFill>
                <a:latin typeface="Arial"/>
                <a:cs typeface="Arial"/>
              </a:rPr>
              <a:t>Burlington,</a:t>
            </a:r>
            <a:r>
              <a:rPr dirty="0" sz="8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00" spc="-55">
                <a:solidFill>
                  <a:srgbClr val="FFFFFF"/>
                </a:solidFill>
                <a:latin typeface="Arial"/>
                <a:cs typeface="Arial"/>
              </a:rPr>
              <a:t>VT</a:t>
            </a:r>
            <a:r>
              <a:rPr dirty="0" sz="80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FFFFFF"/>
                </a:solidFill>
                <a:latin typeface="Arial"/>
                <a:cs typeface="Arial"/>
              </a:rPr>
              <a:t>05405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2024-02-22T21:01:17Z</dcterms:created>
  <dcterms:modified xsi:type="dcterms:W3CDTF">2024-02-22T21:01:17Z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2024-01-24T00:00:00Z</vt:filetime>
  </property>
  <property fmtid="{D5CDD505-2E9C-101B-9397-08002B2CF9AE}" pid="3" name="Creator">
    <vt:lpwstr>Adobe InDesign 19.1 (Macintosh)</vt:lpwstr>
  </property>
  <property fmtid="{D5CDD505-2E9C-101B-9397-08002B2CF9AE}" pid="4" name="LastSaved">
    <vt:filetime>2024-02-22T00:00:00Z</vt:filetime>
  </property>
  <property fmtid="{D5CDD505-2E9C-101B-9397-08002B2CF9AE}" pid="5" name="Producer">
    <vt:lpwstr>Adobe PDF Library 17.0</vt:lpwstr>
  </property>
</Properties>
</file>