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0058400" cy="77724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B3B"/>
    <a:srgbClr val="245701"/>
    <a:srgbClr val="00B050"/>
    <a:srgbClr val="1E1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1" autoAdjust="0"/>
    <p:restoredTop sz="94660"/>
  </p:normalViewPr>
  <p:slideViewPr>
    <p:cSldViewPr>
      <p:cViewPr varScale="1">
        <p:scale>
          <a:sx n="93" d="100"/>
          <a:sy n="93" d="100"/>
        </p:scale>
        <p:origin x="1842" y="78"/>
      </p:cViewPr>
      <p:guideLst>
        <p:guide orient="horz" pos="2880"/>
        <p:guide pos="216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ssell, Sheila R" userId="104245f9-bc17-45ce-89b3-3d802700adf3" providerId="ADAL" clId="{48F1327C-F92E-4A6A-B84C-8D9380F79975}"/>
    <pc:docChg chg="undo custSel modSld">
      <pc:chgData name="Russell, Sheila R" userId="104245f9-bc17-45ce-89b3-3d802700adf3" providerId="ADAL" clId="{48F1327C-F92E-4A6A-B84C-8D9380F79975}" dt="2024-02-13T18:19:21.726" v="200" actId="255"/>
      <pc:docMkLst>
        <pc:docMk/>
      </pc:docMkLst>
      <pc:sldChg chg="addSp modSp mod">
        <pc:chgData name="Russell, Sheila R" userId="104245f9-bc17-45ce-89b3-3d802700adf3" providerId="ADAL" clId="{48F1327C-F92E-4A6A-B84C-8D9380F79975}" dt="2024-02-13T18:19:21.726" v="200" actId="255"/>
        <pc:sldMkLst>
          <pc:docMk/>
          <pc:sldMk cId="0" sldId="257"/>
        </pc:sldMkLst>
        <pc:spChg chg="add mod">
          <ac:chgData name="Russell, Sheila R" userId="104245f9-bc17-45ce-89b3-3d802700adf3" providerId="ADAL" clId="{48F1327C-F92E-4A6A-B84C-8D9380F79975}" dt="2024-01-19T15:53:44.905" v="13" actId="1076"/>
          <ac:spMkLst>
            <pc:docMk/>
            <pc:sldMk cId="0" sldId="257"/>
            <ac:spMk id="8" creationId="{232CE1BB-AC07-32C6-EA4E-01C6C41551C8}"/>
          </ac:spMkLst>
        </pc:spChg>
        <pc:spChg chg="mod">
          <ac:chgData name="Russell, Sheila R" userId="104245f9-bc17-45ce-89b3-3d802700adf3" providerId="ADAL" clId="{48F1327C-F92E-4A6A-B84C-8D9380F79975}" dt="2024-02-13T18:19:21.726" v="200" actId="255"/>
          <ac:spMkLst>
            <pc:docMk/>
            <pc:sldMk cId="0" sldId="257"/>
            <ac:spMk id="41" creationId="{00000000-0000-0000-0000-000000000000}"/>
          </ac:spMkLst>
        </pc:spChg>
        <pc:spChg chg="mod">
          <ac:chgData name="Russell, Sheila R" userId="104245f9-bc17-45ce-89b3-3d802700adf3" providerId="ADAL" clId="{48F1327C-F92E-4A6A-B84C-8D9380F79975}" dt="2024-01-19T15:51:40.843" v="4"/>
          <ac:spMkLst>
            <pc:docMk/>
            <pc:sldMk cId="0" sldId="257"/>
            <ac:spMk id="45" creationId="{00000000-0000-0000-0000-000000000000}"/>
          </ac:spMkLst>
        </pc:spChg>
        <pc:spChg chg="mod">
          <ac:chgData name="Russell, Sheila R" userId="104245f9-bc17-45ce-89b3-3d802700adf3" providerId="ADAL" clId="{48F1327C-F92E-4A6A-B84C-8D9380F79975}" dt="2024-02-07T18:35:21.947" v="135" actId="20577"/>
          <ac:spMkLst>
            <pc:docMk/>
            <pc:sldMk cId="0" sldId="257"/>
            <ac:spMk id="5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5956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83299" tIns="41649" rIns="83299" bIns="41649"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83299" tIns="41649" rIns="83299" bIns="41649"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79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5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8100"/>
            <a:ext cx="3350260" cy="7734300"/>
          </a:xfrm>
          <a:custGeom>
            <a:avLst/>
            <a:gdLst/>
            <a:ahLst/>
            <a:cxnLst/>
            <a:rect l="l" t="t" r="r" b="b"/>
            <a:pathLst>
              <a:path w="3350260" h="7734300">
                <a:moveTo>
                  <a:pt x="0" y="0"/>
                </a:moveTo>
                <a:lnTo>
                  <a:pt x="3349752" y="0"/>
                </a:lnTo>
                <a:lnTo>
                  <a:pt x="3349752" y="77343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38100"/>
            <a:ext cx="0" cy="7734300"/>
          </a:xfrm>
          <a:custGeom>
            <a:avLst/>
            <a:gdLst/>
            <a:ahLst/>
            <a:cxnLst/>
            <a:rect l="l" t="t" r="r" b="b"/>
            <a:pathLst>
              <a:path h="7734300">
                <a:moveTo>
                  <a:pt x="0" y="7734300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369564" y="0"/>
            <a:ext cx="3350260" cy="7754620"/>
          </a:xfrm>
          <a:custGeom>
            <a:avLst/>
            <a:gdLst/>
            <a:ahLst/>
            <a:cxnLst/>
            <a:rect l="l" t="t" r="r" b="b"/>
            <a:pathLst>
              <a:path w="3350259" h="7754620">
                <a:moveTo>
                  <a:pt x="3349751" y="0"/>
                </a:moveTo>
                <a:lnTo>
                  <a:pt x="3349751" y="7754112"/>
                </a:lnTo>
                <a:lnTo>
                  <a:pt x="0" y="7754112"/>
                </a:ln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5"/>
            <a:ext cx="9052559" cy="12435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59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7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4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hyperlink" Target="mailto:Sheila.Russell@uvm.edu" TargetMode="External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675880" y="0"/>
            <a:ext cx="3382772" cy="7772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675373" y="0"/>
            <a:ext cx="3383279" cy="161704"/>
          </a:xfrm>
          <a:custGeom>
            <a:avLst/>
            <a:gdLst/>
            <a:ahLst/>
            <a:cxnLst/>
            <a:rect l="l" t="t" r="r" b="b"/>
            <a:pathLst>
              <a:path w="3328670">
                <a:moveTo>
                  <a:pt x="0" y="0"/>
                </a:moveTo>
                <a:lnTo>
                  <a:pt x="3328416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5238" y="-59556"/>
            <a:ext cx="3325367" cy="777240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/>
          <a:lstStyle/>
          <a:p>
            <a:pPr marL="47625" marR="5080" indent="28575">
              <a:lnSpc>
                <a:spcPct val="10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3350260" cy="7772400"/>
          </a:xfrm>
          <a:custGeom>
            <a:avLst/>
            <a:gdLst/>
            <a:ahLst/>
            <a:cxnLst/>
            <a:rect l="l" t="t" r="r" b="b"/>
            <a:pathLst>
              <a:path w="3350260" h="7772400">
                <a:moveTo>
                  <a:pt x="0" y="0"/>
                </a:moveTo>
                <a:lnTo>
                  <a:pt x="3349752" y="0"/>
                </a:lnTo>
                <a:lnTo>
                  <a:pt x="3349752" y="7772400"/>
                </a:lnTo>
                <a:lnTo>
                  <a:pt x="0" y="7772400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325367" y="0"/>
            <a:ext cx="3350260" cy="7772400"/>
          </a:xfrm>
          <a:custGeom>
            <a:avLst/>
            <a:gdLst/>
            <a:ahLst/>
            <a:cxnLst/>
            <a:rect l="l" t="t" r="r" b="b"/>
            <a:pathLst>
              <a:path w="3350259" h="7772400">
                <a:moveTo>
                  <a:pt x="0" y="7772400"/>
                </a:moveTo>
                <a:lnTo>
                  <a:pt x="3349751" y="7772400"/>
                </a:lnTo>
                <a:lnTo>
                  <a:pt x="3349751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350259" y="0"/>
            <a:ext cx="3325113" cy="7772400"/>
          </a:xfrm>
          <a:custGeom>
            <a:avLst/>
            <a:gdLst/>
            <a:ahLst/>
            <a:cxnLst/>
            <a:rect l="l" t="t" r="r" b="b"/>
            <a:pathLst>
              <a:path w="3350259" h="7772400">
                <a:moveTo>
                  <a:pt x="0" y="0"/>
                </a:moveTo>
                <a:lnTo>
                  <a:pt x="3349751" y="0"/>
                </a:lnTo>
                <a:lnTo>
                  <a:pt x="3349751" y="7772400"/>
                </a:lnTo>
                <a:lnTo>
                  <a:pt x="0" y="777240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6B3B">
                  <a:shade val="30000"/>
                  <a:satMod val="115000"/>
                </a:srgbClr>
              </a:gs>
              <a:gs pos="50000">
                <a:srgbClr val="006B3B">
                  <a:shade val="67500"/>
                  <a:satMod val="115000"/>
                </a:srgbClr>
              </a:gs>
              <a:gs pos="100000">
                <a:srgbClr val="006B3B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858569" y="233747"/>
            <a:ext cx="3016885" cy="3167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60"/>
              </a:lnSpc>
              <a:spcBef>
                <a:spcPts val="65"/>
              </a:spcBef>
            </a:pPr>
            <a:r>
              <a:rPr sz="1050" b="1" u="sng" spc="-1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050" b="1" u="sng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sz="1050" b="1" u="sng" spc="5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sz="1050" b="1" u="sng" dirty="0">
                <a:latin typeface="Arial" panose="020B0604020202020204" pitchFamily="34" charset="0"/>
                <a:cs typeface="Arial" panose="020B0604020202020204" pitchFamily="34" charset="0"/>
              </a:rPr>
              <a:t>ec</a:t>
            </a:r>
            <a:r>
              <a:rPr sz="1050" b="1" u="sng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050" b="1" u="sng" spc="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050" b="1" u="sng" spc="-15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z="1050" b="1" u="sng" dirty="0">
                <a:latin typeface="Arial" panose="020B0604020202020204" pitchFamily="34" charset="0"/>
                <a:cs typeface="Arial" panose="020B0604020202020204" pitchFamily="34" charset="0"/>
              </a:rPr>
              <a:t>es:</a:t>
            </a:r>
            <a:endParaRPr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ts val="1260"/>
              </a:lnSpc>
              <a:spcBef>
                <a:spcPts val="40"/>
              </a:spcBef>
            </a:pP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05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1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050" spc="-5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050" spc="1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shop</a:t>
            </a:r>
            <a:r>
              <a:rPr sz="105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05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designed</a:t>
            </a:r>
            <a:r>
              <a:rPr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1050" spc="-5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050" spc="-15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z="1050" spc="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enhance</a:t>
            </a:r>
            <a:r>
              <a:rPr lang="en-US" sz="105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1050" spc="-5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sz="105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050" spc="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cal</a:t>
            </a:r>
            <a:r>
              <a:rPr sz="105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1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sz="1050" spc="-1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sz="1050" spc="5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edge</a:t>
            </a:r>
            <a:r>
              <a:rPr sz="105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05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15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050" spc="-5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050" spc="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ous app</a:t>
            </a:r>
            <a:r>
              <a:rPr sz="1050" spc="-5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oaches</a:t>
            </a:r>
            <a:r>
              <a:rPr sz="105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050" spc="1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1050" spc="5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05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base.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Neurosurgeons and otolaryngologists </a:t>
            </a:r>
            <a:r>
              <a:rPr sz="1050" spc="-1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sz="1050" spc="5" dirty="0"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l pa</a:t>
            </a:r>
            <a:r>
              <a:rPr sz="1050" spc="-5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05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050" spc="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cipa</a:t>
            </a:r>
            <a:r>
              <a:rPr sz="1050" spc="-5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05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050" spc="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dac</a:t>
            </a:r>
            <a:r>
              <a:rPr sz="105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050" spc="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05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05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hand</a:t>
            </a:r>
            <a:r>
              <a:rPr sz="1050" spc="-5" dirty="0">
                <a:latin typeface="Arial" panose="020B0604020202020204" pitchFamily="34" charset="0"/>
                <a:cs typeface="Arial" panose="020B0604020202020204" pitchFamily="34" charset="0"/>
              </a:rPr>
              <a:t>s-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sessions </a:t>
            </a:r>
            <a:r>
              <a:rPr sz="105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5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aci</a:t>
            </a:r>
            <a:r>
              <a:rPr sz="1050" spc="5" dirty="0"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r>
              <a:rPr sz="105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05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05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sz="1050" spc="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05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-1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050" spc="-5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050" spc="1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sz="1050" spc="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sz="105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spc="1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sz="1050" spc="-1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sz="1050" spc="5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edge.</a:t>
            </a:r>
            <a:r>
              <a:rPr sz="105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The course will cover minimally invasive and endoscopic approaches to the skull base, in addition to traditional approaches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. At the</a:t>
            </a:r>
            <a:r>
              <a:rPr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r>
              <a:rPr sz="105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05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course,</a:t>
            </a:r>
            <a:r>
              <a:rPr sz="105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participant</a:t>
            </a:r>
            <a:r>
              <a:rPr sz="105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will have</a:t>
            </a:r>
            <a:r>
              <a:rPr sz="105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comprehensive</a:t>
            </a:r>
            <a:r>
              <a:rPr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understanding</a:t>
            </a:r>
            <a:r>
              <a:rPr sz="105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f skull base approach options and an understanding of approach selection.</a:t>
            </a:r>
          </a:p>
          <a:p>
            <a:pPr marL="12700" marR="5080">
              <a:lnSpc>
                <a:spcPts val="1260"/>
              </a:lnSpc>
              <a:spcBef>
                <a:spcPts val="40"/>
              </a:spcBef>
            </a:pPr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67310" indent="-635">
              <a:lnSpc>
                <a:spcPts val="1260"/>
              </a:lnSpc>
              <a:spcBef>
                <a:spcPts val="40"/>
              </a:spcBef>
            </a:pPr>
            <a:r>
              <a:rPr sz="1050" b="1" u="sng" dirty="0">
                <a:latin typeface="Arial" panose="020B0604020202020204" pitchFamily="34" charset="0"/>
                <a:cs typeface="Arial" panose="020B0604020202020204" pitchFamily="34" charset="0"/>
              </a:rPr>
              <a:t>Design:</a:t>
            </a:r>
            <a:endParaRPr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56845">
              <a:lnSpc>
                <a:spcPts val="1260"/>
              </a:lnSpc>
              <a:spcBef>
                <a:spcPts val="40"/>
              </a:spcBef>
            </a:pP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sz="105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105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three-day,</a:t>
            </a:r>
            <a:r>
              <a:rPr sz="105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hands-on</a:t>
            </a:r>
            <a:r>
              <a:rPr sz="105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workshop.</a:t>
            </a:r>
            <a:r>
              <a:rPr sz="105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facility</a:t>
            </a:r>
            <a:r>
              <a:rPr sz="105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105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05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05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sz="105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equipped</a:t>
            </a:r>
            <a:r>
              <a:rPr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ndoscopic</a:t>
            </a:r>
            <a:r>
              <a:rPr sz="105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owers</a:t>
            </a:r>
            <a:r>
              <a:rPr sz="105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spc="-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nstrumentation,</a:t>
            </a:r>
            <a:r>
              <a:rPr sz="105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high speed</a:t>
            </a:r>
            <a:r>
              <a:rPr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drills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105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microscopes. There</a:t>
            </a:r>
            <a:r>
              <a:rPr sz="105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will be</a:t>
            </a:r>
            <a:r>
              <a:rPr sz="105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two participants</a:t>
            </a:r>
            <a:r>
              <a:rPr sz="105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sz="105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05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spc="-25" dirty="0">
                <a:latin typeface="Arial" panose="020B0604020202020204" pitchFamily="34" charset="0"/>
                <a:cs typeface="Arial" panose="020B0604020202020204" pitchFamily="34" charset="0"/>
              </a:rPr>
              <a:t>eight</a:t>
            </a:r>
            <a:r>
              <a:rPr sz="105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50" dirty="0">
                <a:latin typeface="Arial" panose="020B0604020202020204" pitchFamily="34" charset="0"/>
                <a:cs typeface="Arial" panose="020B0604020202020204" pitchFamily="34" charset="0"/>
              </a:rPr>
              <a:t>stations.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858569" y="3719232"/>
            <a:ext cx="2703195" cy="9951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404620">
              <a:lnSpc>
                <a:spcPct val="100000"/>
              </a:lnSpc>
            </a:pPr>
            <a:r>
              <a:rPr sz="1000" b="1" u="sng" spc="-5" dirty="0">
                <a:latin typeface="Arial"/>
                <a:cs typeface="Arial"/>
              </a:rPr>
              <a:t>General</a:t>
            </a:r>
            <a:r>
              <a:rPr sz="1000" b="1" u="sng" spc="20" dirty="0">
                <a:latin typeface="Arial"/>
                <a:cs typeface="Arial"/>
              </a:rPr>
              <a:t> </a:t>
            </a:r>
            <a:r>
              <a:rPr sz="1000" b="1" u="sng" spc="-5" dirty="0">
                <a:latin typeface="Arial"/>
                <a:cs typeface="Arial"/>
              </a:rPr>
              <a:t>Information</a:t>
            </a:r>
            <a:endParaRPr lang="en-US" sz="1000" b="1" spc="-5" dirty="0">
              <a:latin typeface="Arial"/>
              <a:cs typeface="Arial"/>
            </a:endParaRPr>
          </a:p>
          <a:p>
            <a:pPr marL="12700" marR="1404620">
              <a:lnSpc>
                <a:spcPct val="100000"/>
              </a:lnSpc>
            </a:pPr>
            <a:endParaRPr lang="en-US" sz="900" b="1" u="sng" spc="-5" dirty="0">
              <a:latin typeface="Arial"/>
              <a:cs typeface="Arial"/>
            </a:endParaRPr>
          </a:p>
          <a:p>
            <a:pPr marL="12700" marR="1404620">
              <a:lnSpc>
                <a:spcPct val="100000"/>
              </a:lnSpc>
            </a:pPr>
            <a:r>
              <a:rPr sz="900" b="1" u="sng" dirty="0">
                <a:latin typeface="Arial"/>
                <a:cs typeface="Arial"/>
              </a:rPr>
              <a:t>Hotel</a:t>
            </a:r>
            <a:r>
              <a:rPr sz="900" b="1" u="sng" spc="-5" dirty="0">
                <a:latin typeface="Arial"/>
                <a:cs typeface="Arial"/>
              </a:rPr>
              <a:t> </a:t>
            </a:r>
            <a:r>
              <a:rPr sz="900" b="1" u="sng" dirty="0">
                <a:latin typeface="Arial"/>
                <a:cs typeface="Arial"/>
              </a:rPr>
              <a:t>Accommodations</a:t>
            </a:r>
            <a:endParaRPr sz="900" dirty="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lang="en-US" sz="900" dirty="0">
                <a:latin typeface="Arial"/>
                <a:cs typeface="Arial"/>
              </a:rPr>
              <a:t>Doubletree by Hilton (next to UVM) </a:t>
            </a:r>
          </a:p>
          <a:p>
            <a:pPr marL="12700">
              <a:lnSpc>
                <a:spcPts val="1070"/>
              </a:lnSpc>
            </a:pPr>
            <a:r>
              <a:rPr lang="en-US" sz="900" dirty="0">
                <a:latin typeface="Arial"/>
                <a:cs typeface="Arial"/>
              </a:rPr>
              <a:t>870 Williston Road </a:t>
            </a:r>
          </a:p>
          <a:p>
            <a:pPr marL="12700">
              <a:lnSpc>
                <a:spcPts val="1070"/>
              </a:lnSpc>
            </a:pPr>
            <a:r>
              <a:rPr lang="en-US" sz="900" dirty="0">
                <a:latin typeface="Arial"/>
                <a:cs typeface="Arial"/>
              </a:rPr>
              <a:t>South Burlington, VT 05403</a:t>
            </a:r>
          </a:p>
          <a:p>
            <a:pPr marL="12700">
              <a:lnSpc>
                <a:spcPts val="1070"/>
              </a:lnSpc>
            </a:pPr>
            <a:r>
              <a:rPr lang="en-US" sz="900" dirty="0">
                <a:latin typeface="Arial"/>
                <a:cs typeface="Arial"/>
              </a:rPr>
              <a:t>802-865-6626 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858568" y="6705600"/>
            <a:ext cx="2590232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sz="900" dirty="0">
                <a:latin typeface="Arial"/>
                <a:cs typeface="Arial"/>
              </a:rPr>
              <a:t> 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54225" y="5697611"/>
            <a:ext cx="307777" cy="2015233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dirty="0">
                <a:solidFill>
                  <a:srgbClr val="006B3B"/>
                </a:solidFill>
                <a:latin typeface="Arial"/>
                <a:cs typeface="Arial"/>
              </a:rPr>
              <a:t>R</a:t>
            </a:r>
            <a:r>
              <a:rPr sz="1000" spc="-5" dirty="0">
                <a:solidFill>
                  <a:srgbClr val="006B3B"/>
                </a:solidFill>
                <a:latin typeface="Arial"/>
                <a:cs typeface="Arial"/>
              </a:rPr>
              <a:t>.M</a:t>
            </a:r>
            <a:r>
              <a:rPr sz="1000" dirty="0">
                <a:solidFill>
                  <a:srgbClr val="006B3B"/>
                </a:solidFill>
                <a:latin typeface="Arial"/>
                <a:cs typeface="Arial"/>
              </a:rPr>
              <a:t>.</a:t>
            </a:r>
            <a:r>
              <a:rPr sz="1000" spc="5" dirty="0">
                <a:solidFill>
                  <a:srgbClr val="006B3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006B3B"/>
                </a:solidFill>
                <a:latin typeface="Arial"/>
                <a:cs typeface="Arial"/>
              </a:rPr>
              <a:t>Pea</a:t>
            </a:r>
            <a:r>
              <a:rPr sz="1000" dirty="0">
                <a:solidFill>
                  <a:srgbClr val="006B3B"/>
                </a:solidFill>
                <a:latin typeface="Arial"/>
                <a:cs typeface="Arial"/>
              </a:rPr>
              <a:t>r</a:t>
            </a:r>
            <a:r>
              <a:rPr sz="1000" spc="-5" dirty="0">
                <a:solidFill>
                  <a:srgbClr val="006B3B"/>
                </a:solidFill>
                <a:latin typeface="Arial"/>
                <a:cs typeface="Arial"/>
              </a:rPr>
              <a:t>do</a:t>
            </a:r>
            <a:r>
              <a:rPr sz="1000" dirty="0">
                <a:solidFill>
                  <a:srgbClr val="006B3B"/>
                </a:solidFill>
                <a:latin typeface="Arial"/>
                <a:cs typeface="Arial"/>
              </a:rPr>
              <a:t>n</a:t>
            </a:r>
            <a:r>
              <a:rPr sz="1000" spc="-20" dirty="0">
                <a:solidFill>
                  <a:srgbClr val="006B3B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006B3B"/>
                </a:solidFill>
                <a:latin typeface="Arial"/>
                <a:cs typeface="Arial"/>
              </a:rPr>
              <a:t>D</a:t>
            </a:r>
            <a:r>
              <a:rPr sz="1000" spc="-5" dirty="0">
                <a:solidFill>
                  <a:srgbClr val="006B3B"/>
                </a:solidFill>
                <a:latin typeface="Arial"/>
                <a:cs typeface="Arial"/>
              </a:rPr>
              <a:t>onaghy Mi</a:t>
            </a:r>
            <a:r>
              <a:rPr sz="1000" spc="5" dirty="0">
                <a:solidFill>
                  <a:srgbClr val="006B3B"/>
                </a:solidFill>
                <a:latin typeface="Arial"/>
                <a:cs typeface="Arial"/>
              </a:rPr>
              <a:t>c</a:t>
            </a:r>
            <a:r>
              <a:rPr sz="1000" dirty="0">
                <a:solidFill>
                  <a:srgbClr val="006B3B"/>
                </a:solidFill>
                <a:latin typeface="Arial"/>
                <a:cs typeface="Arial"/>
              </a:rPr>
              <a:t>r</a:t>
            </a:r>
            <a:r>
              <a:rPr sz="1000" spc="-5" dirty="0">
                <a:solidFill>
                  <a:srgbClr val="006B3B"/>
                </a:solidFill>
                <a:latin typeface="Arial"/>
                <a:cs typeface="Arial"/>
              </a:rPr>
              <a:t>o</a:t>
            </a:r>
            <a:r>
              <a:rPr sz="1000" spc="-10" dirty="0">
                <a:solidFill>
                  <a:srgbClr val="006B3B"/>
                </a:solidFill>
                <a:latin typeface="Arial"/>
                <a:cs typeface="Arial"/>
              </a:rPr>
              <a:t>v</a:t>
            </a:r>
            <a:r>
              <a:rPr sz="1000" spc="-5" dirty="0">
                <a:solidFill>
                  <a:srgbClr val="006B3B"/>
                </a:solidFill>
                <a:latin typeface="Arial"/>
                <a:cs typeface="Arial"/>
              </a:rPr>
              <a:t>a</a:t>
            </a:r>
            <a:r>
              <a:rPr sz="1000" spc="5" dirty="0">
                <a:solidFill>
                  <a:srgbClr val="006B3B"/>
                </a:solidFill>
                <a:latin typeface="Arial"/>
                <a:cs typeface="Arial"/>
              </a:rPr>
              <a:t>sc</a:t>
            </a:r>
            <a:r>
              <a:rPr sz="1000" spc="-5" dirty="0">
                <a:solidFill>
                  <a:srgbClr val="006B3B"/>
                </a:solidFill>
                <a:latin typeface="Arial"/>
                <a:cs typeface="Arial"/>
              </a:rPr>
              <a:t>ula</a:t>
            </a:r>
            <a:r>
              <a:rPr sz="1000" dirty="0">
                <a:solidFill>
                  <a:srgbClr val="006B3B"/>
                </a:solidFill>
                <a:latin typeface="Arial"/>
                <a:cs typeface="Arial"/>
              </a:rPr>
              <a:t>r</a:t>
            </a:r>
            <a:r>
              <a:rPr sz="1000" spc="10" dirty="0">
                <a:solidFill>
                  <a:srgbClr val="006B3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006B3B"/>
                </a:solidFill>
                <a:latin typeface="Arial"/>
                <a:cs typeface="Arial"/>
              </a:rPr>
              <a:t>an</a:t>
            </a:r>
            <a:r>
              <a:rPr sz="1000" dirty="0">
                <a:solidFill>
                  <a:srgbClr val="006B3B"/>
                </a:solidFill>
                <a:latin typeface="Arial"/>
                <a:cs typeface="Arial"/>
              </a:rPr>
              <a:t>d</a:t>
            </a:r>
            <a:r>
              <a:rPr sz="1000" spc="-5" dirty="0">
                <a:solidFill>
                  <a:srgbClr val="006B3B"/>
                </a:solidFill>
                <a:latin typeface="Arial"/>
                <a:cs typeface="Arial"/>
              </a:rPr>
              <a:t> S</a:t>
            </a:r>
            <a:r>
              <a:rPr sz="1000" spc="15" dirty="0">
                <a:solidFill>
                  <a:srgbClr val="006B3B"/>
                </a:solidFill>
                <a:latin typeface="Arial"/>
                <a:cs typeface="Arial"/>
              </a:rPr>
              <a:t>k</a:t>
            </a:r>
            <a:r>
              <a:rPr sz="1000" spc="-5" dirty="0">
                <a:solidFill>
                  <a:srgbClr val="006B3B"/>
                </a:solidFill>
                <a:latin typeface="Arial"/>
                <a:cs typeface="Arial"/>
              </a:rPr>
              <a:t>ul</a:t>
            </a:r>
            <a:r>
              <a:rPr sz="1000" dirty="0">
                <a:solidFill>
                  <a:srgbClr val="006B3B"/>
                </a:solidFill>
                <a:latin typeface="Arial"/>
                <a:cs typeface="Arial"/>
              </a:rPr>
              <a:t>l</a:t>
            </a:r>
            <a:r>
              <a:rPr sz="1000" spc="-10" dirty="0">
                <a:solidFill>
                  <a:srgbClr val="006B3B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006B3B"/>
                </a:solidFill>
                <a:latin typeface="Arial"/>
                <a:cs typeface="Arial"/>
              </a:rPr>
              <a:t>Ba</a:t>
            </a:r>
            <a:r>
              <a:rPr sz="1000" spc="5" dirty="0">
                <a:solidFill>
                  <a:srgbClr val="006B3B"/>
                </a:solidFill>
                <a:latin typeface="Arial"/>
                <a:cs typeface="Arial"/>
              </a:rPr>
              <a:t>s</a:t>
            </a:r>
            <a:r>
              <a:rPr sz="1000" dirty="0">
                <a:solidFill>
                  <a:srgbClr val="006B3B"/>
                </a:solidFill>
                <a:latin typeface="Arial"/>
                <a:cs typeface="Arial"/>
              </a:rPr>
              <a:t>e </a:t>
            </a:r>
            <a:r>
              <a:rPr sz="1000" spc="-5" dirty="0">
                <a:solidFill>
                  <a:srgbClr val="006B3B"/>
                </a:solidFill>
                <a:latin typeface="Arial"/>
                <a:cs typeface="Arial"/>
              </a:rPr>
              <a:t>Lab</a:t>
            </a:r>
            <a:endParaRPr sz="1000" dirty="0">
              <a:solidFill>
                <a:srgbClr val="006B3B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16500" y="4993853"/>
            <a:ext cx="516936" cy="268224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 marR="5080">
              <a:lnSpc>
                <a:spcPct val="100899"/>
              </a:lnSpc>
            </a:pPr>
            <a:r>
              <a:rPr sz="1000" b="1" spc="-5" dirty="0">
                <a:solidFill>
                  <a:srgbClr val="006B3B"/>
                </a:solidFill>
                <a:latin typeface="Arial Black"/>
                <a:cs typeface="Arial Black"/>
              </a:rPr>
              <a:t>Surgica</a:t>
            </a:r>
            <a:r>
              <a:rPr sz="1000" b="1" dirty="0">
                <a:solidFill>
                  <a:srgbClr val="006B3B"/>
                </a:solidFill>
                <a:latin typeface="Arial Black"/>
                <a:cs typeface="Arial Black"/>
              </a:rPr>
              <a:t>l</a:t>
            </a:r>
            <a:r>
              <a:rPr sz="1000" b="1" spc="30" dirty="0">
                <a:solidFill>
                  <a:srgbClr val="006B3B"/>
                </a:solidFill>
                <a:latin typeface="Arial Black"/>
                <a:cs typeface="Arial Black"/>
              </a:rPr>
              <a:t> </a:t>
            </a:r>
            <a:r>
              <a:rPr sz="1000" b="1" spc="-5" dirty="0">
                <a:solidFill>
                  <a:srgbClr val="006B3B"/>
                </a:solidFill>
                <a:latin typeface="Arial Black"/>
                <a:cs typeface="Arial Black"/>
              </a:rPr>
              <a:t>Approache</a:t>
            </a:r>
            <a:r>
              <a:rPr sz="1000" b="1" dirty="0">
                <a:solidFill>
                  <a:srgbClr val="006B3B"/>
                </a:solidFill>
                <a:latin typeface="Arial Black"/>
                <a:cs typeface="Arial Black"/>
              </a:rPr>
              <a:t>s</a:t>
            </a:r>
            <a:r>
              <a:rPr sz="1000" b="1" spc="30" dirty="0">
                <a:solidFill>
                  <a:srgbClr val="006B3B"/>
                </a:solidFill>
                <a:latin typeface="Arial Black"/>
                <a:cs typeface="Arial Black"/>
              </a:rPr>
              <a:t> </a:t>
            </a:r>
            <a:r>
              <a:rPr sz="1000" b="1" spc="-5" dirty="0">
                <a:solidFill>
                  <a:srgbClr val="006B3B"/>
                </a:solidFill>
                <a:latin typeface="Arial Black"/>
                <a:cs typeface="Arial Black"/>
              </a:rPr>
              <a:t>t</a:t>
            </a:r>
            <a:r>
              <a:rPr sz="1000" b="1" dirty="0">
                <a:solidFill>
                  <a:srgbClr val="006B3B"/>
                </a:solidFill>
                <a:latin typeface="Arial Black"/>
                <a:cs typeface="Arial Black"/>
              </a:rPr>
              <a:t>o</a:t>
            </a:r>
            <a:r>
              <a:rPr sz="1000" b="1" spc="10" dirty="0">
                <a:solidFill>
                  <a:srgbClr val="006B3B"/>
                </a:solidFill>
                <a:latin typeface="Arial Black"/>
                <a:cs typeface="Arial Black"/>
              </a:rPr>
              <a:t> </a:t>
            </a:r>
            <a:r>
              <a:rPr sz="1000" b="1" spc="-5" dirty="0">
                <a:solidFill>
                  <a:srgbClr val="006B3B"/>
                </a:solidFill>
                <a:latin typeface="Arial Black"/>
                <a:cs typeface="Arial Black"/>
              </a:rPr>
              <a:t>th</a:t>
            </a:r>
            <a:r>
              <a:rPr sz="1000" b="1" dirty="0">
                <a:solidFill>
                  <a:srgbClr val="006B3B"/>
                </a:solidFill>
                <a:latin typeface="Arial Black"/>
                <a:cs typeface="Arial Black"/>
              </a:rPr>
              <a:t>e</a:t>
            </a:r>
            <a:r>
              <a:rPr sz="1000" b="1" spc="10" dirty="0">
                <a:solidFill>
                  <a:srgbClr val="006B3B"/>
                </a:solidFill>
                <a:latin typeface="Arial Black"/>
                <a:cs typeface="Arial Black"/>
              </a:rPr>
              <a:t> </a:t>
            </a:r>
            <a:r>
              <a:rPr sz="1000" b="1" spc="-5" dirty="0">
                <a:solidFill>
                  <a:srgbClr val="006B3B"/>
                </a:solidFill>
                <a:latin typeface="Arial Black"/>
                <a:cs typeface="Arial Black"/>
              </a:rPr>
              <a:t>Skul</a:t>
            </a:r>
            <a:r>
              <a:rPr sz="1000" b="1" dirty="0">
                <a:solidFill>
                  <a:srgbClr val="006B3B"/>
                </a:solidFill>
                <a:latin typeface="Arial Black"/>
                <a:cs typeface="Arial Black"/>
              </a:rPr>
              <a:t>l</a:t>
            </a:r>
            <a:r>
              <a:rPr sz="1000" b="1" spc="15" dirty="0">
                <a:solidFill>
                  <a:srgbClr val="006B3B"/>
                </a:solidFill>
                <a:latin typeface="Arial Black"/>
                <a:cs typeface="Arial Black"/>
              </a:rPr>
              <a:t> </a:t>
            </a:r>
            <a:r>
              <a:rPr sz="1000" b="1" spc="-5" dirty="0">
                <a:solidFill>
                  <a:srgbClr val="006B3B"/>
                </a:solidFill>
                <a:latin typeface="Arial Black"/>
                <a:cs typeface="Arial Black"/>
              </a:rPr>
              <a:t>Base </a:t>
            </a:r>
            <a:r>
              <a:rPr sz="1200" dirty="0">
                <a:solidFill>
                  <a:srgbClr val="006B3B"/>
                </a:solidFill>
                <a:latin typeface="Arial"/>
                <a:cs typeface="Arial"/>
              </a:rPr>
              <a:t>A</a:t>
            </a:r>
            <a:r>
              <a:rPr sz="1200" spc="-70" dirty="0">
                <a:solidFill>
                  <a:srgbClr val="006B3B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6B3B"/>
                </a:solidFill>
                <a:latin typeface="Arial"/>
                <a:cs typeface="Arial"/>
              </a:rPr>
              <a:t>H</a:t>
            </a:r>
            <a:r>
              <a:rPr sz="1200" dirty="0">
                <a:solidFill>
                  <a:srgbClr val="006B3B"/>
                </a:solidFill>
                <a:latin typeface="Arial"/>
                <a:cs typeface="Arial"/>
              </a:rPr>
              <a:t>ands</a:t>
            </a:r>
            <a:r>
              <a:rPr sz="1200" spc="-10" dirty="0">
                <a:solidFill>
                  <a:srgbClr val="006B3B"/>
                </a:solidFill>
                <a:latin typeface="Arial"/>
                <a:cs typeface="Arial"/>
              </a:rPr>
              <a:t>-</a:t>
            </a:r>
            <a:r>
              <a:rPr sz="1200" dirty="0">
                <a:solidFill>
                  <a:srgbClr val="006B3B"/>
                </a:solidFill>
                <a:latin typeface="Arial"/>
                <a:cs typeface="Arial"/>
              </a:rPr>
              <a:t>On</a:t>
            </a:r>
            <a:r>
              <a:rPr sz="1200" spc="-20" dirty="0">
                <a:solidFill>
                  <a:srgbClr val="006B3B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6B3B"/>
                </a:solidFill>
                <a:latin typeface="Arial"/>
                <a:cs typeface="Arial"/>
              </a:rPr>
              <a:t>C</a:t>
            </a:r>
            <a:r>
              <a:rPr sz="1200" dirty="0">
                <a:solidFill>
                  <a:srgbClr val="006B3B"/>
                </a:solidFill>
                <a:latin typeface="Arial"/>
                <a:cs typeface="Arial"/>
              </a:rPr>
              <a:t>ada</a:t>
            </a:r>
            <a:r>
              <a:rPr sz="1200" spc="-15" dirty="0">
                <a:solidFill>
                  <a:srgbClr val="006B3B"/>
                </a:solidFill>
                <a:latin typeface="Arial"/>
                <a:cs typeface="Arial"/>
              </a:rPr>
              <a:t>v</a:t>
            </a:r>
            <a:r>
              <a:rPr sz="1200" dirty="0">
                <a:solidFill>
                  <a:srgbClr val="006B3B"/>
                </a:solidFill>
                <a:latin typeface="Arial"/>
                <a:cs typeface="Arial"/>
              </a:rPr>
              <a:t>er</a:t>
            </a:r>
            <a:r>
              <a:rPr sz="1200" spc="-30" dirty="0">
                <a:solidFill>
                  <a:srgbClr val="006B3B"/>
                </a:solidFill>
                <a:latin typeface="Arial"/>
                <a:cs typeface="Arial"/>
              </a:rPr>
              <a:t> </a:t>
            </a:r>
            <a:r>
              <a:rPr sz="1200" spc="15" dirty="0">
                <a:solidFill>
                  <a:srgbClr val="006B3B"/>
                </a:solidFill>
                <a:latin typeface="Arial"/>
                <a:cs typeface="Arial"/>
              </a:rPr>
              <a:t>W</a:t>
            </a:r>
            <a:r>
              <a:rPr sz="1200" spc="-10" dirty="0">
                <a:solidFill>
                  <a:srgbClr val="006B3B"/>
                </a:solidFill>
                <a:latin typeface="Arial"/>
                <a:cs typeface="Arial"/>
              </a:rPr>
              <a:t>o</a:t>
            </a:r>
            <a:r>
              <a:rPr sz="1200" spc="-5" dirty="0">
                <a:solidFill>
                  <a:srgbClr val="006B3B"/>
                </a:solidFill>
                <a:latin typeface="Arial"/>
                <a:cs typeface="Arial"/>
              </a:rPr>
              <a:t>r</a:t>
            </a:r>
            <a:r>
              <a:rPr sz="1200" dirty="0">
                <a:solidFill>
                  <a:srgbClr val="006B3B"/>
                </a:solidFill>
                <a:latin typeface="Arial"/>
                <a:cs typeface="Arial"/>
              </a:rPr>
              <a:t>ks</a:t>
            </a:r>
            <a:r>
              <a:rPr sz="1200" spc="-5" dirty="0">
                <a:solidFill>
                  <a:srgbClr val="006B3B"/>
                </a:solidFill>
                <a:latin typeface="Arial"/>
                <a:cs typeface="Arial"/>
              </a:rPr>
              <a:t>h</a:t>
            </a:r>
            <a:r>
              <a:rPr sz="1200" spc="-10" dirty="0">
                <a:solidFill>
                  <a:srgbClr val="006B3B"/>
                </a:solidFill>
                <a:latin typeface="Arial"/>
                <a:cs typeface="Arial"/>
              </a:rPr>
              <a:t>o</a:t>
            </a:r>
            <a:r>
              <a:rPr sz="1200" dirty="0">
                <a:solidFill>
                  <a:srgbClr val="006B3B"/>
                </a:solidFill>
                <a:latin typeface="Arial"/>
                <a:cs typeface="Arial"/>
              </a:rPr>
              <a:t>p</a:t>
            </a:r>
            <a:r>
              <a:rPr sz="1200" spc="-45" dirty="0">
                <a:solidFill>
                  <a:srgbClr val="006B3B"/>
                </a:solidFill>
                <a:latin typeface="Arial"/>
                <a:cs typeface="Arial"/>
              </a:rPr>
              <a:t> </a:t>
            </a:r>
            <a:r>
              <a:rPr sz="1200" spc="10" dirty="0">
                <a:solidFill>
                  <a:srgbClr val="006B3B"/>
                </a:solidFill>
                <a:latin typeface="Arial"/>
                <a:cs typeface="Arial"/>
              </a:rPr>
              <a:t>f</a:t>
            </a:r>
            <a:r>
              <a:rPr sz="1200" dirty="0">
                <a:solidFill>
                  <a:srgbClr val="006B3B"/>
                </a:solidFill>
                <a:latin typeface="Arial"/>
                <a:cs typeface="Arial"/>
              </a:rPr>
              <a:t>or </a:t>
            </a:r>
            <a:r>
              <a:rPr sz="1200" spc="-5" dirty="0">
                <a:solidFill>
                  <a:srgbClr val="006B3B"/>
                </a:solidFill>
                <a:latin typeface="Arial"/>
                <a:cs typeface="Arial"/>
              </a:rPr>
              <a:t>N</a:t>
            </a:r>
            <a:r>
              <a:rPr sz="1200" dirty="0">
                <a:solidFill>
                  <a:srgbClr val="006B3B"/>
                </a:solidFill>
                <a:latin typeface="Arial"/>
                <a:cs typeface="Arial"/>
              </a:rPr>
              <a:t>eu</a:t>
            </a:r>
            <a:r>
              <a:rPr sz="1200" spc="-5" dirty="0">
                <a:solidFill>
                  <a:srgbClr val="006B3B"/>
                </a:solidFill>
                <a:latin typeface="Arial"/>
                <a:cs typeface="Arial"/>
              </a:rPr>
              <a:t>r</a:t>
            </a:r>
            <a:r>
              <a:rPr sz="1200" dirty="0">
                <a:solidFill>
                  <a:srgbClr val="006B3B"/>
                </a:solidFill>
                <a:latin typeface="Arial"/>
                <a:cs typeface="Arial"/>
              </a:rPr>
              <a:t>osu</a:t>
            </a:r>
            <a:r>
              <a:rPr sz="1200" spc="-5" dirty="0">
                <a:solidFill>
                  <a:srgbClr val="006B3B"/>
                </a:solidFill>
                <a:latin typeface="Arial"/>
                <a:cs typeface="Arial"/>
              </a:rPr>
              <a:t>r</a:t>
            </a:r>
            <a:r>
              <a:rPr sz="1200" spc="-10" dirty="0">
                <a:solidFill>
                  <a:srgbClr val="006B3B"/>
                </a:solidFill>
                <a:latin typeface="Arial"/>
                <a:cs typeface="Arial"/>
              </a:rPr>
              <a:t>g</a:t>
            </a:r>
            <a:r>
              <a:rPr sz="1200" dirty="0">
                <a:solidFill>
                  <a:srgbClr val="006B3B"/>
                </a:solidFill>
                <a:latin typeface="Arial"/>
                <a:cs typeface="Arial"/>
              </a:rPr>
              <a:t>e</a:t>
            </a:r>
            <a:r>
              <a:rPr sz="1200" spc="-10" dirty="0">
                <a:solidFill>
                  <a:srgbClr val="006B3B"/>
                </a:solidFill>
                <a:latin typeface="Arial"/>
                <a:cs typeface="Arial"/>
              </a:rPr>
              <a:t>on</a:t>
            </a:r>
            <a:r>
              <a:rPr sz="1200" dirty="0">
                <a:solidFill>
                  <a:srgbClr val="006B3B"/>
                </a:solidFill>
                <a:latin typeface="Arial"/>
                <a:cs typeface="Arial"/>
              </a:rPr>
              <a:t>s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467187" y="3082503"/>
            <a:ext cx="525785" cy="459359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z="1400" spc="-5" dirty="0">
                <a:solidFill>
                  <a:srgbClr val="006B3B"/>
                </a:solidFill>
                <a:latin typeface="Arial"/>
                <a:cs typeface="Arial"/>
              </a:rPr>
              <a:t>Spon</a:t>
            </a:r>
            <a:r>
              <a:rPr sz="1400" spc="5" dirty="0">
                <a:solidFill>
                  <a:srgbClr val="006B3B"/>
                </a:solidFill>
                <a:latin typeface="Arial"/>
                <a:cs typeface="Arial"/>
              </a:rPr>
              <a:t>s</a:t>
            </a:r>
            <a:r>
              <a:rPr sz="1400" spc="-5" dirty="0">
                <a:solidFill>
                  <a:srgbClr val="006B3B"/>
                </a:solidFill>
                <a:latin typeface="Arial"/>
                <a:cs typeface="Arial"/>
              </a:rPr>
              <a:t>o</a:t>
            </a:r>
            <a:r>
              <a:rPr sz="1400" dirty="0">
                <a:solidFill>
                  <a:srgbClr val="006B3B"/>
                </a:solidFill>
                <a:latin typeface="Arial"/>
                <a:cs typeface="Arial"/>
              </a:rPr>
              <a:t>r</a:t>
            </a:r>
            <a:r>
              <a:rPr sz="1400" spc="-5" dirty="0">
                <a:solidFill>
                  <a:srgbClr val="006B3B"/>
                </a:solidFill>
                <a:latin typeface="Arial"/>
                <a:cs typeface="Arial"/>
              </a:rPr>
              <a:t>e</a:t>
            </a:r>
            <a:r>
              <a:rPr sz="1400" dirty="0">
                <a:solidFill>
                  <a:srgbClr val="006B3B"/>
                </a:solidFill>
                <a:latin typeface="Arial"/>
                <a:cs typeface="Arial"/>
              </a:rPr>
              <a:t>d in</a:t>
            </a:r>
            <a:r>
              <a:rPr sz="1400" spc="-20" dirty="0">
                <a:solidFill>
                  <a:srgbClr val="006B3B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006B3B"/>
                </a:solidFill>
                <a:latin typeface="Arial"/>
                <a:cs typeface="Arial"/>
              </a:rPr>
              <a:t>pa</a:t>
            </a:r>
            <a:r>
              <a:rPr sz="1400" dirty="0">
                <a:solidFill>
                  <a:srgbClr val="006B3B"/>
                </a:solidFill>
                <a:latin typeface="Arial"/>
                <a:cs typeface="Arial"/>
              </a:rPr>
              <a:t>rt</a:t>
            </a:r>
            <a:r>
              <a:rPr sz="1400" spc="-25" dirty="0">
                <a:solidFill>
                  <a:srgbClr val="006B3B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006B3B"/>
                </a:solidFill>
                <a:latin typeface="Arial"/>
                <a:cs typeface="Arial"/>
              </a:rPr>
              <a:t>b</a:t>
            </a:r>
            <a:r>
              <a:rPr sz="1400" dirty="0">
                <a:solidFill>
                  <a:srgbClr val="006B3B"/>
                </a:solidFill>
                <a:latin typeface="Arial"/>
                <a:cs typeface="Arial"/>
              </a:rPr>
              <a:t>y </a:t>
            </a:r>
            <a:r>
              <a:rPr sz="1400" spc="-10" dirty="0">
                <a:solidFill>
                  <a:srgbClr val="006B3B"/>
                </a:solidFill>
                <a:latin typeface="Arial"/>
                <a:cs typeface="Arial"/>
              </a:rPr>
              <a:t>N</a:t>
            </a:r>
            <a:r>
              <a:rPr sz="1400" spc="-5" dirty="0">
                <a:solidFill>
                  <a:srgbClr val="006B3B"/>
                </a:solidFill>
                <a:latin typeface="Arial"/>
                <a:cs typeface="Arial"/>
              </a:rPr>
              <a:t>e</a:t>
            </a:r>
            <a:r>
              <a:rPr sz="1400" dirty="0">
                <a:solidFill>
                  <a:srgbClr val="006B3B"/>
                </a:solidFill>
                <a:latin typeface="Arial"/>
                <a:cs typeface="Arial"/>
              </a:rPr>
              <a:t>w</a:t>
            </a:r>
            <a:r>
              <a:rPr sz="1400" spc="-15" dirty="0">
                <a:solidFill>
                  <a:srgbClr val="006B3B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006B3B"/>
                </a:solidFill>
                <a:latin typeface="Arial"/>
                <a:cs typeface="Arial"/>
              </a:rPr>
              <a:t>Eng</a:t>
            </a:r>
            <a:r>
              <a:rPr sz="1400" dirty="0">
                <a:solidFill>
                  <a:srgbClr val="006B3B"/>
                </a:solidFill>
                <a:latin typeface="Arial"/>
                <a:cs typeface="Arial"/>
              </a:rPr>
              <a:t>l</a:t>
            </a:r>
            <a:r>
              <a:rPr sz="1400" spc="-5" dirty="0">
                <a:solidFill>
                  <a:srgbClr val="006B3B"/>
                </a:solidFill>
                <a:latin typeface="Arial"/>
                <a:cs typeface="Arial"/>
              </a:rPr>
              <a:t>an</a:t>
            </a:r>
            <a:r>
              <a:rPr sz="1400" dirty="0">
                <a:solidFill>
                  <a:srgbClr val="006B3B"/>
                </a:solidFill>
                <a:latin typeface="Arial"/>
                <a:cs typeface="Arial"/>
              </a:rPr>
              <a:t>d</a:t>
            </a:r>
            <a:r>
              <a:rPr sz="1400" spc="-20" dirty="0">
                <a:solidFill>
                  <a:srgbClr val="006B3B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06B3B"/>
                </a:solidFill>
                <a:latin typeface="Arial"/>
                <a:cs typeface="Arial"/>
              </a:rPr>
              <a:t>N</a:t>
            </a:r>
            <a:r>
              <a:rPr sz="1400" spc="-5" dirty="0">
                <a:solidFill>
                  <a:srgbClr val="006B3B"/>
                </a:solidFill>
                <a:latin typeface="Arial"/>
                <a:cs typeface="Arial"/>
              </a:rPr>
              <a:t>eu</a:t>
            </a:r>
            <a:r>
              <a:rPr sz="1400" dirty="0">
                <a:solidFill>
                  <a:srgbClr val="006B3B"/>
                </a:solidFill>
                <a:latin typeface="Arial"/>
                <a:cs typeface="Arial"/>
              </a:rPr>
              <a:t>r</a:t>
            </a:r>
            <a:r>
              <a:rPr sz="1400" spc="-5" dirty="0">
                <a:solidFill>
                  <a:srgbClr val="006B3B"/>
                </a:solidFill>
                <a:latin typeface="Arial"/>
                <a:cs typeface="Arial"/>
              </a:rPr>
              <a:t>o</a:t>
            </a:r>
            <a:r>
              <a:rPr sz="1400" spc="5" dirty="0">
                <a:solidFill>
                  <a:srgbClr val="006B3B"/>
                </a:solidFill>
                <a:latin typeface="Arial"/>
                <a:cs typeface="Arial"/>
              </a:rPr>
              <a:t>s</a:t>
            </a:r>
            <a:r>
              <a:rPr sz="1400" spc="-5" dirty="0">
                <a:solidFill>
                  <a:srgbClr val="006B3B"/>
                </a:solidFill>
                <a:latin typeface="Arial"/>
                <a:cs typeface="Arial"/>
              </a:rPr>
              <a:t>u</a:t>
            </a:r>
            <a:r>
              <a:rPr sz="1400" dirty="0">
                <a:solidFill>
                  <a:srgbClr val="006B3B"/>
                </a:solidFill>
                <a:latin typeface="Arial"/>
                <a:cs typeface="Arial"/>
              </a:rPr>
              <a:t>r</a:t>
            </a:r>
            <a:r>
              <a:rPr sz="1400" spc="-15" dirty="0">
                <a:solidFill>
                  <a:srgbClr val="006B3B"/>
                </a:solidFill>
                <a:latin typeface="Arial"/>
                <a:cs typeface="Arial"/>
              </a:rPr>
              <a:t>g</a:t>
            </a:r>
            <a:r>
              <a:rPr sz="1400" dirty="0">
                <a:solidFill>
                  <a:srgbClr val="006B3B"/>
                </a:solidFill>
                <a:latin typeface="Arial"/>
                <a:cs typeface="Arial"/>
              </a:rPr>
              <a:t>i</a:t>
            </a:r>
            <a:r>
              <a:rPr sz="1400" spc="5" dirty="0">
                <a:solidFill>
                  <a:srgbClr val="006B3B"/>
                </a:solidFill>
                <a:latin typeface="Arial"/>
                <a:cs typeface="Arial"/>
              </a:rPr>
              <a:t>c</a:t>
            </a:r>
            <a:r>
              <a:rPr sz="1400" spc="-15" dirty="0">
                <a:solidFill>
                  <a:srgbClr val="006B3B"/>
                </a:solidFill>
                <a:latin typeface="Arial"/>
                <a:cs typeface="Arial"/>
              </a:rPr>
              <a:t>a</a:t>
            </a:r>
            <a:r>
              <a:rPr sz="1400" dirty="0">
                <a:solidFill>
                  <a:srgbClr val="006B3B"/>
                </a:solidFill>
                <a:latin typeface="Arial"/>
                <a:cs typeface="Arial"/>
              </a:rPr>
              <a:t>l</a:t>
            </a:r>
            <a:r>
              <a:rPr sz="1400" spc="-30" dirty="0">
                <a:solidFill>
                  <a:srgbClr val="006B3B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006B3B"/>
                </a:solidFill>
                <a:latin typeface="Arial"/>
                <a:cs typeface="Arial"/>
              </a:rPr>
              <a:t>So</a:t>
            </a:r>
            <a:r>
              <a:rPr sz="1400" spc="5" dirty="0">
                <a:solidFill>
                  <a:srgbClr val="006B3B"/>
                </a:solidFill>
                <a:latin typeface="Arial"/>
                <a:cs typeface="Arial"/>
              </a:rPr>
              <a:t>c</a:t>
            </a:r>
            <a:r>
              <a:rPr sz="1400" dirty="0">
                <a:solidFill>
                  <a:srgbClr val="006B3B"/>
                </a:solidFill>
                <a:latin typeface="Arial"/>
                <a:cs typeface="Arial"/>
              </a:rPr>
              <a:t>i</a:t>
            </a:r>
            <a:r>
              <a:rPr sz="1400" spc="-5" dirty="0">
                <a:solidFill>
                  <a:srgbClr val="006B3B"/>
                </a:solidFill>
                <a:latin typeface="Arial"/>
                <a:cs typeface="Arial"/>
              </a:rPr>
              <a:t>e</a:t>
            </a:r>
            <a:r>
              <a:rPr sz="1400" spc="5" dirty="0">
                <a:solidFill>
                  <a:srgbClr val="006B3B"/>
                </a:solidFill>
                <a:latin typeface="Arial"/>
                <a:cs typeface="Arial"/>
              </a:rPr>
              <a:t>t</a:t>
            </a:r>
            <a:r>
              <a:rPr sz="1400" dirty="0">
                <a:solidFill>
                  <a:srgbClr val="006B3B"/>
                </a:solidFill>
                <a:latin typeface="Arial"/>
                <a:cs typeface="Arial"/>
              </a:rPr>
              <a:t>y</a:t>
            </a:r>
          </a:p>
          <a:p>
            <a:pPr marL="13335">
              <a:lnSpc>
                <a:spcPts val="2395"/>
              </a:lnSpc>
            </a:pPr>
            <a:r>
              <a:rPr sz="2000" dirty="0">
                <a:solidFill>
                  <a:srgbClr val="006B3B"/>
                </a:solidFill>
                <a:latin typeface="Arial"/>
                <a:cs typeface="Arial"/>
              </a:rPr>
              <a:t>February</a:t>
            </a:r>
            <a:r>
              <a:rPr sz="2000" spc="-30" dirty="0">
                <a:solidFill>
                  <a:srgbClr val="006B3B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6B3B"/>
                </a:solidFill>
                <a:latin typeface="Arial"/>
                <a:cs typeface="Arial"/>
              </a:rPr>
              <a:t>2</a:t>
            </a:r>
            <a:r>
              <a:rPr lang="en-US" sz="2000" dirty="0">
                <a:solidFill>
                  <a:srgbClr val="006B3B"/>
                </a:solidFill>
                <a:latin typeface="Arial"/>
                <a:cs typeface="Arial"/>
              </a:rPr>
              <a:t>2-24</a:t>
            </a:r>
            <a:r>
              <a:rPr sz="2000" dirty="0">
                <a:solidFill>
                  <a:srgbClr val="006B3B"/>
                </a:solidFill>
                <a:latin typeface="Arial"/>
                <a:cs typeface="Arial"/>
              </a:rPr>
              <a:t>,</a:t>
            </a:r>
            <a:r>
              <a:rPr sz="2000" spc="-30" dirty="0">
                <a:solidFill>
                  <a:srgbClr val="006B3B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6B3B"/>
                </a:solidFill>
                <a:latin typeface="Arial"/>
                <a:cs typeface="Arial"/>
              </a:rPr>
              <a:t>20</a:t>
            </a:r>
            <a:r>
              <a:rPr lang="en-US" sz="2000" dirty="0">
                <a:solidFill>
                  <a:srgbClr val="006B3B"/>
                </a:solidFill>
                <a:latin typeface="Arial"/>
                <a:cs typeface="Arial"/>
              </a:rPr>
              <a:t>24</a:t>
            </a:r>
            <a:endParaRPr sz="2000" dirty="0">
              <a:solidFill>
                <a:srgbClr val="006B3B"/>
              </a:solidFill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44404" y="1008277"/>
            <a:ext cx="2536825" cy="1374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8425" algn="ctr">
              <a:lnSpc>
                <a:spcPct val="100400"/>
              </a:lnSpc>
            </a:pPr>
            <a:r>
              <a:rPr sz="2400" b="1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sz="2400" b="1" spc="6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2400" b="1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2400" b="1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 Approache</a:t>
            </a:r>
            <a:r>
              <a:rPr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400" b="1" spc="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sz="2400" b="1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2400" b="1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z="2400" b="1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Skul</a:t>
            </a:r>
            <a:r>
              <a:rPr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2400" b="1" spc="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</a:t>
            </a:r>
            <a:endParaRPr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ct val="100000"/>
              </a:lnSpc>
              <a:spcBef>
                <a:spcPts val="430"/>
              </a:spcBef>
            </a:pPr>
            <a:r>
              <a:rPr sz="1400" b="1" dirty="0">
                <a:solidFill>
                  <a:schemeClr val="bg1"/>
                </a:solidFill>
                <a:latin typeface="+mj-lt"/>
                <a:cs typeface="Arial"/>
              </a:rPr>
              <a:t>A</a:t>
            </a:r>
            <a:r>
              <a:rPr sz="1400" b="1" spc="-60" dirty="0">
                <a:solidFill>
                  <a:schemeClr val="bg1"/>
                </a:solidFill>
                <a:latin typeface="+mj-lt"/>
                <a:cs typeface="Arial"/>
              </a:rPr>
              <a:t> </a:t>
            </a:r>
            <a:r>
              <a:rPr sz="1400" b="1" spc="-10" dirty="0">
                <a:solidFill>
                  <a:schemeClr val="bg1"/>
                </a:solidFill>
                <a:latin typeface="+mj-lt"/>
                <a:cs typeface="Arial"/>
              </a:rPr>
              <a:t>H</a:t>
            </a:r>
            <a:r>
              <a:rPr sz="1400" b="1" spc="-5" dirty="0">
                <a:solidFill>
                  <a:schemeClr val="bg1"/>
                </a:solidFill>
                <a:latin typeface="+mj-lt"/>
                <a:cs typeface="Arial"/>
              </a:rPr>
              <a:t>a</a:t>
            </a:r>
            <a:r>
              <a:rPr sz="1400" b="1" spc="-10" dirty="0">
                <a:solidFill>
                  <a:schemeClr val="bg1"/>
                </a:solidFill>
                <a:latin typeface="+mj-lt"/>
                <a:cs typeface="Arial"/>
              </a:rPr>
              <a:t>nd</a:t>
            </a:r>
            <a:r>
              <a:rPr sz="1400" b="1" spc="-5" dirty="0">
                <a:solidFill>
                  <a:schemeClr val="bg1"/>
                </a:solidFill>
                <a:latin typeface="+mj-lt"/>
                <a:cs typeface="Arial"/>
              </a:rPr>
              <a:t>s</a:t>
            </a:r>
            <a:r>
              <a:rPr sz="1400" b="1" dirty="0">
                <a:solidFill>
                  <a:schemeClr val="bg1"/>
                </a:solidFill>
                <a:latin typeface="+mj-lt"/>
                <a:cs typeface="Arial"/>
              </a:rPr>
              <a:t>-</a:t>
            </a:r>
            <a:r>
              <a:rPr sz="1400" b="1" spc="-5" dirty="0">
                <a:solidFill>
                  <a:schemeClr val="bg1"/>
                </a:solidFill>
                <a:latin typeface="+mj-lt"/>
                <a:cs typeface="Arial"/>
              </a:rPr>
              <a:t>O</a:t>
            </a:r>
            <a:r>
              <a:rPr sz="1400" b="1" dirty="0">
                <a:solidFill>
                  <a:schemeClr val="bg1"/>
                </a:solidFill>
                <a:latin typeface="+mj-lt"/>
                <a:cs typeface="Arial"/>
              </a:rPr>
              <a:t>n</a:t>
            </a:r>
            <a:r>
              <a:rPr sz="1400" b="1" spc="-25" dirty="0">
                <a:solidFill>
                  <a:schemeClr val="bg1"/>
                </a:solidFill>
                <a:latin typeface="+mj-lt"/>
                <a:cs typeface="Arial"/>
              </a:rPr>
              <a:t> </a:t>
            </a:r>
            <a:r>
              <a:rPr sz="1400" b="1" spc="-10" dirty="0">
                <a:solidFill>
                  <a:schemeClr val="bg1"/>
                </a:solidFill>
                <a:latin typeface="+mj-lt"/>
                <a:cs typeface="Arial"/>
              </a:rPr>
              <a:t>C</a:t>
            </a:r>
            <a:r>
              <a:rPr sz="1400" b="1" spc="-5" dirty="0">
                <a:solidFill>
                  <a:schemeClr val="bg1"/>
                </a:solidFill>
                <a:latin typeface="+mj-lt"/>
                <a:cs typeface="Arial"/>
              </a:rPr>
              <a:t>a</a:t>
            </a:r>
            <a:r>
              <a:rPr sz="1400" b="1" spc="-10" dirty="0">
                <a:solidFill>
                  <a:schemeClr val="bg1"/>
                </a:solidFill>
                <a:latin typeface="+mj-lt"/>
                <a:cs typeface="Arial"/>
              </a:rPr>
              <a:t>d</a:t>
            </a:r>
            <a:r>
              <a:rPr sz="1400" b="1" spc="-5" dirty="0">
                <a:solidFill>
                  <a:schemeClr val="bg1"/>
                </a:solidFill>
                <a:latin typeface="+mj-lt"/>
                <a:cs typeface="Arial"/>
              </a:rPr>
              <a:t>a</a:t>
            </a:r>
            <a:r>
              <a:rPr sz="1400" b="1" spc="-15" dirty="0">
                <a:solidFill>
                  <a:schemeClr val="bg1"/>
                </a:solidFill>
                <a:latin typeface="+mj-lt"/>
                <a:cs typeface="Arial"/>
              </a:rPr>
              <a:t>v</a:t>
            </a:r>
            <a:r>
              <a:rPr sz="1400" b="1" spc="-5" dirty="0">
                <a:solidFill>
                  <a:schemeClr val="bg1"/>
                </a:solidFill>
                <a:latin typeface="+mj-lt"/>
                <a:cs typeface="Arial"/>
              </a:rPr>
              <a:t>e</a:t>
            </a:r>
            <a:r>
              <a:rPr sz="1400" b="1" dirty="0">
                <a:solidFill>
                  <a:schemeClr val="bg1"/>
                </a:solidFill>
                <a:latin typeface="+mj-lt"/>
                <a:cs typeface="Arial"/>
              </a:rPr>
              <a:t>r </a:t>
            </a:r>
            <a:r>
              <a:rPr sz="1400" b="1" spc="-30" dirty="0">
                <a:solidFill>
                  <a:schemeClr val="bg1"/>
                </a:solidFill>
                <a:latin typeface="+mj-lt"/>
                <a:cs typeface="Arial"/>
              </a:rPr>
              <a:t>W</a:t>
            </a:r>
            <a:r>
              <a:rPr sz="1400" b="1" spc="-10" dirty="0">
                <a:solidFill>
                  <a:schemeClr val="bg1"/>
                </a:solidFill>
                <a:latin typeface="+mj-lt"/>
                <a:cs typeface="Arial"/>
              </a:rPr>
              <a:t>o</a:t>
            </a:r>
            <a:r>
              <a:rPr sz="1400" b="1" spc="5" dirty="0">
                <a:solidFill>
                  <a:schemeClr val="bg1"/>
                </a:solidFill>
                <a:latin typeface="+mj-lt"/>
                <a:cs typeface="Arial"/>
              </a:rPr>
              <a:t>r</a:t>
            </a:r>
            <a:r>
              <a:rPr sz="1400" b="1" spc="-5" dirty="0">
                <a:solidFill>
                  <a:schemeClr val="bg1"/>
                </a:solidFill>
                <a:latin typeface="+mj-lt"/>
                <a:cs typeface="Arial"/>
              </a:rPr>
              <a:t>ks</a:t>
            </a:r>
            <a:r>
              <a:rPr sz="1400" b="1" spc="-10" dirty="0">
                <a:solidFill>
                  <a:schemeClr val="bg1"/>
                </a:solidFill>
                <a:latin typeface="+mj-lt"/>
                <a:cs typeface="Arial"/>
              </a:rPr>
              <a:t>ho</a:t>
            </a:r>
            <a:r>
              <a:rPr sz="1400" b="1" dirty="0">
                <a:solidFill>
                  <a:schemeClr val="bg1"/>
                </a:solidFill>
                <a:latin typeface="+mj-lt"/>
                <a:cs typeface="Arial"/>
              </a:rPr>
              <a:t>p</a:t>
            </a:r>
            <a:endParaRPr sz="1400" dirty="0">
              <a:solidFill>
                <a:schemeClr val="bg1"/>
              </a:solidFill>
              <a:latin typeface="+mj-lt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24967" y="5713891"/>
            <a:ext cx="2155119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1400" b="1" dirty="0">
                <a:solidFill>
                  <a:schemeClr val="bg1"/>
                </a:solidFill>
                <a:latin typeface="Arial Black"/>
                <a:cs typeface="Arial Black"/>
              </a:rPr>
              <a:t>February</a:t>
            </a:r>
            <a:r>
              <a:rPr sz="1400" b="1" spc="-20" dirty="0">
                <a:solidFill>
                  <a:schemeClr val="bg1"/>
                </a:solidFill>
                <a:latin typeface="Arial Black"/>
                <a:cs typeface="Arial Black"/>
              </a:rPr>
              <a:t> </a:t>
            </a:r>
            <a:r>
              <a:rPr lang="en-US" sz="1400" b="1" spc="-20" dirty="0">
                <a:solidFill>
                  <a:schemeClr val="bg1"/>
                </a:solidFill>
                <a:latin typeface="Arial Black"/>
                <a:cs typeface="Arial Black"/>
              </a:rPr>
              <a:t>22</a:t>
            </a:r>
            <a:r>
              <a:rPr lang="en-US" sz="1400" b="1" dirty="0">
                <a:solidFill>
                  <a:schemeClr val="bg1"/>
                </a:solidFill>
                <a:latin typeface="Arial Black"/>
                <a:cs typeface="Arial Black"/>
              </a:rPr>
              <a:t>-24</a:t>
            </a:r>
            <a:r>
              <a:rPr sz="1400" b="1" dirty="0">
                <a:solidFill>
                  <a:schemeClr val="bg1"/>
                </a:solidFill>
                <a:latin typeface="Arial Black"/>
                <a:cs typeface="Arial Black"/>
              </a:rPr>
              <a:t>, 20</a:t>
            </a:r>
            <a:r>
              <a:rPr lang="en-US" sz="1400" b="1" dirty="0">
                <a:solidFill>
                  <a:schemeClr val="bg1"/>
                </a:solidFill>
                <a:latin typeface="Arial Black"/>
                <a:cs typeface="Arial Black"/>
              </a:rPr>
              <a:t>24</a:t>
            </a:r>
          </a:p>
          <a:p>
            <a:pPr marL="12700" algn="ctr">
              <a:lnSpc>
                <a:spcPct val="100000"/>
              </a:lnSpc>
            </a:pPr>
            <a:endParaRPr sz="1400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30397" y="6279536"/>
            <a:ext cx="2530616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600" b="1" dirty="0">
                <a:solidFill>
                  <a:schemeClr val="bg1"/>
                </a:solidFill>
                <a:latin typeface="Arial Black"/>
                <a:cs typeface="Arial Black"/>
              </a:rPr>
              <a:t>R.M.</a:t>
            </a:r>
            <a:r>
              <a:rPr sz="1600" b="1" spc="15" dirty="0">
                <a:solidFill>
                  <a:schemeClr val="bg1"/>
                </a:solidFill>
                <a:latin typeface="Arial Black"/>
                <a:cs typeface="Arial Black"/>
              </a:rPr>
              <a:t> </a:t>
            </a:r>
            <a:r>
              <a:rPr sz="1600" b="1" dirty="0">
                <a:solidFill>
                  <a:schemeClr val="bg1"/>
                </a:solidFill>
                <a:latin typeface="Arial Black"/>
                <a:cs typeface="Arial Black"/>
              </a:rPr>
              <a:t>Peardon Donaghy Microvascular and Skull</a:t>
            </a:r>
            <a:r>
              <a:rPr sz="1600" b="1" spc="-10" dirty="0">
                <a:solidFill>
                  <a:schemeClr val="bg1"/>
                </a:solidFill>
                <a:latin typeface="Arial Black"/>
                <a:cs typeface="Arial Black"/>
              </a:rPr>
              <a:t> </a:t>
            </a:r>
            <a:r>
              <a:rPr sz="1600" b="1" dirty="0">
                <a:solidFill>
                  <a:schemeClr val="bg1"/>
                </a:solidFill>
                <a:latin typeface="Arial Black"/>
                <a:cs typeface="Arial Black"/>
              </a:rPr>
              <a:t>Base Laboratory University</a:t>
            </a:r>
            <a:r>
              <a:rPr sz="1600" b="1" spc="55" dirty="0">
                <a:solidFill>
                  <a:schemeClr val="bg1"/>
                </a:solidFill>
                <a:latin typeface="Arial Black"/>
                <a:cs typeface="Arial Black"/>
              </a:rPr>
              <a:t> </a:t>
            </a:r>
            <a:r>
              <a:rPr sz="1600" b="1" dirty="0">
                <a:solidFill>
                  <a:schemeClr val="bg1"/>
                </a:solidFill>
                <a:latin typeface="Arial Black"/>
                <a:cs typeface="Arial Black"/>
              </a:rPr>
              <a:t>of</a:t>
            </a:r>
            <a:r>
              <a:rPr sz="1600" b="1" spc="55" dirty="0">
                <a:solidFill>
                  <a:schemeClr val="bg1"/>
                </a:solidFill>
                <a:latin typeface="Arial Black"/>
                <a:cs typeface="Arial Black"/>
              </a:rPr>
              <a:t> </a:t>
            </a:r>
            <a:r>
              <a:rPr sz="1600" b="1" dirty="0">
                <a:solidFill>
                  <a:schemeClr val="bg1"/>
                </a:solidFill>
                <a:latin typeface="Arial Black"/>
                <a:cs typeface="Arial Black"/>
              </a:rPr>
              <a:t>Vermont</a:t>
            </a:r>
            <a:endParaRPr sz="1600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557467" y="146447"/>
            <a:ext cx="1037484" cy="61555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2400" spc="-5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N</a:t>
            </a:r>
            <a:r>
              <a:rPr sz="2400" spc="5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E</a:t>
            </a:r>
            <a:r>
              <a:rPr sz="2400" spc="-5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NS</a:t>
            </a:r>
            <a:endParaRPr lang="en-US" sz="2400" spc="-5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</a:pP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England Neurosurgical Society</a:t>
            </a:r>
            <a:endParaRPr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917531" y="2605773"/>
            <a:ext cx="2162555" cy="2942843"/>
          </a:xfrm>
          <a:prstGeom prst="rect">
            <a:avLst/>
          </a:prstGeom>
          <a:blipFill dpi="0" rotWithShape="1">
            <a:blip r:embed="rId3" cstate="print">
              <a:alphaModFix amt="8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encilGrayscale pencilSize="5"/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50800" dist="50800" dir="5400000" algn="ctr" rotWithShape="0">
              <a:srgbClr val="006B3B"/>
            </a:outerShdw>
          </a:effectLst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TextBox 26"/>
          <p:cNvSpPr txBox="1"/>
          <p:nvPr/>
        </p:nvSpPr>
        <p:spPr>
          <a:xfrm>
            <a:off x="6858569" y="4993853"/>
            <a:ext cx="2840675" cy="12464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1" u="sng" dirty="0">
                <a:latin typeface="Arial" panose="020B0604020202020204" pitchFamily="34" charset="0"/>
                <a:cs typeface="Arial" panose="020B0604020202020204" pitchFamily="34" charset="0"/>
              </a:rPr>
              <a:t>Workshop Location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RM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Peardon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Donaghy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Microvascular and Skull Base Lab – University of Vermont, Larner College of Medicine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89 Beaumont Ave., Given Bldg. E302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Burlington, VT 05405</a:t>
            </a:r>
          </a:p>
          <a:p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u="sng" dirty="0">
                <a:latin typeface="Arial" panose="020B0604020202020204" pitchFamily="34" charset="0"/>
                <a:cs typeface="Arial" panose="020B0604020202020204" pitchFamily="34" charset="0"/>
              </a:rPr>
              <a:t>Airport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Burlington International Airport (BTV) is 10 minutes from the Skull Base Lab. 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614" y="66102"/>
            <a:ext cx="2078740" cy="85953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548352" y="6414699"/>
            <a:ext cx="1843065" cy="76208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363" y="109985"/>
            <a:ext cx="100076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u="sng" spc="-10" dirty="0">
                <a:latin typeface="Arial" panose="020B0604020202020204" pitchFamily="34" charset="0"/>
                <a:cs typeface="Arial" panose="020B0604020202020204" pitchFamily="34" charset="0"/>
              </a:rPr>
              <a:t>Cours</a:t>
            </a:r>
            <a:r>
              <a:rPr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000" b="1" u="sng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b="1" u="sng" spc="-10" dirty="0">
                <a:latin typeface="Arial" panose="020B0604020202020204" pitchFamily="34" charset="0"/>
                <a:cs typeface="Arial" panose="020B0604020202020204" pitchFamily="34" charset="0"/>
              </a:rPr>
              <a:t>Director</a:t>
            </a:r>
            <a:endParaRPr sz="1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4325" y="2710849"/>
            <a:ext cx="2047875" cy="56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80"/>
              </a:lnSpc>
            </a:pPr>
            <a:r>
              <a:rPr sz="1000" b="1" spc="-10" dirty="0">
                <a:latin typeface="Arial"/>
                <a:cs typeface="Arial"/>
              </a:rPr>
              <a:t>Sea</a:t>
            </a:r>
            <a:r>
              <a:rPr sz="1000" b="1" dirty="0">
                <a:latin typeface="Arial"/>
                <a:cs typeface="Arial"/>
              </a:rPr>
              <a:t>n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O</a:t>
            </a:r>
            <a:r>
              <a:rPr sz="1000" b="1" dirty="0">
                <a:latin typeface="Arial"/>
                <a:cs typeface="Arial"/>
              </a:rPr>
              <a:t>.</a:t>
            </a:r>
            <a:r>
              <a:rPr sz="1000" b="1" spc="-10" dirty="0">
                <a:latin typeface="Arial"/>
                <a:cs typeface="Arial"/>
              </a:rPr>
              <a:t> McMenomey</a:t>
            </a:r>
            <a:r>
              <a:rPr sz="1000" b="1" dirty="0">
                <a:latin typeface="Arial"/>
                <a:cs typeface="Arial"/>
              </a:rPr>
              <a:t>,</a:t>
            </a:r>
            <a:r>
              <a:rPr sz="1000" b="1" spc="6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MD</a:t>
            </a:r>
            <a:endParaRPr sz="1000" dirty="0">
              <a:latin typeface="Arial"/>
              <a:cs typeface="Arial"/>
            </a:endParaRPr>
          </a:p>
          <a:p>
            <a:pPr marL="12700" marR="5080">
              <a:lnSpc>
                <a:spcPts val="1080"/>
              </a:lnSpc>
              <a:spcBef>
                <a:spcPts val="35"/>
              </a:spcBef>
            </a:pPr>
            <a:r>
              <a:rPr sz="1000" spc="-10" dirty="0">
                <a:latin typeface="Arial"/>
                <a:cs typeface="Arial"/>
              </a:rPr>
              <a:t>Professo</a:t>
            </a:r>
            <a:r>
              <a:rPr sz="1000" dirty="0">
                <a:latin typeface="Arial"/>
                <a:cs typeface="Arial"/>
              </a:rPr>
              <a:t>r</a:t>
            </a:r>
            <a:r>
              <a:rPr sz="1000" spc="-10" dirty="0">
                <a:latin typeface="Arial"/>
                <a:cs typeface="Arial"/>
              </a:rPr>
              <a:t> Divisio</a:t>
            </a:r>
            <a:r>
              <a:rPr sz="1000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Director Otology/Neurotology/Skul</a:t>
            </a:r>
            <a:r>
              <a:rPr sz="1000" dirty="0">
                <a:latin typeface="Arial"/>
                <a:cs typeface="Arial"/>
              </a:rPr>
              <a:t>l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Bas</a:t>
            </a:r>
            <a:r>
              <a:rPr sz="1000" dirty="0">
                <a:latin typeface="Arial"/>
                <a:cs typeface="Arial"/>
              </a:rPr>
              <a:t>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Surgery Ne</a:t>
            </a:r>
            <a:r>
              <a:rPr sz="1000" dirty="0">
                <a:latin typeface="Arial"/>
                <a:cs typeface="Arial"/>
              </a:rPr>
              <a:t>w </a:t>
            </a:r>
            <a:r>
              <a:rPr sz="1000" spc="-10" dirty="0">
                <a:latin typeface="Arial"/>
                <a:cs typeface="Arial"/>
              </a:rPr>
              <a:t>Yor</a:t>
            </a:r>
            <a:r>
              <a:rPr sz="1000" dirty="0">
                <a:latin typeface="Arial"/>
                <a:cs typeface="Arial"/>
              </a:rPr>
              <a:t>k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University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83336" y="5600640"/>
            <a:ext cx="102870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10" dirty="0">
                <a:latin typeface="Arial"/>
                <a:cs typeface="Arial"/>
              </a:rPr>
              <a:t>Cours</a:t>
            </a:r>
            <a:r>
              <a:rPr sz="1100" b="1" dirty="0">
                <a:latin typeface="Arial"/>
                <a:cs typeface="Arial"/>
              </a:rPr>
              <a:t>e</a:t>
            </a:r>
            <a:r>
              <a:rPr sz="1100" b="1" spc="20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Faculty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65960" y="5765740"/>
            <a:ext cx="995680" cy="0"/>
          </a:xfrm>
          <a:custGeom>
            <a:avLst/>
            <a:gdLst/>
            <a:ahLst/>
            <a:cxnLst/>
            <a:rect l="l" t="t" r="r" b="b"/>
            <a:pathLst>
              <a:path w="995680">
                <a:moveTo>
                  <a:pt x="0" y="0"/>
                </a:moveTo>
                <a:lnTo>
                  <a:pt x="995422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75553" y="6909181"/>
            <a:ext cx="1370330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u="sng" spc="-10" dirty="0">
                <a:latin typeface="Arial"/>
                <a:cs typeface="Arial"/>
              </a:rPr>
              <a:t>Residen</a:t>
            </a:r>
            <a:r>
              <a:rPr sz="1100" b="1" u="sng" dirty="0">
                <a:latin typeface="Arial"/>
                <a:cs typeface="Arial"/>
              </a:rPr>
              <a:t>t</a:t>
            </a:r>
            <a:r>
              <a:rPr sz="1100" b="1" u="sng" spc="-5" dirty="0">
                <a:latin typeface="Arial"/>
                <a:cs typeface="Arial"/>
              </a:rPr>
              <a:t> </a:t>
            </a:r>
            <a:r>
              <a:rPr sz="1100" b="1" u="sng" spc="-10" dirty="0">
                <a:latin typeface="Arial"/>
                <a:cs typeface="Arial"/>
              </a:rPr>
              <a:t>Instructor</a:t>
            </a:r>
            <a:endParaRPr sz="1100" u="sng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4325" y="7443073"/>
            <a:ext cx="2199122" cy="2636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12700">
              <a:lnSpc>
                <a:spcPct val="100000"/>
              </a:lnSpc>
            </a:pPr>
            <a:endParaRPr lang="en-US" sz="900" b="1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8060" y="1236301"/>
            <a:ext cx="1973580" cy="3000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u="sng" dirty="0">
                <a:latin typeface="Minion Pro"/>
                <a:cs typeface="Minion Pro"/>
              </a:rPr>
              <a:t>Special Guest Instructors:</a:t>
            </a:r>
            <a:endParaRPr sz="1100" dirty="0">
              <a:latin typeface="Minion Pro"/>
              <a:cs typeface="Minion Pro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85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0638" y="7087868"/>
            <a:ext cx="2613022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2895" algn="ctr">
              <a:lnSpc>
                <a:spcPct val="100000"/>
              </a:lnSpc>
            </a:pPr>
            <a:r>
              <a:rPr lang="en-US" sz="900" b="1" spc="-10" dirty="0">
                <a:latin typeface="Arial"/>
                <a:cs typeface="Arial"/>
              </a:rPr>
              <a:t>Luke Silveira</a:t>
            </a:r>
            <a:r>
              <a:rPr lang="en-US" sz="900" spc="-10" dirty="0">
                <a:latin typeface="Arial"/>
                <a:cs typeface="Arial"/>
              </a:rPr>
              <a:t>,</a:t>
            </a:r>
            <a:r>
              <a:rPr lang="en-US" sz="900" b="1" spc="-10" dirty="0">
                <a:latin typeface="Arial"/>
                <a:cs typeface="Arial"/>
              </a:rPr>
              <a:t> MD, </a:t>
            </a:r>
            <a:r>
              <a:rPr lang="en-US" sz="900" spc="-10" dirty="0">
                <a:latin typeface="Arial"/>
                <a:cs typeface="Arial"/>
              </a:rPr>
              <a:t>Neurosurgery Resident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300920" y="78653"/>
            <a:ext cx="14630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latin typeface="Arial"/>
                <a:cs typeface="Arial"/>
              </a:rPr>
              <a:t>Schedule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and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Lectures: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80752" y="292260"/>
            <a:ext cx="158496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dirty="0">
                <a:latin typeface="Arial"/>
                <a:cs typeface="Arial"/>
              </a:rPr>
              <a:t>Thursday,</a:t>
            </a:r>
            <a:r>
              <a:rPr sz="900" b="1" spc="1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February</a:t>
            </a:r>
            <a:r>
              <a:rPr sz="900" b="1" spc="1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2</a:t>
            </a:r>
            <a:r>
              <a:rPr lang="en-US" sz="900" b="1" dirty="0">
                <a:latin typeface="Arial"/>
                <a:cs typeface="Arial"/>
              </a:rPr>
              <a:t>2</a:t>
            </a:r>
            <a:r>
              <a:rPr sz="900" b="1" dirty="0">
                <a:latin typeface="Arial"/>
                <a:cs typeface="Arial"/>
              </a:rPr>
              <a:t>,</a:t>
            </a:r>
            <a:r>
              <a:rPr sz="900" b="1" spc="1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20</a:t>
            </a:r>
            <a:r>
              <a:rPr lang="en-US" sz="900" b="1" dirty="0">
                <a:latin typeface="Arial"/>
                <a:cs typeface="Arial"/>
              </a:rPr>
              <a:t>24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04455" y="1411468"/>
            <a:ext cx="51244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8:50-9:20</a:t>
            </a:r>
          </a:p>
        </p:txBody>
      </p:sp>
      <p:sp>
        <p:nvSpPr>
          <p:cNvPr id="16" name="object 16"/>
          <p:cNvSpPr/>
          <p:nvPr/>
        </p:nvSpPr>
        <p:spPr>
          <a:xfrm>
            <a:off x="6653958" y="0"/>
            <a:ext cx="3404949" cy="7772400"/>
          </a:xfrm>
          <a:custGeom>
            <a:avLst/>
            <a:gdLst/>
            <a:ahLst/>
            <a:cxnLst/>
            <a:rect l="l" t="t" r="r" b="b"/>
            <a:pathLst>
              <a:path w="3350259" h="7772400">
                <a:moveTo>
                  <a:pt x="0" y="0"/>
                </a:moveTo>
                <a:lnTo>
                  <a:pt x="3349752" y="0"/>
                </a:lnTo>
                <a:lnTo>
                  <a:pt x="3349752" y="7772400"/>
                </a:lnTo>
                <a:lnTo>
                  <a:pt x="0" y="7772400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7371819" y="999989"/>
            <a:ext cx="2263343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900" dirty="0">
                <a:latin typeface="Arial"/>
                <a:cs typeface="Arial"/>
              </a:rPr>
              <a:t>Posterior Petrosal approach to Posterior and Middle Fossa</a:t>
            </a:r>
          </a:p>
          <a:p>
            <a:pPr marL="12700">
              <a:lnSpc>
                <a:spcPct val="100000"/>
              </a:lnSpc>
            </a:pPr>
            <a:r>
              <a:rPr lang="en-US" sz="900" b="1" dirty="0">
                <a:latin typeface="Arial"/>
                <a:cs typeface="Arial"/>
              </a:rPr>
              <a:t>Sean </a:t>
            </a:r>
            <a:r>
              <a:rPr lang="en-US" sz="900" b="1" dirty="0" err="1">
                <a:latin typeface="Arial"/>
                <a:cs typeface="Arial"/>
              </a:rPr>
              <a:t>McMenomey</a:t>
            </a:r>
            <a:r>
              <a:rPr lang="en-US" sz="900" b="1" dirty="0">
                <a:latin typeface="Arial"/>
                <a:cs typeface="Arial"/>
              </a:rPr>
              <a:t>, MD</a:t>
            </a:r>
          </a:p>
          <a:p>
            <a:pPr marL="12700">
              <a:lnSpc>
                <a:spcPct val="100000"/>
              </a:lnSpc>
            </a:pPr>
            <a:r>
              <a:rPr lang="en-US" sz="900" dirty="0">
                <a:latin typeface="Arial"/>
                <a:cs typeface="Arial"/>
              </a:rPr>
              <a:t>HSRF 300 Breakfast served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160381" y="5932821"/>
            <a:ext cx="1833245" cy="8438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70"/>
              </a:lnSpc>
            </a:pPr>
            <a:r>
              <a:rPr lang="en-US" sz="900" dirty="0">
                <a:latin typeface="Arial"/>
                <a:cs typeface="Arial"/>
              </a:rPr>
              <a:t>Cocktails and hors d’oeuvres </a:t>
            </a:r>
            <a:r>
              <a:rPr sz="900" dirty="0">
                <a:latin typeface="Arial"/>
                <a:cs typeface="Arial"/>
              </a:rPr>
              <a:t>with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Exhibitors</a:t>
            </a:r>
            <a:r>
              <a:rPr sz="900" spc="5" dirty="0">
                <a:latin typeface="Arial"/>
                <a:cs typeface="Arial"/>
              </a:rPr>
              <a:t> </a:t>
            </a:r>
            <a:endParaRPr lang="en-US" sz="900" spc="5" dirty="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lang="en-US" sz="900" dirty="0">
                <a:latin typeface="Arial"/>
                <a:cs typeface="Arial"/>
              </a:rPr>
              <a:t>Doubletree by Hilton  </a:t>
            </a:r>
          </a:p>
          <a:p>
            <a:pPr marL="12700">
              <a:lnSpc>
                <a:spcPts val="1070"/>
              </a:lnSpc>
            </a:pPr>
            <a:r>
              <a:rPr lang="en-US" sz="900" dirty="0">
                <a:latin typeface="Arial"/>
                <a:cs typeface="Arial"/>
              </a:rPr>
              <a:t>870 Williston Road </a:t>
            </a:r>
          </a:p>
          <a:p>
            <a:pPr marL="12700">
              <a:lnSpc>
                <a:spcPts val="1070"/>
              </a:lnSpc>
            </a:pPr>
            <a:r>
              <a:rPr lang="en-US" sz="900" dirty="0">
                <a:latin typeface="Arial"/>
                <a:cs typeface="Arial"/>
              </a:rPr>
              <a:t>South Burlington, VT 05403</a:t>
            </a:r>
          </a:p>
          <a:p>
            <a:pPr marL="12700" marR="5080">
              <a:lnSpc>
                <a:spcPct val="100000"/>
              </a:lnSpc>
            </a:pPr>
            <a:endParaRPr sz="90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750443" y="2932376"/>
            <a:ext cx="155892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dirty="0">
                <a:latin typeface="Arial"/>
                <a:cs typeface="Arial"/>
              </a:rPr>
              <a:t>Saturday,</a:t>
            </a:r>
            <a:r>
              <a:rPr sz="900" b="1" spc="25" dirty="0">
                <a:latin typeface="Arial"/>
                <a:cs typeface="Arial"/>
              </a:rPr>
              <a:t> </a:t>
            </a:r>
            <a:r>
              <a:rPr sz="900" b="1">
                <a:latin typeface="Arial"/>
                <a:cs typeface="Arial"/>
              </a:rPr>
              <a:t>February</a:t>
            </a:r>
            <a:r>
              <a:rPr sz="900" b="1" spc="25">
                <a:latin typeface="Arial"/>
                <a:cs typeface="Arial"/>
              </a:rPr>
              <a:t> </a:t>
            </a:r>
            <a:r>
              <a:rPr sz="900" b="1">
                <a:latin typeface="Arial"/>
                <a:cs typeface="Arial"/>
              </a:rPr>
              <a:t>2</a:t>
            </a:r>
            <a:r>
              <a:rPr lang="en-US" sz="900" b="1">
                <a:latin typeface="Arial"/>
                <a:cs typeface="Arial"/>
              </a:rPr>
              <a:t>4</a:t>
            </a:r>
            <a:r>
              <a:rPr sz="900" b="1">
                <a:latin typeface="Arial"/>
                <a:cs typeface="Arial"/>
              </a:rPr>
              <a:t>,</a:t>
            </a:r>
            <a:r>
              <a:rPr sz="900" b="1" spc="-10">
                <a:latin typeface="Arial"/>
                <a:cs typeface="Arial"/>
              </a:rPr>
              <a:t> </a:t>
            </a:r>
            <a:r>
              <a:rPr sz="900" b="1">
                <a:latin typeface="Arial"/>
                <a:cs typeface="Arial"/>
              </a:rPr>
              <a:t>20</a:t>
            </a:r>
            <a:r>
              <a:rPr lang="en-US" sz="900" b="1">
                <a:latin typeface="Arial"/>
                <a:cs typeface="Arial"/>
              </a:rPr>
              <a:t>24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370782" y="3224671"/>
            <a:ext cx="1602105" cy="4154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900" dirty="0">
                <a:latin typeface="Arial"/>
                <a:cs typeface="Arial"/>
              </a:rPr>
              <a:t>Case</a:t>
            </a:r>
            <a:r>
              <a:rPr lang="en-US" sz="900" spc="5" dirty="0">
                <a:latin typeface="Arial"/>
                <a:cs typeface="Arial"/>
              </a:rPr>
              <a:t> </a:t>
            </a:r>
            <a:r>
              <a:rPr lang="en-US" sz="900" dirty="0">
                <a:latin typeface="Arial"/>
                <a:cs typeface="Arial"/>
              </a:rPr>
              <a:t>Presentations</a:t>
            </a:r>
          </a:p>
          <a:p>
            <a:pPr marL="12700">
              <a:lnSpc>
                <a:spcPct val="100000"/>
              </a:lnSpc>
            </a:pPr>
            <a:r>
              <a:rPr lang="en-US" sz="900" dirty="0">
                <a:latin typeface="Arial"/>
                <a:cs typeface="Arial"/>
              </a:rPr>
              <a:t>Breakfast</a:t>
            </a:r>
            <a:r>
              <a:rPr lang="en-US" sz="900" spc="5" dirty="0">
                <a:latin typeface="Arial"/>
                <a:cs typeface="Arial"/>
              </a:rPr>
              <a:t> </a:t>
            </a:r>
            <a:r>
              <a:rPr lang="en-US" sz="900" dirty="0">
                <a:latin typeface="Arial"/>
                <a:cs typeface="Arial"/>
              </a:rPr>
              <a:t>served</a:t>
            </a:r>
          </a:p>
          <a:p>
            <a:pPr marL="12700">
              <a:lnSpc>
                <a:spcPct val="100000"/>
              </a:lnSpc>
            </a:pPr>
            <a:r>
              <a:rPr lang="en-US" sz="900" dirty="0">
                <a:latin typeface="Arial"/>
                <a:cs typeface="Arial"/>
              </a:rPr>
              <a:t>HSRF</a:t>
            </a:r>
            <a:r>
              <a:rPr lang="en-US" sz="900" spc="5" dirty="0">
                <a:latin typeface="Arial"/>
                <a:cs typeface="Arial"/>
              </a:rPr>
              <a:t> </a:t>
            </a:r>
            <a:r>
              <a:rPr lang="en-US" sz="900" dirty="0">
                <a:latin typeface="Arial"/>
                <a:cs typeface="Arial"/>
              </a:rPr>
              <a:t>300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315200" y="5545637"/>
            <a:ext cx="191897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900" spc="-5" dirty="0">
                <a:latin typeface="Arial"/>
                <a:cs typeface="Arial"/>
              </a:rPr>
              <a:t>Light Lunch, Debrief, </a:t>
            </a:r>
            <a:r>
              <a:rPr sz="900" spc="-5" dirty="0">
                <a:latin typeface="Arial"/>
                <a:cs typeface="Arial"/>
              </a:rPr>
              <a:t>Depart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283336" y="6267514"/>
            <a:ext cx="1840230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050" dirty="0">
                <a:latin typeface="Arial"/>
                <a:cs typeface="Arial"/>
              </a:rPr>
              <a:t>To Register: </a:t>
            </a:r>
          </a:p>
          <a:p>
            <a:pPr marL="12700">
              <a:lnSpc>
                <a:spcPct val="100000"/>
              </a:lnSpc>
            </a:pPr>
            <a:r>
              <a:rPr sz="1050" b="1" dirty="0">
                <a:latin typeface="Arial"/>
                <a:cs typeface="Arial"/>
              </a:rPr>
              <a:t>Sheila</a:t>
            </a:r>
            <a:r>
              <a:rPr sz="1050" b="1" spc="-1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Russell</a:t>
            </a:r>
          </a:p>
          <a:p>
            <a:pPr marL="12700" marR="5080">
              <a:lnSpc>
                <a:spcPct val="100000"/>
              </a:lnSpc>
            </a:pPr>
            <a:r>
              <a:rPr sz="1050" dirty="0">
                <a:latin typeface="Arial"/>
                <a:cs typeface="Arial"/>
              </a:rPr>
              <a:t>Skull</a:t>
            </a:r>
            <a:r>
              <a:rPr sz="1050" spc="-2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Base</a:t>
            </a:r>
            <a:r>
              <a:rPr sz="1050" spc="-1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Laboratory</a:t>
            </a:r>
            <a:r>
              <a:rPr sz="1050" spc="-2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Director 89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Beaumont</a:t>
            </a:r>
            <a:r>
              <a:rPr sz="1050" spc="-3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Ave.</a:t>
            </a:r>
          </a:p>
          <a:p>
            <a:pPr marL="12700" marR="10160">
              <a:lnSpc>
                <a:spcPct val="100000"/>
              </a:lnSpc>
            </a:pPr>
            <a:r>
              <a:rPr sz="1050" dirty="0">
                <a:latin typeface="Arial"/>
                <a:cs typeface="Arial"/>
              </a:rPr>
              <a:t>Given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Bldg.</a:t>
            </a:r>
            <a:r>
              <a:rPr sz="1050" spc="-25" dirty="0">
                <a:latin typeface="Arial"/>
                <a:cs typeface="Arial"/>
              </a:rPr>
              <a:t> </a:t>
            </a:r>
            <a:r>
              <a:rPr lang="en-US" sz="1050" spc="-25" dirty="0">
                <a:latin typeface="Arial"/>
                <a:cs typeface="Arial"/>
              </a:rPr>
              <a:t>D319E</a:t>
            </a:r>
            <a:r>
              <a:rPr sz="1050" spc="-15" dirty="0">
                <a:latin typeface="Arial"/>
                <a:cs typeface="Arial"/>
              </a:rPr>
              <a:t> </a:t>
            </a:r>
            <a:endParaRPr lang="en-US" sz="1050" spc="-15" dirty="0">
              <a:latin typeface="Arial"/>
              <a:cs typeface="Arial"/>
            </a:endParaRPr>
          </a:p>
          <a:p>
            <a:pPr marL="12700" marR="10160">
              <a:lnSpc>
                <a:spcPct val="100000"/>
              </a:lnSpc>
            </a:pPr>
            <a:r>
              <a:rPr sz="1050" dirty="0">
                <a:latin typeface="Arial"/>
                <a:cs typeface="Arial"/>
              </a:rPr>
              <a:t>Burlington, Vermont</a:t>
            </a:r>
            <a:r>
              <a:rPr sz="1050" spc="-3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05405 </a:t>
            </a:r>
            <a:r>
              <a:rPr sz="1050" u="sng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Sheila.</a:t>
            </a:r>
            <a:r>
              <a:rPr lang="en-US" sz="1050" u="sng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R</a:t>
            </a:r>
            <a:r>
              <a:rPr sz="1050" u="sng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ussell@uvm.edu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50" b="1" dirty="0">
                <a:latin typeface="Arial"/>
                <a:cs typeface="Arial"/>
              </a:rPr>
              <a:t>802</a:t>
            </a:r>
            <a:r>
              <a:rPr lang="en-US" sz="1050" b="1" spc="-5" dirty="0">
                <a:latin typeface="Arial"/>
                <a:cs typeface="Arial"/>
              </a:rPr>
              <a:t>-</a:t>
            </a:r>
            <a:r>
              <a:rPr sz="1050" b="1" dirty="0">
                <a:latin typeface="Arial"/>
                <a:cs typeface="Arial"/>
              </a:rPr>
              <a:t>656-2257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470193" y="1262652"/>
            <a:ext cx="808012" cy="104205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446297" y="2376071"/>
            <a:ext cx="818183" cy="91878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1046" y="5962256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3492"/>
                </a:moveTo>
                <a:lnTo>
                  <a:pt x="0" y="3492"/>
                </a:lnTo>
              </a:path>
            </a:pathLst>
          </a:custGeom>
          <a:ln w="82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7370782" y="1741145"/>
            <a:ext cx="2449094" cy="4141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16585" marR="5080" indent="-604520">
              <a:lnSpc>
                <a:spcPts val="1080"/>
              </a:lnSpc>
            </a:pPr>
            <a:r>
              <a:rPr sz="900" spc="5" dirty="0">
                <a:latin typeface="Arial"/>
                <a:cs typeface="Arial"/>
              </a:rPr>
              <a:t>Dissection</a:t>
            </a:r>
            <a:r>
              <a:rPr sz="900" dirty="0">
                <a:latin typeface="Arial"/>
                <a:cs typeface="Arial"/>
              </a:rPr>
              <a:t>s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- Mastoidectomy and Posterio</a:t>
            </a:r>
            <a:r>
              <a:rPr lang="en-US" sz="900" dirty="0">
                <a:latin typeface="Arial"/>
                <a:cs typeface="Arial"/>
              </a:rPr>
              <a:t>r </a:t>
            </a:r>
          </a:p>
          <a:p>
            <a:pPr marL="616585" marR="5080" indent="-604520">
              <a:lnSpc>
                <a:spcPts val="1080"/>
              </a:lnSpc>
            </a:pPr>
            <a:r>
              <a:rPr sz="900" dirty="0" err="1">
                <a:latin typeface="Arial"/>
                <a:cs typeface="Arial"/>
              </a:rPr>
              <a:t>Petrosectomy</a:t>
            </a:r>
            <a:endParaRPr lang="en-US" sz="900" dirty="0">
              <a:latin typeface="Arial"/>
              <a:cs typeface="Arial"/>
            </a:endParaRPr>
          </a:p>
          <a:p>
            <a:pPr marL="616585" marR="5080" indent="-604520">
              <a:lnSpc>
                <a:spcPts val="1080"/>
              </a:lnSpc>
            </a:pPr>
            <a:r>
              <a:rPr sz="900" dirty="0">
                <a:latin typeface="Arial"/>
                <a:cs typeface="Arial"/>
              </a:rPr>
              <a:t>Skull Base Lab Given E302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6858000" y="52288"/>
            <a:ext cx="140970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dirty="0">
                <a:latin typeface="Arial"/>
                <a:cs typeface="Arial"/>
              </a:rPr>
              <a:t>Friday,</a:t>
            </a:r>
            <a:r>
              <a:rPr sz="900" b="1" spc="3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February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2</a:t>
            </a:r>
            <a:r>
              <a:rPr lang="en-US" sz="900" b="1" dirty="0">
                <a:latin typeface="Arial"/>
                <a:cs typeface="Arial"/>
              </a:rPr>
              <a:t>3</a:t>
            </a:r>
            <a:r>
              <a:rPr sz="900" b="1" dirty="0">
                <a:latin typeface="Arial"/>
                <a:cs typeface="Arial"/>
              </a:rPr>
              <a:t>,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20</a:t>
            </a:r>
            <a:r>
              <a:rPr lang="en-US" sz="900" b="1" dirty="0">
                <a:latin typeface="Arial"/>
                <a:cs typeface="Arial"/>
              </a:rPr>
              <a:t>24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724040" y="338850"/>
            <a:ext cx="51054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7:00-7:40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-179088" y="5775150"/>
            <a:ext cx="3321436" cy="74515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4290" marR="5080" indent="244475" algn="ctr">
              <a:lnSpc>
                <a:spcPct val="129200"/>
              </a:lnSpc>
            </a:pPr>
            <a:r>
              <a:rPr lang="en-US" sz="900" u="sng" dirty="0">
                <a:latin typeface="Arial" panose="020B0604020202020204" pitchFamily="34" charset="0"/>
                <a:cs typeface="Arial" panose="020B0604020202020204" pitchFamily="34" charset="0"/>
              </a:rPr>
              <a:t>UVM Neurosurgery</a:t>
            </a:r>
          </a:p>
          <a:p>
            <a:pPr marL="34290" marR="5080" indent="244475" algn="ctr"/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Bruce Tranmer, MD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Professor</a:t>
            </a:r>
          </a:p>
          <a:p>
            <a:pPr marL="34290" marR="5080" indent="244475" algn="ctr"/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" marR="5080" indent="244475" algn="ctr"/>
            <a:r>
              <a:rPr lang="en-US" sz="900" u="sng" dirty="0">
                <a:latin typeface="Arial" panose="020B0604020202020204" pitchFamily="34" charset="0"/>
                <a:cs typeface="Arial" panose="020B0604020202020204" pitchFamily="34" charset="0"/>
              </a:rPr>
              <a:t>UVM Otolaryngology</a:t>
            </a:r>
          </a:p>
          <a:p>
            <a:pPr marL="34290" marR="5080" indent="244475" algn="ctr">
              <a:lnSpc>
                <a:spcPct val="129200"/>
              </a:lnSpc>
            </a:pPr>
            <a:r>
              <a:rPr sz="900" b="1" dirty="0">
                <a:latin typeface="Arial" panose="020B0604020202020204" pitchFamily="34" charset="0"/>
                <a:cs typeface="Arial" panose="020B0604020202020204" pitchFamily="34" charset="0"/>
              </a:rPr>
              <a:t>George Kurien, MD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 Assistant Professor 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" marR="5080" indent="244475" algn="ctr">
              <a:lnSpc>
                <a:spcPct val="129200"/>
              </a:lnSpc>
            </a:pPr>
            <a:r>
              <a:rPr sz="900" b="1" dirty="0">
                <a:latin typeface="Arial" panose="020B0604020202020204" pitchFamily="34" charset="0"/>
                <a:cs typeface="Arial" panose="020B0604020202020204" pitchFamily="34" charset="0"/>
              </a:rPr>
              <a:t>Carolyn Orgain, MD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9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Assistant Professor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3498862" y="530328"/>
            <a:ext cx="508634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7:30-8:30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3498350" y="3573686"/>
            <a:ext cx="525145" cy="9335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1:00-1:30</a:t>
            </a:r>
            <a:endParaRPr lang="en-US" sz="900" dirty="0">
              <a:latin typeface="Arial"/>
              <a:cs typeface="Arial"/>
            </a:endParaRPr>
          </a:p>
          <a:p>
            <a:pPr marL="19050">
              <a:lnSpc>
                <a:spcPct val="100000"/>
              </a:lnSpc>
            </a:pPr>
            <a:endParaRPr sz="900" dirty="0">
              <a:latin typeface="Arial"/>
              <a:cs typeface="Arial"/>
            </a:endParaRPr>
          </a:p>
          <a:p>
            <a:pPr marL="29209">
              <a:lnSpc>
                <a:spcPct val="100000"/>
              </a:lnSpc>
              <a:spcBef>
                <a:spcPts val="155"/>
              </a:spcBef>
            </a:pPr>
            <a:r>
              <a:rPr sz="900" dirty="0">
                <a:latin typeface="Arial"/>
                <a:cs typeface="Arial"/>
              </a:rPr>
              <a:t>1:30-1:50</a:t>
            </a:r>
            <a:endParaRPr lang="en-US" sz="900" dirty="0">
              <a:latin typeface="Arial"/>
              <a:cs typeface="Arial"/>
            </a:endParaRPr>
          </a:p>
          <a:p>
            <a:pPr marL="29209">
              <a:lnSpc>
                <a:spcPct val="100000"/>
              </a:lnSpc>
              <a:spcBef>
                <a:spcPts val="155"/>
              </a:spcBef>
            </a:pPr>
            <a:endParaRPr lang="en-US" sz="900" dirty="0">
              <a:latin typeface="Arial"/>
              <a:cs typeface="Arial"/>
            </a:endParaRPr>
          </a:p>
          <a:p>
            <a:pPr marL="29209">
              <a:lnSpc>
                <a:spcPct val="100000"/>
              </a:lnSpc>
              <a:spcBef>
                <a:spcPts val="155"/>
              </a:spcBef>
            </a:pPr>
            <a:endParaRPr lang="en-US" sz="900" dirty="0">
              <a:latin typeface="Arial"/>
              <a:cs typeface="Arial"/>
            </a:endParaRPr>
          </a:p>
          <a:p>
            <a:pPr marL="29209">
              <a:lnSpc>
                <a:spcPct val="100000"/>
              </a:lnSpc>
              <a:spcBef>
                <a:spcPts val="155"/>
              </a:spcBef>
            </a:pPr>
            <a:r>
              <a:rPr sz="900" dirty="0">
                <a:latin typeface="Arial"/>
                <a:cs typeface="Arial"/>
              </a:rPr>
              <a:t>1:50-2:30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4206154" y="3573686"/>
            <a:ext cx="210248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18795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Lunch and Case Presentations </a:t>
            </a:r>
            <a:endParaRPr lang="en-US" sz="900" dirty="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206849" y="1397041"/>
            <a:ext cx="1950720" cy="551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Endoscopic Anatomy of the Sinonasal Cavity and Anterior Skull Base </a:t>
            </a:r>
            <a:r>
              <a:rPr sz="900" b="1" dirty="0">
                <a:latin typeface="Arial"/>
                <a:cs typeface="Arial"/>
              </a:rPr>
              <a:t>Carolyn Orgain,</a:t>
            </a:r>
            <a:r>
              <a:rPr sz="900" b="1" spc="-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MD</a:t>
            </a:r>
            <a:endParaRPr sz="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HSRF </a:t>
            </a:r>
            <a:r>
              <a:rPr lang="en-US" sz="900" dirty="0">
                <a:latin typeface="Arial"/>
                <a:cs typeface="Arial"/>
              </a:rPr>
              <a:t>3</a:t>
            </a:r>
            <a:r>
              <a:rPr sz="900" dirty="0">
                <a:latin typeface="Arial"/>
                <a:cs typeface="Arial"/>
              </a:rPr>
              <a:t>00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3494066" y="2695762"/>
            <a:ext cx="57213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10:00-1:00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7372839" y="2290321"/>
            <a:ext cx="2194560" cy="6412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lang="en-US" sz="1350" baseline="3086" dirty="0">
                <a:latin typeface="Arial"/>
                <a:cs typeface="Arial"/>
              </a:rPr>
              <a:t>BBQ and Ice </a:t>
            </a:r>
            <a:r>
              <a:rPr lang="en-US" sz="1050" baseline="3086" dirty="0">
                <a:latin typeface="Arial"/>
                <a:cs typeface="Arial"/>
              </a:rPr>
              <a:t>fishing</a:t>
            </a:r>
            <a:r>
              <a:rPr lang="en-US" sz="105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</a:p>
          <a:p>
            <a:pPr marL="12700">
              <a:lnSpc>
                <a:spcPts val="1045"/>
              </a:lnSpc>
            </a:pPr>
            <a:r>
              <a:rPr lang="en-US" sz="105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**New location             </a:t>
            </a:r>
          </a:p>
          <a:p>
            <a:pPr marL="12700">
              <a:lnSpc>
                <a:spcPts val="1045"/>
              </a:lnSpc>
            </a:pPr>
            <a:r>
              <a:rPr lang="en-US" sz="9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Lake Iroquois Boat Ramp</a:t>
            </a:r>
          </a:p>
          <a:p>
            <a:pPr marL="12700">
              <a:lnSpc>
                <a:spcPts val="1045"/>
              </a:lnSpc>
            </a:pPr>
            <a:r>
              <a:rPr lang="en-US" sz="9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94 Beebe Ln, Williston, VT</a:t>
            </a:r>
          </a:p>
          <a:p>
            <a:pPr marL="12700">
              <a:lnSpc>
                <a:spcPts val="1045"/>
              </a:lnSpc>
            </a:pPr>
            <a:endParaRPr sz="900" dirty="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736245" y="3786533"/>
            <a:ext cx="508634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8:00-8:40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6731706" y="5081710"/>
            <a:ext cx="57213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9:30-12:00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4201559" y="5015990"/>
            <a:ext cx="2389505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Dissection:</a:t>
            </a:r>
            <a:r>
              <a:rPr lang="en-US" sz="900" dirty="0">
                <a:latin typeface="Arial"/>
                <a:cs typeface="Arial"/>
              </a:rPr>
              <a:t> Endonasal and Anterolateral Approaches</a:t>
            </a:r>
          </a:p>
          <a:p>
            <a:pPr marL="127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-Transcribriform, transplanum, </a:t>
            </a:r>
            <a:r>
              <a:rPr sz="900" dirty="0" err="1">
                <a:latin typeface="Arial"/>
                <a:cs typeface="Arial"/>
              </a:rPr>
              <a:t>transclival</a:t>
            </a:r>
            <a:r>
              <a:rPr lang="en-US" sz="900" dirty="0">
                <a:latin typeface="Arial"/>
                <a:cs typeface="Arial"/>
              </a:rPr>
              <a:t> EEA</a:t>
            </a:r>
            <a:endParaRPr sz="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-Eyelid/eyebrow craniotomy</a:t>
            </a:r>
          </a:p>
          <a:p>
            <a:pPr marL="127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-FTOZ</a:t>
            </a:r>
          </a:p>
          <a:p>
            <a:pPr marL="127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Skull Base Lab</a:t>
            </a:r>
            <a:r>
              <a:rPr lang="en-US" sz="900" dirty="0">
                <a:latin typeface="Arial"/>
                <a:cs typeface="Arial"/>
              </a:rPr>
              <a:t>,</a:t>
            </a:r>
            <a:r>
              <a:rPr sz="900" dirty="0">
                <a:latin typeface="Arial"/>
                <a:cs typeface="Arial"/>
              </a:rPr>
              <a:t> Given E302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4172643" y="539988"/>
            <a:ext cx="1557111" cy="820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40665">
              <a:lnSpc>
                <a:spcPts val="1060"/>
              </a:lnSpc>
            </a:pPr>
            <a:r>
              <a:rPr sz="900" b="1" dirty="0">
                <a:latin typeface="Arial"/>
                <a:cs typeface="Arial"/>
              </a:rPr>
              <a:t>Grand</a:t>
            </a:r>
            <a:r>
              <a:rPr sz="900" b="1" spc="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Rounds</a:t>
            </a:r>
            <a:endParaRPr lang="en-US" sz="900" b="1" dirty="0">
              <a:latin typeface="Arial"/>
              <a:cs typeface="Arial"/>
            </a:endParaRPr>
          </a:p>
          <a:p>
            <a:pPr marL="12700" marR="240665">
              <a:lnSpc>
                <a:spcPts val="1060"/>
              </a:lnSpc>
            </a:pPr>
            <a:endParaRPr lang="en-US" sz="900" b="1" dirty="0">
              <a:latin typeface="Arial"/>
              <a:cs typeface="Arial"/>
            </a:endParaRPr>
          </a:p>
          <a:p>
            <a:pPr marL="12700" marR="240665">
              <a:lnSpc>
                <a:spcPts val="1060"/>
              </a:lnSpc>
            </a:pPr>
            <a:r>
              <a:rPr lang="en-US" sz="900" b="1" dirty="0">
                <a:latin typeface="Arial"/>
                <a:cs typeface="Arial"/>
              </a:rPr>
              <a:t>Johnny Delashaw</a:t>
            </a:r>
          </a:p>
          <a:p>
            <a:pPr marL="12700" marR="240665">
              <a:lnSpc>
                <a:spcPts val="1060"/>
              </a:lnSpc>
            </a:pPr>
            <a:r>
              <a:rPr lang="en-US" sz="900" dirty="0">
                <a:latin typeface="Arial"/>
                <a:cs typeface="Arial"/>
              </a:rPr>
              <a:t>Davis Auditorium,</a:t>
            </a:r>
          </a:p>
          <a:p>
            <a:pPr marL="12700">
              <a:lnSpc>
                <a:spcPts val="1025"/>
              </a:lnSpc>
            </a:pPr>
            <a:r>
              <a:rPr sz="900" dirty="0">
                <a:latin typeface="Arial"/>
                <a:cs typeface="Arial"/>
              </a:rPr>
              <a:t>UVMMC Campus</a:t>
            </a:r>
            <a:endParaRPr lang="en-US" sz="900" dirty="0">
              <a:latin typeface="Arial"/>
              <a:cs typeface="Arial"/>
            </a:endParaRPr>
          </a:p>
          <a:p>
            <a:pPr marL="12700">
              <a:lnSpc>
                <a:spcPts val="1025"/>
              </a:lnSpc>
            </a:pP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498862" y="2055789"/>
            <a:ext cx="57213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9:20-10:00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3504455" y="5899991"/>
            <a:ext cx="57213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900" dirty="0">
                <a:latin typeface="Arial"/>
                <a:cs typeface="Arial"/>
              </a:rPr>
              <a:t> 6:00-7:30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3473265" y="6748032"/>
            <a:ext cx="24828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900" dirty="0">
                <a:latin typeface="Arial"/>
                <a:cs typeface="Arial"/>
              </a:rPr>
              <a:t>7</a:t>
            </a:r>
            <a:r>
              <a:rPr sz="900" dirty="0">
                <a:latin typeface="Arial"/>
                <a:cs typeface="Arial"/>
              </a:rPr>
              <a:t>:</a:t>
            </a:r>
            <a:r>
              <a:rPr lang="en-US" sz="900" dirty="0">
                <a:latin typeface="Arial"/>
                <a:cs typeface="Arial"/>
              </a:rPr>
              <a:t>3</a:t>
            </a:r>
            <a:r>
              <a:rPr sz="900" dirty="0">
                <a:latin typeface="Arial"/>
                <a:cs typeface="Arial"/>
              </a:rPr>
              <a:t>0</a:t>
            </a:r>
          </a:p>
        </p:txBody>
      </p:sp>
      <p:sp>
        <p:nvSpPr>
          <p:cNvPr id="50" name="object 50"/>
          <p:cNvSpPr txBox="1"/>
          <p:nvPr/>
        </p:nvSpPr>
        <p:spPr>
          <a:xfrm>
            <a:off x="4160381" y="6729433"/>
            <a:ext cx="1664103" cy="4180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Dinner with Exhibitors </a:t>
            </a:r>
            <a:endParaRPr lang="en-US" sz="900" dirty="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lang="en-US" sz="900" dirty="0">
                <a:latin typeface="Arial"/>
                <a:cs typeface="Arial"/>
              </a:rPr>
              <a:t>Doubletree by Hilton  </a:t>
            </a:r>
          </a:p>
          <a:p>
            <a:pPr marL="12700">
              <a:lnSpc>
                <a:spcPct val="100000"/>
              </a:lnSpc>
            </a:pPr>
            <a:endParaRPr lang="en-US" sz="900" dirty="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735254" y="4491805"/>
            <a:ext cx="508634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8:40-9:20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7361720" y="4488881"/>
            <a:ext cx="1918970" cy="52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Far later approach to Posterior Fossa</a:t>
            </a:r>
          </a:p>
          <a:p>
            <a:pPr marL="28575">
              <a:lnSpc>
                <a:spcPts val="980"/>
              </a:lnSpc>
              <a:spcBef>
                <a:spcPts val="450"/>
              </a:spcBef>
            </a:pPr>
            <a:r>
              <a:rPr lang="en-US" sz="900" b="1" dirty="0">
                <a:latin typeface="Arial"/>
                <a:cs typeface="Arial"/>
              </a:rPr>
              <a:t>Johnny </a:t>
            </a:r>
            <a:r>
              <a:rPr lang="en-US" sz="900" b="1" dirty="0" err="1">
                <a:latin typeface="Arial"/>
                <a:cs typeface="Arial"/>
              </a:rPr>
              <a:t>Delashaw</a:t>
            </a:r>
            <a:r>
              <a:rPr lang="en-US" sz="900" b="1" dirty="0">
                <a:latin typeface="Arial"/>
                <a:cs typeface="Arial"/>
              </a:rPr>
              <a:t>, MD</a:t>
            </a:r>
          </a:p>
          <a:p>
            <a:pPr marL="28575">
              <a:lnSpc>
                <a:spcPts val="980"/>
              </a:lnSpc>
              <a:spcBef>
                <a:spcPts val="450"/>
              </a:spcBef>
            </a:pPr>
            <a:r>
              <a:rPr sz="900" dirty="0">
                <a:latin typeface="Arial"/>
                <a:cs typeface="Arial"/>
              </a:rPr>
              <a:t>HSRF 300</a:t>
            </a:r>
          </a:p>
        </p:txBody>
      </p:sp>
      <p:sp>
        <p:nvSpPr>
          <p:cNvPr id="53" name="object 53"/>
          <p:cNvSpPr txBox="1"/>
          <p:nvPr/>
        </p:nvSpPr>
        <p:spPr>
          <a:xfrm>
            <a:off x="86626" y="355687"/>
            <a:ext cx="1543050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US" sz="1000" b="1">
                <a:latin typeface="Arial"/>
                <a:cs typeface="Arial"/>
              </a:rPr>
              <a:t>Brandon D. Liebelt, MD </a:t>
            </a:r>
            <a:r>
              <a:rPr lang="en-US" sz="1000">
                <a:latin typeface="Arial"/>
                <a:cs typeface="Arial"/>
              </a:rPr>
              <a:t>Assistant Professor Neurological Surgery University of Vermont Larner College of Medicine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520649" y="5015816"/>
            <a:ext cx="508634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2:30-5:00</a:t>
            </a:r>
          </a:p>
        </p:txBody>
      </p:sp>
      <p:sp>
        <p:nvSpPr>
          <p:cNvPr id="55" name="object 55"/>
          <p:cNvSpPr txBox="1"/>
          <p:nvPr/>
        </p:nvSpPr>
        <p:spPr>
          <a:xfrm>
            <a:off x="7361720" y="342305"/>
            <a:ext cx="2312670" cy="551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Temporal Bone Anatomy and Mastoidectomy Technique</a:t>
            </a:r>
          </a:p>
          <a:p>
            <a:pPr marL="12700">
              <a:lnSpc>
                <a:spcPct val="100000"/>
              </a:lnSpc>
            </a:pPr>
            <a:r>
              <a:rPr sz="900" b="1" dirty="0">
                <a:latin typeface="Arial"/>
                <a:cs typeface="Arial"/>
              </a:rPr>
              <a:t>George Kurien, MD</a:t>
            </a:r>
            <a:endParaRPr sz="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HSRF 300</a:t>
            </a:r>
            <a:r>
              <a:rPr lang="en-US" sz="900" dirty="0">
                <a:latin typeface="Arial"/>
                <a:cs typeface="Arial"/>
              </a:rPr>
              <a:t>,</a:t>
            </a:r>
            <a:r>
              <a:rPr sz="900" dirty="0">
                <a:latin typeface="Arial"/>
                <a:cs typeface="Arial"/>
              </a:rPr>
              <a:t> Breakfast served</a:t>
            </a:r>
          </a:p>
        </p:txBody>
      </p:sp>
      <p:sp>
        <p:nvSpPr>
          <p:cNvPr id="56" name="object 56"/>
          <p:cNvSpPr txBox="1"/>
          <p:nvPr/>
        </p:nvSpPr>
        <p:spPr>
          <a:xfrm>
            <a:off x="7361720" y="3782343"/>
            <a:ext cx="2477135" cy="5423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1430">
              <a:lnSpc>
                <a:spcPts val="1070"/>
              </a:lnSpc>
              <a:spcBef>
                <a:spcPts val="40"/>
              </a:spcBef>
            </a:pPr>
            <a:r>
              <a:rPr sz="900" dirty="0">
                <a:latin typeface="Arial"/>
                <a:cs typeface="Arial"/>
              </a:rPr>
              <a:t>Anterior Petrosal Approach to the Petrous Apex</a:t>
            </a:r>
            <a:r>
              <a:rPr lang="en-US" sz="900" dirty="0">
                <a:latin typeface="Arial"/>
                <a:cs typeface="Arial"/>
              </a:rPr>
              <a:t>/IAC</a:t>
            </a:r>
            <a:endParaRPr sz="900" dirty="0">
              <a:latin typeface="Arial"/>
              <a:cs typeface="Arial"/>
            </a:endParaRPr>
          </a:p>
          <a:p>
            <a:pPr marL="12700">
              <a:lnSpc>
                <a:spcPts val="1030"/>
              </a:lnSpc>
            </a:pPr>
            <a:r>
              <a:rPr sz="900" b="1" dirty="0">
                <a:latin typeface="Arial"/>
                <a:cs typeface="Arial"/>
              </a:rPr>
              <a:t>Sean McMenomey, MD</a:t>
            </a:r>
            <a:endParaRPr sz="900" dirty="0">
              <a:latin typeface="Arial"/>
              <a:cs typeface="Arial"/>
            </a:endParaRPr>
          </a:p>
          <a:p>
            <a:pPr marL="24130">
              <a:lnSpc>
                <a:spcPts val="1075"/>
              </a:lnSpc>
            </a:pPr>
            <a:r>
              <a:rPr sz="900" dirty="0">
                <a:latin typeface="Arial"/>
                <a:cs typeface="Arial"/>
              </a:rPr>
              <a:t>HSRF 300</a:t>
            </a:r>
          </a:p>
        </p:txBody>
      </p:sp>
      <p:sp>
        <p:nvSpPr>
          <p:cNvPr id="57" name="object 57"/>
          <p:cNvSpPr txBox="1"/>
          <p:nvPr/>
        </p:nvSpPr>
        <p:spPr>
          <a:xfrm>
            <a:off x="7361720" y="5083511"/>
            <a:ext cx="2103120" cy="276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Dissection: Middle Fossa and Far Lateral Approaches</a:t>
            </a:r>
          </a:p>
        </p:txBody>
      </p:sp>
      <p:sp>
        <p:nvSpPr>
          <p:cNvPr id="59" name="object 5">
            <a:extLst>
              <a:ext uri="{FF2B5EF4-FFF2-40B4-BE49-F238E27FC236}">
                <a16:creationId xmlns:a16="http://schemas.microsoft.com/office/drawing/2014/main" id="{6102F9FE-3E24-4CB1-B20F-39E1BF8CF025}"/>
              </a:ext>
            </a:extLst>
          </p:cNvPr>
          <p:cNvSpPr/>
          <p:nvPr/>
        </p:nvSpPr>
        <p:spPr>
          <a:xfrm>
            <a:off x="0" y="-8722"/>
            <a:ext cx="3325367" cy="777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marL="47625" marR="5080" indent="28575">
              <a:lnSpc>
                <a:spcPct val="10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bject 8">
            <a:extLst>
              <a:ext uri="{FF2B5EF4-FFF2-40B4-BE49-F238E27FC236}">
                <a16:creationId xmlns:a16="http://schemas.microsoft.com/office/drawing/2014/main" id="{7335C39A-B401-4E79-829B-11754C58DCDC}"/>
              </a:ext>
            </a:extLst>
          </p:cNvPr>
          <p:cNvSpPr/>
          <p:nvPr/>
        </p:nvSpPr>
        <p:spPr>
          <a:xfrm>
            <a:off x="3321436" y="0"/>
            <a:ext cx="3325113" cy="7772400"/>
          </a:xfrm>
          <a:custGeom>
            <a:avLst/>
            <a:gdLst/>
            <a:ahLst/>
            <a:cxnLst/>
            <a:rect l="l" t="t" r="r" b="b"/>
            <a:pathLst>
              <a:path w="3350259" h="7772400">
                <a:moveTo>
                  <a:pt x="0" y="0"/>
                </a:moveTo>
                <a:lnTo>
                  <a:pt x="3349751" y="0"/>
                </a:lnTo>
                <a:lnTo>
                  <a:pt x="3349751" y="7772400"/>
                </a:lnTo>
                <a:lnTo>
                  <a:pt x="0" y="7772400"/>
                </a:lnTo>
                <a:lnTo>
                  <a:pt x="0" y="0"/>
                </a:lnTo>
                <a:close/>
              </a:path>
            </a:pathLst>
          </a:custGeom>
          <a:noFill/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63DA0FC9-0540-4272-B6A2-E771EDA5765B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21"/>
          <a:stretch/>
        </p:blipFill>
        <p:spPr>
          <a:xfrm>
            <a:off x="2467898" y="156859"/>
            <a:ext cx="811703" cy="1036611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A3FC9F5C-F4F6-4BB7-A6C0-A4D56857974F}"/>
              </a:ext>
            </a:extLst>
          </p:cNvPr>
          <p:cNvSpPr txBox="1"/>
          <p:nvPr/>
        </p:nvSpPr>
        <p:spPr>
          <a:xfrm>
            <a:off x="4206849" y="2032149"/>
            <a:ext cx="219956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Endoscopic Approaches to the Anterior Cranial Fossa</a:t>
            </a:r>
          </a:p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William Curry, MD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HSRF 300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FBD3DB6-310C-45EC-81C6-D5F807B07672}"/>
              </a:ext>
            </a:extLst>
          </p:cNvPr>
          <p:cNvSpPr txBox="1"/>
          <p:nvPr/>
        </p:nvSpPr>
        <p:spPr>
          <a:xfrm>
            <a:off x="4210949" y="2671981"/>
            <a:ext cx="2199561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Dissection: Endoscopic Endonasal Approaches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-identify key endoscopic anatomy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-elevation of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nasoseptal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flap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-transsphenoidal and extended approaches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Skull Base Lab, Given E302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FC63ACC-5ADB-4AFA-A3C4-042B331EB119}"/>
              </a:ext>
            </a:extLst>
          </p:cNvPr>
          <p:cNvSpPr/>
          <p:nvPr/>
        </p:nvSpPr>
        <p:spPr>
          <a:xfrm>
            <a:off x="4216196" y="3856448"/>
            <a:ext cx="1898309" cy="415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2700" marR="518795">
              <a:lnSpc>
                <a:spcPct val="100000"/>
              </a:lnSpc>
            </a:pPr>
            <a:r>
              <a:rPr lang="en-US" sz="900" dirty="0">
                <a:latin typeface="Arial"/>
                <a:cs typeface="Arial"/>
              </a:rPr>
              <a:t>Supraorbital Approaches</a:t>
            </a:r>
          </a:p>
          <a:p>
            <a:pPr marL="12700" marR="518795">
              <a:lnSpc>
                <a:spcPct val="100000"/>
              </a:lnSpc>
            </a:pPr>
            <a:r>
              <a:rPr lang="en-US" sz="900" b="1" dirty="0">
                <a:latin typeface="Arial"/>
                <a:cs typeface="Arial"/>
              </a:rPr>
              <a:t>Brandon D. Liebelt, MD</a:t>
            </a:r>
          </a:p>
          <a:p>
            <a:pPr marL="12700" marR="518795">
              <a:lnSpc>
                <a:spcPct val="100000"/>
              </a:lnSpc>
            </a:pPr>
            <a:r>
              <a:rPr lang="en-US" sz="900" dirty="0">
                <a:latin typeface="Arial"/>
                <a:cs typeface="Arial"/>
              </a:rPr>
              <a:t>HSRF 300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931612B-5FBA-4C0C-852C-D3C583893F57}"/>
              </a:ext>
            </a:extLst>
          </p:cNvPr>
          <p:cNvSpPr/>
          <p:nvPr/>
        </p:nvSpPr>
        <p:spPr>
          <a:xfrm>
            <a:off x="4201559" y="4359159"/>
            <a:ext cx="2123041" cy="646331"/>
          </a:xfrm>
          <a:prstGeom prst="rect">
            <a:avLst/>
          </a:prstGeom>
        </p:spPr>
        <p:txBody>
          <a:bodyPr wrap="square" lIns="0" tIns="0" rIns="0" bIns="9144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US" sz="900" dirty="0">
                <a:latin typeface="Arial"/>
                <a:cs typeface="Arial"/>
              </a:rPr>
              <a:t>Approach to the </a:t>
            </a:r>
            <a:r>
              <a:rPr lang="en-US" sz="900" dirty="0" err="1">
                <a:latin typeface="Arial"/>
                <a:cs typeface="Arial"/>
              </a:rPr>
              <a:t>Paraclinoid</a:t>
            </a:r>
            <a:r>
              <a:rPr lang="en-US" sz="900" dirty="0">
                <a:latin typeface="Arial"/>
                <a:cs typeface="Arial"/>
              </a:rPr>
              <a:t> Region and Cavernous Sinus (FTOZ and its variants) </a:t>
            </a:r>
            <a:r>
              <a:rPr lang="en-US" sz="900" b="1" dirty="0">
                <a:latin typeface="Arial"/>
                <a:cs typeface="Arial"/>
              </a:rPr>
              <a:t>Carl Heilman, MD</a:t>
            </a:r>
            <a:endParaRPr lang="en-US" sz="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US" sz="900" dirty="0">
                <a:latin typeface="Arial"/>
                <a:cs typeface="Arial"/>
              </a:rPr>
              <a:t>HSRF 300</a:t>
            </a:r>
          </a:p>
        </p:txBody>
      </p:sp>
      <p:sp>
        <p:nvSpPr>
          <p:cNvPr id="70" name="object 34">
            <a:extLst>
              <a:ext uri="{FF2B5EF4-FFF2-40B4-BE49-F238E27FC236}">
                <a16:creationId xmlns:a16="http://schemas.microsoft.com/office/drawing/2014/main" id="{DFBF8565-4462-4EF7-8D17-A5E1C04C27B5}"/>
              </a:ext>
            </a:extLst>
          </p:cNvPr>
          <p:cNvSpPr txBox="1"/>
          <p:nvPr/>
        </p:nvSpPr>
        <p:spPr>
          <a:xfrm>
            <a:off x="6735292" y="1002788"/>
            <a:ext cx="51054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7:</a:t>
            </a:r>
            <a:r>
              <a:rPr lang="en-US" sz="900" dirty="0">
                <a:latin typeface="Arial"/>
                <a:cs typeface="Arial"/>
              </a:rPr>
              <a:t>4</a:t>
            </a:r>
            <a:r>
              <a:rPr sz="900" dirty="0">
                <a:latin typeface="Arial"/>
                <a:cs typeface="Arial"/>
              </a:rPr>
              <a:t>0-</a:t>
            </a:r>
            <a:r>
              <a:rPr lang="en-US" sz="900" dirty="0">
                <a:latin typeface="Arial"/>
                <a:cs typeface="Arial"/>
              </a:rPr>
              <a:t>8:2</a:t>
            </a:r>
            <a:r>
              <a:rPr sz="900" dirty="0">
                <a:latin typeface="Arial"/>
                <a:cs typeface="Arial"/>
              </a:rPr>
              <a:t>0</a:t>
            </a:r>
          </a:p>
        </p:txBody>
      </p:sp>
      <p:sp>
        <p:nvSpPr>
          <p:cNvPr id="72" name="object 34">
            <a:extLst>
              <a:ext uri="{FF2B5EF4-FFF2-40B4-BE49-F238E27FC236}">
                <a16:creationId xmlns:a16="http://schemas.microsoft.com/office/drawing/2014/main" id="{02C1EB50-6771-48A6-9B05-21F63057C1DE}"/>
              </a:ext>
            </a:extLst>
          </p:cNvPr>
          <p:cNvSpPr txBox="1"/>
          <p:nvPr/>
        </p:nvSpPr>
        <p:spPr>
          <a:xfrm>
            <a:off x="6723962" y="1742639"/>
            <a:ext cx="559374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900" dirty="0">
                <a:latin typeface="Arial"/>
                <a:cs typeface="Arial"/>
              </a:rPr>
              <a:t>8:20</a:t>
            </a:r>
            <a:r>
              <a:rPr sz="900" dirty="0">
                <a:latin typeface="Arial"/>
                <a:cs typeface="Arial"/>
              </a:rPr>
              <a:t>-</a:t>
            </a:r>
            <a:r>
              <a:rPr lang="en-US" sz="900" dirty="0">
                <a:latin typeface="Arial"/>
                <a:cs typeface="Arial"/>
              </a:rPr>
              <a:t>12:00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73" name="object 34">
            <a:extLst>
              <a:ext uri="{FF2B5EF4-FFF2-40B4-BE49-F238E27FC236}">
                <a16:creationId xmlns:a16="http://schemas.microsoft.com/office/drawing/2014/main" id="{AAAB7BB8-E330-4BD8-9AB8-01FBBF710131}"/>
              </a:ext>
            </a:extLst>
          </p:cNvPr>
          <p:cNvSpPr txBox="1"/>
          <p:nvPr/>
        </p:nvSpPr>
        <p:spPr>
          <a:xfrm>
            <a:off x="6723962" y="2292895"/>
            <a:ext cx="57213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900" dirty="0">
                <a:latin typeface="Arial"/>
                <a:cs typeface="Arial"/>
              </a:rPr>
              <a:t>1:00-5:00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74" name="object 42">
            <a:extLst>
              <a:ext uri="{FF2B5EF4-FFF2-40B4-BE49-F238E27FC236}">
                <a16:creationId xmlns:a16="http://schemas.microsoft.com/office/drawing/2014/main" id="{36A9BA4E-93DF-48AE-BECC-23C5E76FFAFA}"/>
              </a:ext>
            </a:extLst>
          </p:cNvPr>
          <p:cNvSpPr txBox="1"/>
          <p:nvPr/>
        </p:nvSpPr>
        <p:spPr>
          <a:xfrm>
            <a:off x="6739939" y="3225176"/>
            <a:ext cx="508634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8:00-8:40</a:t>
            </a:r>
          </a:p>
        </p:txBody>
      </p:sp>
      <p:sp>
        <p:nvSpPr>
          <p:cNvPr id="76" name="object 4"/>
          <p:cNvSpPr txBox="1"/>
          <p:nvPr/>
        </p:nvSpPr>
        <p:spPr>
          <a:xfrm>
            <a:off x="124324" y="1688457"/>
            <a:ext cx="2047875" cy="7053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80"/>
              </a:lnSpc>
            </a:pPr>
            <a:r>
              <a:rPr lang="en-US" sz="1000" b="1" dirty="0">
                <a:latin typeface="Arial"/>
                <a:cs typeface="Arial"/>
              </a:rPr>
              <a:t>Carl</a:t>
            </a:r>
            <a:r>
              <a:rPr lang="en-US" sz="1000" b="1" spc="-5" dirty="0">
                <a:latin typeface="Arial"/>
                <a:cs typeface="Arial"/>
              </a:rPr>
              <a:t> </a:t>
            </a:r>
            <a:r>
              <a:rPr lang="en-US" sz="1000" b="1" dirty="0">
                <a:latin typeface="Arial"/>
                <a:cs typeface="Arial"/>
              </a:rPr>
              <a:t>Heilman,</a:t>
            </a:r>
            <a:r>
              <a:rPr lang="en-US" sz="1000" b="1" spc="15" dirty="0">
                <a:latin typeface="Arial"/>
                <a:cs typeface="Arial"/>
              </a:rPr>
              <a:t> </a:t>
            </a:r>
            <a:r>
              <a:rPr lang="en-US" sz="1000" b="1" dirty="0">
                <a:latin typeface="Arial"/>
                <a:cs typeface="Arial"/>
              </a:rPr>
              <a:t>MD</a:t>
            </a:r>
            <a:endParaRPr lang="en-US" sz="1000" dirty="0">
              <a:latin typeface="Arial"/>
              <a:cs typeface="Arial"/>
            </a:endParaRPr>
          </a:p>
          <a:p>
            <a:pPr marL="12700">
              <a:lnSpc>
                <a:spcPts val="1075"/>
              </a:lnSpc>
            </a:pPr>
            <a:r>
              <a:rPr lang="en-US" sz="1000" dirty="0">
                <a:latin typeface="Arial"/>
                <a:cs typeface="Arial"/>
              </a:rPr>
              <a:t>Neurosurgeon-in-Chief</a:t>
            </a:r>
          </a:p>
          <a:p>
            <a:pPr marL="12700" marR="5080">
              <a:lnSpc>
                <a:spcPts val="1080"/>
              </a:lnSpc>
              <a:spcBef>
                <a:spcPts val="35"/>
              </a:spcBef>
            </a:pPr>
            <a:r>
              <a:rPr lang="en-US" sz="1000" spc="-10" dirty="0">
                <a:latin typeface="Arial"/>
                <a:cs typeface="Arial"/>
              </a:rPr>
              <a:t>Professo</a:t>
            </a:r>
            <a:r>
              <a:rPr lang="en-US" sz="1000" dirty="0">
                <a:latin typeface="Arial"/>
                <a:cs typeface="Arial"/>
              </a:rPr>
              <a:t>r</a:t>
            </a:r>
            <a:r>
              <a:rPr lang="en-US" sz="1000" spc="5" dirty="0">
                <a:latin typeface="Arial"/>
                <a:cs typeface="Arial"/>
              </a:rPr>
              <a:t> </a:t>
            </a:r>
            <a:r>
              <a:rPr lang="en-US" sz="1000" spc="-10" dirty="0">
                <a:latin typeface="Arial"/>
                <a:cs typeface="Arial"/>
              </a:rPr>
              <a:t>an</a:t>
            </a:r>
            <a:r>
              <a:rPr lang="en-US" sz="1000" dirty="0">
                <a:latin typeface="Arial"/>
                <a:cs typeface="Arial"/>
              </a:rPr>
              <a:t>d</a:t>
            </a:r>
            <a:r>
              <a:rPr lang="en-US" sz="1000" spc="5" dirty="0">
                <a:latin typeface="Arial"/>
                <a:cs typeface="Arial"/>
              </a:rPr>
              <a:t> </a:t>
            </a:r>
            <a:r>
              <a:rPr lang="en-US" sz="1000" spc="-10" dirty="0">
                <a:latin typeface="Arial"/>
                <a:cs typeface="Arial"/>
              </a:rPr>
              <a:t>Chairma</a:t>
            </a:r>
            <a:r>
              <a:rPr lang="en-US" sz="1000" dirty="0">
                <a:latin typeface="Arial"/>
                <a:cs typeface="Arial"/>
              </a:rPr>
              <a:t>n</a:t>
            </a:r>
            <a:r>
              <a:rPr lang="en-US" sz="1000" spc="30" dirty="0">
                <a:latin typeface="Arial"/>
                <a:cs typeface="Arial"/>
              </a:rPr>
              <a:t> </a:t>
            </a:r>
            <a:r>
              <a:rPr lang="en-US" sz="1000" spc="-10" dirty="0">
                <a:latin typeface="Arial"/>
                <a:cs typeface="Arial"/>
              </a:rPr>
              <a:t>Neurosurgery Tuft</a:t>
            </a:r>
            <a:r>
              <a:rPr lang="en-US" sz="1000" dirty="0">
                <a:latin typeface="Arial"/>
                <a:cs typeface="Arial"/>
              </a:rPr>
              <a:t>s</a:t>
            </a:r>
            <a:r>
              <a:rPr lang="en-US" sz="1000" spc="-5" dirty="0">
                <a:latin typeface="Arial"/>
                <a:cs typeface="Arial"/>
              </a:rPr>
              <a:t> </a:t>
            </a:r>
            <a:r>
              <a:rPr lang="en-US" sz="1000" spc="-10" dirty="0">
                <a:latin typeface="Arial"/>
                <a:cs typeface="Arial"/>
              </a:rPr>
              <a:t>Ne</a:t>
            </a:r>
            <a:r>
              <a:rPr lang="en-US" sz="1000" dirty="0">
                <a:latin typeface="Arial"/>
                <a:cs typeface="Arial"/>
              </a:rPr>
              <a:t>w</a:t>
            </a:r>
            <a:r>
              <a:rPr lang="en-US" sz="1000" spc="-5" dirty="0">
                <a:latin typeface="Arial"/>
                <a:cs typeface="Arial"/>
              </a:rPr>
              <a:t> </a:t>
            </a:r>
            <a:r>
              <a:rPr lang="en-US" sz="1000" spc="-10" dirty="0">
                <a:latin typeface="Arial"/>
                <a:cs typeface="Arial"/>
              </a:rPr>
              <a:t>Englan</a:t>
            </a:r>
            <a:r>
              <a:rPr lang="en-US" sz="1000" dirty="0">
                <a:latin typeface="Arial"/>
                <a:cs typeface="Arial"/>
              </a:rPr>
              <a:t>d</a:t>
            </a:r>
            <a:r>
              <a:rPr lang="en-US" sz="1000" spc="20" dirty="0">
                <a:latin typeface="Arial"/>
                <a:cs typeface="Arial"/>
              </a:rPr>
              <a:t> </a:t>
            </a:r>
            <a:r>
              <a:rPr lang="en-US" sz="1000" spc="-10" dirty="0">
                <a:latin typeface="Arial"/>
                <a:cs typeface="Arial"/>
              </a:rPr>
              <a:t>Medica</a:t>
            </a:r>
            <a:r>
              <a:rPr lang="en-US" sz="1000" dirty="0">
                <a:latin typeface="Arial"/>
                <a:cs typeface="Arial"/>
              </a:rPr>
              <a:t>l</a:t>
            </a:r>
            <a:r>
              <a:rPr lang="en-US" sz="1000" spc="-5" dirty="0">
                <a:latin typeface="Arial"/>
                <a:cs typeface="Arial"/>
              </a:rPr>
              <a:t> </a:t>
            </a:r>
            <a:r>
              <a:rPr lang="en-US" sz="1000" spc="-10" dirty="0">
                <a:latin typeface="Arial"/>
                <a:cs typeface="Arial"/>
              </a:rPr>
              <a:t>Center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21" name="object 30">
            <a:extLst>
              <a:ext uri="{FF2B5EF4-FFF2-40B4-BE49-F238E27FC236}">
                <a16:creationId xmlns:a16="http://schemas.microsoft.com/office/drawing/2014/main" id="{22FA0135-9A6D-DFF4-BC56-F17CC6CBF7B2}"/>
              </a:ext>
            </a:extLst>
          </p:cNvPr>
          <p:cNvSpPr/>
          <p:nvPr/>
        </p:nvSpPr>
        <p:spPr>
          <a:xfrm>
            <a:off x="2458892" y="3365173"/>
            <a:ext cx="803419" cy="1042053"/>
          </a:xfrm>
          <a:prstGeom prst="rect">
            <a:avLst/>
          </a:prstGeom>
          <a:blipFill>
            <a:blip r:embed="rId8" cstate="print"/>
            <a:stretch>
              <a:fillRect b="-7304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755AD18-E74C-EA39-FC39-FCF604296ADE}"/>
              </a:ext>
            </a:extLst>
          </p:cNvPr>
          <p:cNvSpPr txBox="1"/>
          <p:nvPr/>
        </p:nvSpPr>
        <p:spPr>
          <a:xfrm>
            <a:off x="-417" y="3740443"/>
            <a:ext cx="2051977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>
              <a:lnSpc>
                <a:spcPts val="1030"/>
              </a:lnSpc>
            </a:pPr>
            <a:r>
              <a:rPr lang="en-US" sz="1000" b="1" dirty="0">
                <a:latin typeface="Arial"/>
                <a:cs typeface="Arial"/>
              </a:rPr>
              <a:t>William T. Curry, MD </a:t>
            </a:r>
            <a:r>
              <a:rPr lang="en-US" sz="1000" dirty="0">
                <a:latin typeface="Arial"/>
                <a:cs typeface="Arial"/>
              </a:rPr>
              <a:t>Professor  Neurosurgery Harvard Medical School Mass General Hospital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3B85E78-11B9-929C-1B7A-AFBBF0DEB78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45603" y="4477453"/>
            <a:ext cx="826965" cy="1046364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0C1DD0AE-0870-C12D-A186-B1717456003E}"/>
              </a:ext>
            </a:extLst>
          </p:cNvPr>
          <p:cNvSpPr txBox="1"/>
          <p:nvPr/>
        </p:nvSpPr>
        <p:spPr>
          <a:xfrm>
            <a:off x="12977" y="4730436"/>
            <a:ext cx="263193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>
              <a:lnSpc>
                <a:spcPts val="1030"/>
              </a:lnSpc>
            </a:pPr>
            <a:r>
              <a:rPr lang="en-US" sz="1000" b="1" dirty="0">
                <a:latin typeface="Arial"/>
                <a:cs typeface="Arial"/>
              </a:rPr>
              <a:t>Johnny Delashaw, MD </a:t>
            </a:r>
            <a:r>
              <a:rPr lang="en-US" sz="1000" dirty="0">
                <a:latin typeface="Arial"/>
                <a:cs typeface="Arial"/>
              </a:rPr>
              <a:t>Professor  </a:t>
            </a:r>
          </a:p>
          <a:p>
            <a:pPr marL="12700" marR="5080">
              <a:lnSpc>
                <a:spcPts val="1030"/>
              </a:lnSpc>
            </a:pPr>
            <a:r>
              <a:rPr lang="en-US" sz="1000" dirty="0">
                <a:latin typeface="Arial"/>
                <a:cs typeface="Arial"/>
              </a:rPr>
              <a:t>Director of Skull Base Surgery</a:t>
            </a:r>
          </a:p>
          <a:p>
            <a:pPr marL="12700" marR="5080">
              <a:lnSpc>
                <a:spcPts val="1030"/>
              </a:lnSpc>
            </a:pPr>
            <a:r>
              <a:rPr lang="en-US" sz="1000" dirty="0">
                <a:latin typeface="Arial"/>
                <a:cs typeface="Arial"/>
              </a:rPr>
              <a:t>Tulane University, School of Medicine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2CE1BB-AC07-32C6-EA4E-01C6C41551C8}"/>
              </a:ext>
            </a:extLst>
          </p:cNvPr>
          <p:cNvSpPr txBox="1"/>
          <p:nvPr/>
        </p:nvSpPr>
        <p:spPr>
          <a:xfrm>
            <a:off x="4087171" y="631152"/>
            <a:ext cx="5121666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“Complex Aneurysms and Skull Base Surgery”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B219512D9E6E44BDED9CA56684CA6C" ma:contentTypeVersion="15" ma:contentTypeDescription="Create a new document." ma:contentTypeScope="" ma:versionID="2a87f6f2be48db4954843c876e3ca586">
  <xsd:schema xmlns:xsd="http://www.w3.org/2001/XMLSchema" xmlns:xs="http://www.w3.org/2001/XMLSchema" xmlns:p="http://schemas.microsoft.com/office/2006/metadata/properties" xmlns:ns1="http://schemas.microsoft.com/sharepoint/v3" xmlns:ns3="eb71b19b-853b-49d8-b76d-4275710165cb" xmlns:ns4="5feb9473-81c1-4a80-9a81-e039f0db3f8f" targetNamespace="http://schemas.microsoft.com/office/2006/metadata/properties" ma:root="true" ma:fieldsID="fc470f38f42cb04d921e92c84ed78bf1" ns1:_="" ns3:_="" ns4:_="">
    <xsd:import namespace="http://schemas.microsoft.com/sharepoint/v3"/>
    <xsd:import namespace="eb71b19b-853b-49d8-b76d-4275710165cb"/>
    <xsd:import namespace="5feb9473-81c1-4a80-9a81-e039f0db3f8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71b19b-853b-49d8-b76d-4275710165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eb9473-81c1-4a80-9a81-e039f0db3f8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F27D1E-A07B-4D42-9D1A-38C8D3BF8FC9}">
  <ds:schemaRefs>
    <ds:schemaRef ds:uri="http://purl.org/dc/elements/1.1/"/>
    <ds:schemaRef ds:uri="eb71b19b-853b-49d8-b76d-4275710165cb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sharepoint/v3"/>
    <ds:schemaRef ds:uri="http://purl.org/dc/dcmitype/"/>
    <ds:schemaRef ds:uri="5feb9473-81c1-4a80-9a81-e039f0db3f8f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77286E5-23FD-45AF-B8FB-C2BFF8A360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E5BA00-7C37-4882-8209-130547FA58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b71b19b-853b-49d8-b76d-4275710165cb"/>
    <ds:schemaRef ds:uri="5feb9473-81c1-4a80-9a81-e039f0db3f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7834</TotalTime>
  <Words>743</Words>
  <Application>Microsoft Office PowerPoint</Application>
  <PresentationFormat>Custom</PresentationFormat>
  <Paragraphs>139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Aptos</vt:lpstr>
      <vt:lpstr>Arial</vt:lpstr>
      <vt:lpstr>Arial Black</vt:lpstr>
      <vt:lpstr>Calibri</vt:lpstr>
      <vt:lpstr>Minion Pro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Doran</dc:creator>
  <cp:lastModifiedBy>Russell, Sheila R</cp:lastModifiedBy>
  <cp:revision>46</cp:revision>
  <cp:lastPrinted>2024-01-03T19:29:14Z</cp:lastPrinted>
  <dcterms:created xsi:type="dcterms:W3CDTF">2018-11-02T08:40:51Z</dcterms:created>
  <dcterms:modified xsi:type="dcterms:W3CDTF">2024-02-15T14:49:20Z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2015-10-22T00:00:00Z</vt:filetime>
  </property>
  <property fmtid="{D5CDD505-2E9C-101B-9397-08002B2CF9AE}" pid="3" name="LastSaved">
    <vt:filetime>2018-11-02T00:00:00Z</vt:filetime>
  </property>
  <property fmtid="{D5CDD505-2E9C-101B-9397-08002B2CF9AE}" pid="4" name="ContentTypeId">
    <vt:lpwstr>0x01010076B219512D9E6E44BDED9CA56684CA6C</vt:lpwstr>
  </property>
</Properties>
</file>