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embeddedFontLst>
    <p:embeddedFont>
      <p:font typeface="Barlow" pitchFamily="2" charset="77"/>
      <p:regular r:id="rId20"/>
      <p:bold r:id="rId21"/>
      <p:italic r:id="rId22"/>
      <p:boldItalic r:id="rId23"/>
    </p:embeddedFont>
    <p:embeddedFont>
      <p:font typeface="Barlow Medium" panose="020F0502020204030204" pitchFamily="34" charset="0"/>
      <p:regular r:id="rId24"/>
      <p:bold r:id="rId25"/>
      <p:italic r:id="rId26"/>
      <p:boldItalic r:id="rId27"/>
    </p:embeddedFont>
    <p:embeddedFont>
      <p:font typeface="Barlow SemiBold" panose="020F0502020204030204" pitchFamily="34" charset="0"/>
      <p:regular r:id="rId28"/>
      <p:bold r:id="rId29"/>
      <p:italic r:id="rId30"/>
      <p:boldItalic r:id="rId31"/>
    </p:embeddedFont>
    <p:embeddedFont>
      <p:font typeface="Libre Franklin" pitchFamily="2" charset="77"/>
      <p:regular r:id="rId32"/>
      <p:bold r:id="rId33"/>
      <p:italic r:id="rId34"/>
      <p:boldItalic r:id="rId35"/>
    </p:embeddedFont>
    <p:embeddedFont>
      <p:font typeface="Libre Franklin Medium" panose="020F0502020204030204" pitchFamily="34" charset="0"/>
      <p:regular r:id="rId36"/>
      <p:bold r:id="rId37"/>
      <p:italic r:id="rId38"/>
      <p:boldItalic r:id="rId39"/>
    </p:embeddedFont>
    <p:embeddedFont>
      <p:font typeface="Permanent Marker" panose="02000000000000000000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6"/>
  </p:normalViewPr>
  <p:slideViewPr>
    <p:cSldViewPr snapToGrid="0">
      <p:cViewPr varScale="1">
        <p:scale>
          <a:sx n="140" d="100"/>
          <a:sy n="140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ed56e13ed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ed56e13ed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ed56e13ed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ed56e13ed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ed56e13ed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5ed56e13ed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ed56e13ed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5ed56e13ed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ed56e13ed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ed56e13ed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ed56e13ed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5ed56e13ed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ed56e13ed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5ed56e13ed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ed56e13e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ed56e13e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ed56e13e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ed56e13e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ed56e13ed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ed56e13ed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ed56e13ed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ed56e13ed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ed56e13e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ed56e13e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ed56e13e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ed56e13e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ed56e13ed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ed56e13ed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ed56e13ed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ed56e13ed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ed56e13ed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5ed56e13ed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93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Screen Shot 2016-05-18 at 11.08.39 A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640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336015"/>
            <a:ext cx="6210000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 Medium"/>
              <a:buNone/>
              <a:defRPr sz="4400" b="1" i="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457200" y="1151335"/>
            <a:ext cx="4040100" cy="480000"/>
          </a:xfrm>
          <a:prstGeom prst="rect">
            <a:avLst/>
          </a:prstGeom>
          <a:solidFill>
            <a:srgbClr val="868704">
              <a:alpha val="49800"/>
            </a:srgbClr>
          </a:solidFill>
          <a:ln w="9525" cap="flat" cmpd="sng">
            <a:solidFill>
              <a:srgbClr val="6654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4645025" y="1151335"/>
            <a:ext cx="4040100" cy="480000"/>
          </a:xfrm>
          <a:prstGeom prst="rect">
            <a:avLst/>
          </a:prstGeom>
          <a:solidFill>
            <a:srgbClr val="868704">
              <a:alpha val="49800"/>
            </a:srgbClr>
          </a:solidFill>
          <a:ln w="9525" cap="flat" cmpd="sng">
            <a:solidFill>
              <a:srgbClr val="6654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93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93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311708" y="1655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Working with 2STLGBQ+ People</a:t>
            </a:r>
            <a:endParaRPr sz="3600" b="1" dirty="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arlow Medium"/>
                <a:ea typeface="Barlow Medium"/>
                <a:cs typeface="Barlow Medium"/>
                <a:sym typeface="Barlow Medium"/>
              </a:rPr>
              <a:t>Grand Rounds UVM</a:t>
            </a:r>
            <a:br>
              <a:rPr lang="en-US" sz="2400" dirty="0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-US" sz="2400" dirty="0">
                <a:latin typeface="Barlow Medium"/>
                <a:ea typeface="Barlow Medium"/>
                <a:cs typeface="Barlow Medium"/>
                <a:sym typeface="Barlow Medium"/>
              </a:rPr>
              <a:t>10.13.2023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90000" y="3708150"/>
            <a:ext cx="89640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kell</a:t>
            </a:r>
            <a:r>
              <a:rPr lang="en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arbor (they/them), director of Health &amp; Wellness</a:t>
            </a:r>
            <a:endParaRPr sz="180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779" y="239501"/>
            <a:ext cx="1416092" cy="141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311700" y="1000313"/>
            <a:ext cx="8520600" cy="2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What should you do when you make a mistake?</a:t>
            </a:r>
            <a:endParaRPr sz="530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311700" y="3670075"/>
            <a:ext cx="85206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‘Raise your hand’ to share or type them into the chat.</a:t>
            </a:r>
            <a:endParaRPr>
              <a:solidFill>
                <a:srgbClr val="43434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700" y="1179313"/>
            <a:ext cx="8520600" cy="2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Write out a list of gendered terms used at your organization.</a:t>
            </a:r>
            <a:endParaRPr sz="530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311700" y="623675"/>
            <a:ext cx="85206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EXERCISE</a:t>
            </a:r>
            <a:endParaRPr sz="24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311700" y="895529"/>
            <a:ext cx="8520600" cy="34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Share some of the words on your list with your group and brainstorm inclusive alternatives</a:t>
            </a:r>
            <a:endParaRPr sz="530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311700" y="270575"/>
            <a:ext cx="85206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EXERCISE: Break Out Rooms</a:t>
            </a:r>
            <a:endParaRPr sz="24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Inclusive Language</a:t>
            </a:r>
            <a:endParaRPr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gender-inclusive alternatives did your group come up with?</a:t>
            </a:r>
            <a:endParaRPr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000" y="107149"/>
            <a:ext cx="3989874" cy="39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4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Tips for Creating a More Welcoming Workplace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Challenge your assumptions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Share your pronouns, and make space for others to share theirs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Embrace gender-neutral language and pronouns when referring to groups and individuals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When asking identity-related questions, first ask yourself “why?”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Try not to expect LGBTQ+ clients to educate you; seek resources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Be cautious of outing people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arlow Medium"/>
              <a:buChar char="●"/>
            </a:pPr>
            <a:r>
              <a:rPr lang="en" sz="2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Believe people</a:t>
            </a:r>
            <a:endParaRPr sz="2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311700" y="942028"/>
            <a:ext cx="8520600" cy="32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Identify one action or practice that your office can take to make your workplace more affirming and inclusive to LGBTQ+ employees and clients</a:t>
            </a:r>
            <a:endParaRPr sz="400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>
            <a:spLocks noGrp="1"/>
          </p:cNvSpPr>
          <p:nvPr>
            <p:ph type="body" idx="1"/>
          </p:nvPr>
        </p:nvSpPr>
        <p:spPr>
          <a:xfrm>
            <a:off x="311700" y="468925"/>
            <a:ext cx="85206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REFLECT &amp; ACT</a:t>
            </a:r>
            <a:endParaRPr sz="24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/>
        </p:nvSpPr>
        <p:spPr>
          <a:xfrm>
            <a:off x="4351150" y="204088"/>
            <a:ext cx="4677300" cy="4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Pride Center of Vermont</a:t>
            </a:r>
            <a:endParaRPr sz="15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Drop-in Resource Center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Community Social Events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Peer-led Support Groups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LGBTQ Disability Network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Health &amp; Wellness Program</a:t>
            </a:r>
            <a:endParaRPr sz="15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MPowerment Project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HIV Testing &amp; PrEP/PEP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Tobacco Cessation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Cancer Screenings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SafeSpace Anti-Violence Program</a:t>
            </a:r>
            <a:endParaRPr sz="15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Direct Service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Education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Systems Advocacy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•"/>
            </a:pP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Transgender Program</a:t>
            </a:r>
            <a:endParaRPr sz="15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Trans Support Group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Transpire Committee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•"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Resource Navigation</a:t>
            </a:r>
            <a:endParaRPr sz="190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88" y="293278"/>
            <a:ext cx="1433103" cy="130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80200" y="4144436"/>
            <a:ext cx="10149841" cy="169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1728426"/>
            <a:ext cx="1529699" cy="108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0" y="3451375"/>
            <a:ext cx="3930915" cy="15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01" y="106725"/>
            <a:ext cx="1529698" cy="152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950" y="2773237"/>
            <a:ext cx="2339101" cy="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6200" y="204094"/>
            <a:ext cx="1529700" cy="6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46200" y="866951"/>
            <a:ext cx="1529700" cy="89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0200" y="1707663"/>
            <a:ext cx="1529700" cy="994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311700" y="198138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Thank you for having us!</a:t>
            </a:r>
            <a:endParaRPr sz="4400" dirty="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4100" y="4144436"/>
            <a:ext cx="10149841" cy="1699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851275" y="3149029"/>
            <a:ext cx="7319100" cy="1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Lingering questions? </a:t>
            </a:r>
            <a:endParaRPr sz="2100" dirty="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err="1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kell@pridecentervt.org</a:t>
            </a:r>
            <a:endParaRPr sz="2100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err="1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pridecentervt.org</a:t>
            </a:r>
            <a:r>
              <a:rPr lang="en" sz="2100" dirty="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/education</a:t>
            </a:r>
            <a:endParaRPr sz="2100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779" y="239501"/>
            <a:ext cx="1416092" cy="141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Training Agenda</a:t>
            </a:r>
            <a:endParaRPr sz="3000"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5">
            <a:alphaModFix/>
          </a:blip>
          <a:srcRect r="63924" b="71778"/>
          <a:stretch/>
        </p:blipFill>
        <p:spPr>
          <a:xfrm>
            <a:off x="387900" y="1246321"/>
            <a:ext cx="1096000" cy="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t="28814" r="63924" b="42964"/>
          <a:stretch/>
        </p:blipFill>
        <p:spPr>
          <a:xfrm>
            <a:off x="387900" y="2295446"/>
            <a:ext cx="1096000" cy="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t="57029" r="63924" b="14748"/>
          <a:stretch/>
        </p:blipFill>
        <p:spPr>
          <a:xfrm>
            <a:off x="387900" y="3346596"/>
            <a:ext cx="1096000" cy="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l="36865" r="27059" b="71778"/>
          <a:stretch/>
        </p:blipFill>
        <p:spPr>
          <a:xfrm>
            <a:off x="4648200" y="1283408"/>
            <a:ext cx="1096000" cy="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l="36976" t="28371" r="26948" b="43407"/>
          <a:stretch/>
        </p:blipFill>
        <p:spPr>
          <a:xfrm>
            <a:off x="4648200" y="2332533"/>
            <a:ext cx="1096000" cy="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5">
            <a:alphaModFix/>
          </a:blip>
          <a:srcRect l="36529" t="56586" r="27395" b="15191"/>
          <a:stretch/>
        </p:blipFill>
        <p:spPr>
          <a:xfrm>
            <a:off x="4648200" y="3383683"/>
            <a:ext cx="1096000" cy="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511000" y="1413425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Identities 101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511000" y="2499625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Strength &amp; resiliency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511000" y="3513700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Marginalization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771300" y="1413425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Inclusive language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771300" y="2499625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Welcoming spaces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771300" y="3513700"/>
            <a:ext cx="31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ermanent Marker"/>
                <a:ea typeface="Permanent Marker"/>
                <a:cs typeface="Permanent Marker"/>
                <a:sym typeface="Permanent Marker"/>
              </a:rPr>
              <a:t>Reflections</a:t>
            </a:r>
            <a:endParaRPr sz="2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775"/>
            <a:ext cx="8839199" cy="482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8E71C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Identity Terms</a:t>
            </a:r>
            <a:endParaRPr>
              <a:highlight>
                <a:srgbClr val="F8E71C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How important are they?</a:t>
            </a:r>
            <a:endParaRPr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 Medium"/>
              <a:buChar char="●"/>
            </a:pPr>
            <a:r>
              <a:rPr lang="en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How do we honor one another?</a:t>
            </a:r>
            <a:endParaRPr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 Medium"/>
              <a:buChar char="●"/>
            </a:pPr>
            <a:r>
              <a:rPr lang="en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if I don’t know what the term means?</a:t>
            </a:r>
            <a:endParaRPr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288150" y="880525"/>
            <a:ext cx="8520600" cy="3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Barlow SemiBold"/>
                <a:ea typeface="Barlow SemiBold"/>
                <a:cs typeface="Barlow SemiBold"/>
                <a:sym typeface="Barlow SemiBold"/>
              </a:rPr>
              <a:t>Impacts of Marginalization</a:t>
            </a:r>
            <a:endParaRPr sz="34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35250" y="1612612"/>
            <a:ext cx="8520600" cy="20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Stigma, prejudice, and discrimination create a hostile and stressful social environment that can ultimately cause mental health challenges.</a:t>
            </a:r>
            <a:endParaRPr sz="30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5"/>
          <p:cNvGrpSpPr/>
          <p:nvPr/>
        </p:nvGrpSpPr>
        <p:grpSpPr>
          <a:xfrm>
            <a:off x="1766100" y="317550"/>
            <a:ext cx="5611800" cy="4508400"/>
            <a:chOff x="121025" y="159475"/>
            <a:chExt cx="5611800" cy="4508400"/>
          </a:xfrm>
        </p:grpSpPr>
        <p:sp>
          <p:nvSpPr>
            <p:cNvPr id="149" name="Google Shape;149;p25"/>
            <p:cNvSpPr/>
            <p:nvPr/>
          </p:nvSpPr>
          <p:spPr>
            <a:xfrm rot="10800000">
              <a:off x="121025" y="159475"/>
              <a:ext cx="5611800" cy="4508400"/>
            </a:xfrm>
            <a:prstGeom prst="triangle">
              <a:avLst>
                <a:gd name="adj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0" name="Google Shape;150;p25"/>
            <p:cNvCxnSpPr/>
            <p:nvPr/>
          </p:nvCxnSpPr>
          <p:spPr>
            <a:xfrm>
              <a:off x="545625" y="853088"/>
              <a:ext cx="4763400" cy="13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1" name="Google Shape;151;p25"/>
            <p:cNvSpPr txBox="1"/>
            <p:nvPr/>
          </p:nvSpPr>
          <p:spPr>
            <a:xfrm>
              <a:off x="917325" y="159475"/>
              <a:ext cx="4108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latin typeface="Barlow"/>
                  <a:ea typeface="Barlow"/>
                  <a:cs typeface="Barlow"/>
                  <a:sym typeface="Barlow"/>
                </a:rPr>
                <a:t>Cultural Level</a:t>
              </a:r>
              <a:endParaRPr sz="1300" b="1"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Discriminatory cultural beliefs &amp; messages 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e.g. “LGBTQ+ people are unnatural and wrong”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152" name="Google Shape;152;p25"/>
            <p:cNvSpPr txBox="1"/>
            <p:nvPr/>
          </p:nvSpPr>
          <p:spPr>
            <a:xfrm>
              <a:off x="900525" y="853100"/>
              <a:ext cx="4108500" cy="6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latin typeface="Barlow"/>
                  <a:ea typeface="Barlow"/>
                  <a:cs typeface="Barlow"/>
                  <a:sym typeface="Barlow"/>
                </a:rPr>
                <a:t>Institutional Level</a:t>
              </a:r>
              <a:endParaRPr sz="1300" b="1"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Discriminatory practices &amp; messages in laws, gov, business, media, church, healthcare, etc.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e.g. doctors being able to deny trans patients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153" name="Google Shape;153;p25"/>
            <p:cNvSpPr txBox="1"/>
            <p:nvPr/>
          </p:nvSpPr>
          <p:spPr>
            <a:xfrm>
              <a:off x="1200525" y="1710738"/>
              <a:ext cx="3453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latin typeface="Barlow"/>
                  <a:ea typeface="Barlow"/>
                  <a:cs typeface="Barlow"/>
                  <a:sym typeface="Barlow"/>
                </a:rPr>
                <a:t>Interpersonal Level</a:t>
              </a:r>
              <a:endParaRPr sz="1300" b="1"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Harmful messages from family, friends, neighbors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e.g. being bullied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154" name="Google Shape;154;p25"/>
            <p:cNvSpPr txBox="1"/>
            <p:nvPr/>
          </p:nvSpPr>
          <p:spPr>
            <a:xfrm>
              <a:off x="1975025" y="2580175"/>
              <a:ext cx="1903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latin typeface="Barlow"/>
                  <a:ea typeface="Barlow"/>
                  <a:cs typeface="Barlow"/>
                  <a:sym typeface="Barlow"/>
                </a:rPr>
                <a:t>Individual Level</a:t>
              </a:r>
              <a:endParaRPr sz="1300" b="1"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Believing you deserve the above because of your identity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e.g. “I’m worthless because I’m 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Barlow Medium"/>
                  <a:ea typeface="Barlow Medium"/>
                  <a:cs typeface="Barlow Medium"/>
                  <a:sym typeface="Barlow Medium"/>
                </a:rPr>
                <a:t>queer”</a:t>
              </a:r>
              <a:endParaRPr sz="1300"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cxnSp>
          <p:nvCxnSpPr>
            <p:cNvPr id="155" name="Google Shape;155;p25"/>
            <p:cNvCxnSpPr/>
            <p:nvPr/>
          </p:nvCxnSpPr>
          <p:spPr>
            <a:xfrm>
              <a:off x="1179925" y="1788675"/>
              <a:ext cx="3555600" cy="10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25"/>
            <p:cNvCxnSpPr/>
            <p:nvPr/>
          </p:nvCxnSpPr>
          <p:spPr>
            <a:xfrm>
              <a:off x="1650525" y="2631425"/>
              <a:ext cx="2554200" cy="1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Intent, Impact, &amp; Accountability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3101100" y="1164250"/>
            <a:ext cx="604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is what we mean to do…</a:t>
            </a:r>
            <a:endParaRPr sz="26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is how others experience what we do and how we do it…</a:t>
            </a:r>
            <a:endParaRPr sz="26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is how we acknowledge our impact, regardless of our intent.</a:t>
            </a:r>
            <a:endParaRPr sz="26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311700" y="1093625"/>
            <a:ext cx="311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ermanent Marker"/>
                <a:ea typeface="Permanent Marker"/>
                <a:cs typeface="Permanent Marker"/>
                <a:sym typeface="Permanent Marker"/>
              </a:rPr>
              <a:t>Intent</a:t>
            </a:r>
            <a:endParaRPr sz="3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311700" y="1770725"/>
            <a:ext cx="311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ermanent Marker"/>
                <a:ea typeface="Permanent Marker"/>
                <a:cs typeface="Permanent Marker"/>
                <a:sym typeface="Permanent Marker"/>
              </a:rPr>
              <a:t>impact</a:t>
            </a:r>
            <a:endParaRPr sz="32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311700" y="2900050"/>
            <a:ext cx="3110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Permanent Marker"/>
                <a:ea typeface="Permanent Marker"/>
                <a:cs typeface="Permanent Marker"/>
                <a:sym typeface="Permanent Marker"/>
              </a:rPr>
              <a:t>Accountability</a:t>
            </a:r>
            <a:endParaRPr sz="29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3">
            <a:alphaModFix/>
          </a:blip>
          <a:srcRect t="38706"/>
          <a:stretch/>
        </p:blipFill>
        <p:spPr>
          <a:xfrm>
            <a:off x="-564100" y="4802171"/>
            <a:ext cx="1014985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74" y="4155321"/>
            <a:ext cx="646874" cy="64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138" y="152400"/>
            <a:ext cx="305859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734" y="152400"/>
            <a:ext cx="37451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7284300" y="4774200"/>
            <a:ext cx="236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dovesherman.tumblr.com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449</Words>
  <Application>Microsoft Macintosh PowerPoint</Application>
  <PresentationFormat>On-screen Show (16:9)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Barlow SemiBold</vt:lpstr>
      <vt:lpstr>Permanent Marker</vt:lpstr>
      <vt:lpstr>Libre Franklin</vt:lpstr>
      <vt:lpstr>Arial</vt:lpstr>
      <vt:lpstr>Libre Franklin Medium</vt:lpstr>
      <vt:lpstr>Barlow Medium</vt:lpstr>
      <vt:lpstr>Barlow</vt:lpstr>
      <vt:lpstr>Simple Light</vt:lpstr>
      <vt:lpstr>Working with 2STLGBQ+ People  Grand Rounds UVM 10.13.2023</vt:lpstr>
      <vt:lpstr>Training Agenda</vt:lpstr>
      <vt:lpstr>PowerPoint Presentation</vt:lpstr>
      <vt:lpstr>PowerPoint Presentation</vt:lpstr>
      <vt:lpstr>Identity Terms</vt:lpstr>
      <vt:lpstr>Impacts of Marginalization</vt:lpstr>
      <vt:lpstr>PowerPoint Presentation</vt:lpstr>
      <vt:lpstr>Intent, Impact, &amp; Accountability</vt:lpstr>
      <vt:lpstr>PowerPoint Presentation</vt:lpstr>
      <vt:lpstr>What should you do when you make a mistake?</vt:lpstr>
      <vt:lpstr>Write out a list of gendered terms used at your organization.</vt:lpstr>
      <vt:lpstr>Share some of the words on your list with your group and brainstorm inclusive alternatives</vt:lpstr>
      <vt:lpstr>Inclusive Language</vt:lpstr>
      <vt:lpstr>Tips for Creating a More Welcoming Workplace</vt:lpstr>
      <vt:lpstr>Identify one action or practice that your office can take to make your workplace more affirming and inclusive to LGBTQ+ employees and clients</vt:lpstr>
      <vt:lpstr>PowerPoint Presentation</vt:lpstr>
      <vt:lpstr>Thank you for having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LGBTQ+ People  UVM Health Summit Oct 20, 2022</dc:title>
  <cp:lastModifiedBy>Kell</cp:lastModifiedBy>
  <cp:revision>19</cp:revision>
  <cp:lastPrinted>2023-02-22T20:11:55Z</cp:lastPrinted>
  <dcterms:modified xsi:type="dcterms:W3CDTF">2023-10-16T18:55:30Z</dcterms:modified>
</cp:coreProperties>
</file>