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4" r:id="rId3"/>
    <p:sldId id="263" r:id="rId4"/>
    <p:sldId id="267" r:id="rId5"/>
    <p:sldId id="270" r:id="rId6"/>
    <p:sldId id="271" r:id="rId7"/>
    <p:sldId id="264" r:id="rId8"/>
    <p:sldId id="278" r:id="rId9"/>
    <p:sldId id="276" r:id="rId10"/>
    <p:sldId id="286" r:id="rId11"/>
    <p:sldId id="284" r:id="rId12"/>
    <p:sldId id="290" r:id="rId13"/>
    <p:sldId id="279" r:id="rId14"/>
    <p:sldId id="293" r:id="rId15"/>
    <p:sldId id="280" r:id="rId16"/>
    <p:sldId id="296" r:id="rId17"/>
    <p:sldId id="301" r:id="rId18"/>
    <p:sldId id="30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9D51"/>
    <a:srgbClr val="95C43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3CF33B-DCAB-4D51-A5EB-118947C0B7BB}" v="8" dt="2023-01-13T19:56:31.7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63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ger, Christopher L" userId="df4f111e-fcfd-4707-8396-9b00171ec66e" providerId="ADAL" clId="{493CF33B-DCAB-4D51-A5EB-118947C0B7BB}"/>
    <pc:docChg chg="custSel addSld delSld modSld">
      <pc:chgData name="Berger, Christopher L" userId="df4f111e-fcfd-4707-8396-9b00171ec66e" providerId="ADAL" clId="{493CF33B-DCAB-4D51-A5EB-118947C0B7BB}" dt="2023-01-13T19:57:59.083" v="542" actId="47"/>
      <pc:docMkLst>
        <pc:docMk/>
      </pc:docMkLst>
      <pc:sldChg chg="del">
        <pc:chgData name="Berger, Christopher L" userId="df4f111e-fcfd-4707-8396-9b00171ec66e" providerId="ADAL" clId="{493CF33B-DCAB-4D51-A5EB-118947C0B7BB}" dt="2023-01-13T19:47:03.342" v="6" actId="47"/>
        <pc:sldMkLst>
          <pc:docMk/>
          <pc:sldMk cId="2434152183" sldId="259"/>
        </pc:sldMkLst>
      </pc:sldChg>
      <pc:sldChg chg="del">
        <pc:chgData name="Berger, Christopher L" userId="df4f111e-fcfd-4707-8396-9b00171ec66e" providerId="ADAL" clId="{493CF33B-DCAB-4D51-A5EB-118947C0B7BB}" dt="2023-01-13T19:46:25.848" v="0" actId="47"/>
        <pc:sldMkLst>
          <pc:docMk/>
          <pc:sldMk cId="3609990386" sldId="261"/>
        </pc:sldMkLst>
      </pc:sldChg>
      <pc:sldChg chg="del">
        <pc:chgData name="Berger, Christopher L" userId="df4f111e-fcfd-4707-8396-9b00171ec66e" providerId="ADAL" clId="{493CF33B-DCAB-4D51-A5EB-118947C0B7BB}" dt="2023-01-13T19:46:35.472" v="2" actId="47"/>
        <pc:sldMkLst>
          <pc:docMk/>
          <pc:sldMk cId="3811892574" sldId="262"/>
        </pc:sldMkLst>
      </pc:sldChg>
      <pc:sldChg chg="del">
        <pc:chgData name="Berger, Christopher L" userId="df4f111e-fcfd-4707-8396-9b00171ec66e" providerId="ADAL" clId="{493CF33B-DCAB-4D51-A5EB-118947C0B7BB}" dt="2023-01-13T19:46:40.526" v="3" actId="47"/>
        <pc:sldMkLst>
          <pc:docMk/>
          <pc:sldMk cId="2941416908" sldId="268"/>
        </pc:sldMkLst>
      </pc:sldChg>
      <pc:sldChg chg="del">
        <pc:chgData name="Berger, Christopher L" userId="df4f111e-fcfd-4707-8396-9b00171ec66e" providerId="ADAL" clId="{493CF33B-DCAB-4D51-A5EB-118947C0B7BB}" dt="2023-01-13T19:46:46.763" v="4" actId="47"/>
        <pc:sldMkLst>
          <pc:docMk/>
          <pc:sldMk cId="1934917732" sldId="269"/>
        </pc:sldMkLst>
      </pc:sldChg>
      <pc:sldChg chg="del">
        <pc:chgData name="Berger, Christopher L" userId="df4f111e-fcfd-4707-8396-9b00171ec66e" providerId="ADAL" clId="{493CF33B-DCAB-4D51-A5EB-118947C0B7BB}" dt="2023-01-13T19:46:34.198" v="1" actId="47"/>
        <pc:sldMkLst>
          <pc:docMk/>
          <pc:sldMk cId="1507238508" sldId="272"/>
        </pc:sldMkLst>
      </pc:sldChg>
      <pc:sldChg chg="delSp mod">
        <pc:chgData name="Berger, Christopher L" userId="df4f111e-fcfd-4707-8396-9b00171ec66e" providerId="ADAL" clId="{493CF33B-DCAB-4D51-A5EB-118947C0B7BB}" dt="2023-01-13T19:49:28.484" v="43" actId="478"/>
        <pc:sldMkLst>
          <pc:docMk/>
          <pc:sldMk cId="386074738" sldId="273"/>
        </pc:sldMkLst>
        <pc:spChg chg="del">
          <ac:chgData name="Berger, Christopher L" userId="df4f111e-fcfd-4707-8396-9b00171ec66e" providerId="ADAL" clId="{493CF33B-DCAB-4D51-A5EB-118947C0B7BB}" dt="2023-01-13T19:49:28.484" v="43" actId="478"/>
          <ac:spMkLst>
            <pc:docMk/>
            <pc:sldMk cId="386074738" sldId="273"/>
            <ac:spMk id="16" creationId="{6156E3DE-3A56-8413-7EFD-D66B79A5A1E6}"/>
          </ac:spMkLst>
        </pc:spChg>
      </pc:sldChg>
      <pc:sldChg chg="del">
        <pc:chgData name="Berger, Christopher L" userId="df4f111e-fcfd-4707-8396-9b00171ec66e" providerId="ADAL" clId="{493CF33B-DCAB-4D51-A5EB-118947C0B7BB}" dt="2023-01-13T19:46:53.344" v="5" actId="47"/>
        <pc:sldMkLst>
          <pc:docMk/>
          <pc:sldMk cId="3311901792" sldId="277"/>
        </pc:sldMkLst>
      </pc:sldChg>
      <pc:sldChg chg="del">
        <pc:chgData name="Berger, Christopher L" userId="df4f111e-fcfd-4707-8396-9b00171ec66e" providerId="ADAL" clId="{493CF33B-DCAB-4D51-A5EB-118947C0B7BB}" dt="2023-01-13T19:47:07.905" v="7" actId="47"/>
        <pc:sldMkLst>
          <pc:docMk/>
          <pc:sldMk cId="560539101" sldId="285"/>
        </pc:sldMkLst>
      </pc:sldChg>
      <pc:sldChg chg="del">
        <pc:chgData name="Berger, Christopher L" userId="df4f111e-fcfd-4707-8396-9b00171ec66e" providerId="ADAL" clId="{493CF33B-DCAB-4D51-A5EB-118947C0B7BB}" dt="2023-01-13T19:47:10.229" v="8" actId="47"/>
        <pc:sldMkLst>
          <pc:docMk/>
          <pc:sldMk cId="3949452479" sldId="287"/>
        </pc:sldMkLst>
      </pc:sldChg>
      <pc:sldChg chg="del">
        <pc:chgData name="Berger, Christopher L" userId="df4f111e-fcfd-4707-8396-9b00171ec66e" providerId="ADAL" clId="{493CF33B-DCAB-4D51-A5EB-118947C0B7BB}" dt="2023-01-13T19:47:17.763" v="9" actId="47"/>
        <pc:sldMkLst>
          <pc:docMk/>
          <pc:sldMk cId="865180465" sldId="288"/>
        </pc:sldMkLst>
      </pc:sldChg>
      <pc:sldChg chg="del">
        <pc:chgData name="Berger, Christopher L" userId="df4f111e-fcfd-4707-8396-9b00171ec66e" providerId="ADAL" clId="{493CF33B-DCAB-4D51-A5EB-118947C0B7BB}" dt="2023-01-13T19:47:21.472" v="10" actId="47"/>
        <pc:sldMkLst>
          <pc:docMk/>
          <pc:sldMk cId="2981820961" sldId="289"/>
        </pc:sldMkLst>
      </pc:sldChg>
      <pc:sldChg chg="del">
        <pc:chgData name="Berger, Christopher L" userId="df4f111e-fcfd-4707-8396-9b00171ec66e" providerId="ADAL" clId="{493CF33B-DCAB-4D51-A5EB-118947C0B7BB}" dt="2023-01-13T19:47:27.536" v="11" actId="47"/>
        <pc:sldMkLst>
          <pc:docMk/>
          <pc:sldMk cId="2224997013" sldId="291"/>
        </pc:sldMkLst>
      </pc:sldChg>
      <pc:sldChg chg="del">
        <pc:chgData name="Berger, Christopher L" userId="df4f111e-fcfd-4707-8396-9b00171ec66e" providerId="ADAL" clId="{493CF33B-DCAB-4D51-A5EB-118947C0B7BB}" dt="2023-01-13T19:47:28.913" v="12" actId="47"/>
        <pc:sldMkLst>
          <pc:docMk/>
          <pc:sldMk cId="3409192263" sldId="292"/>
        </pc:sldMkLst>
      </pc:sldChg>
      <pc:sldChg chg="del">
        <pc:chgData name="Berger, Christopher L" userId="df4f111e-fcfd-4707-8396-9b00171ec66e" providerId="ADAL" clId="{493CF33B-DCAB-4D51-A5EB-118947C0B7BB}" dt="2023-01-13T19:47:32.672" v="13" actId="47"/>
        <pc:sldMkLst>
          <pc:docMk/>
          <pc:sldMk cId="3757352316" sldId="294"/>
        </pc:sldMkLst>
      </pc:sldChg>
      <pc:sldChg chg="del">
        <pc:chgData name="Berger, Christopher L" userId="df4f111e-fcfd-4707-8396-9b00171ec66e" providerId="ADAL" clId="{493CF33B-DCAB-4D51-A5EB-118947C0B7BB}" dt="2023-01-13T19:47:34.016" v="14" actId="47"/>
        <pc:sldMkLst>
          <pc:docMk/>
          <pc:sldMk cId="714173142" sldId="295"/>
        </pc:sldMkLst>
      </pc:sldChg>
      <pc:sldChg chg="del">
        <pc:chgData name="Berger, Christopher L" userId="df4f111e-fcfd-4707-8396-9b00171ec66e" providerId="ADAL" clId="{493CF33B-DCAB-4D51-A5EB-118947C0B7BB}" dt="2023-01-13T19:47:38.759" v="15" actId="47"/>
        <pc:sldMkLst>
          <pc:docMk/>
          <pc:sldMk cId="1522860389" sldId="297"/>
        </pc:sldMkLst>
      </pc:sldChg>
      <pc:sldChg chg="del">
        <pc:chgData name="Berger, Christopher L" userId="df4f111e-fcfd-4707-8396-9b00171ec66e" providerId="ADAL" clId="{493CF33B-DCAB-4D51-A5EB-118947C0B7BB}" dt="2023-01-13T19:47:40.543" v="16" actId="47"/>
        <pc:sldMkLst>
          <pc:docMk/>
          <pc:sldMk cId="3096444140" sldId="298"/>
        </pc:sldMkLst>
      </pc:sldChg>
      <pc:sldChg chg="del">
        <pc:chgData name="Berger, Christopher L" userId="df4f111e-fcfd-4707-8396-9b00171ec66e" providerId="ADAL" clId="{493CF33B-DCAB-4D51-A5EB-118947C0B7BB}" dt="2023-01-13T19:47:41.873" v="17" actId="47"/>
        <pc:sldMkLst>
          <pc:docMk/>
          <pc:sldMk cId="1748960869" sldId="299"/>
        </pc:sldMkLst>
      </pc:sldChg>
      <pc:sldChg chg="del">
        <pc:chgData name="Berger, Christopher L" userId="df4f111e-fcfd-4707-8396-9b00171ec66e" providerId="ADAL" clId="{493CF33B-DCAB-4D51-A5EB-118947C0B7BB}" dt="2023-01-13T19:47:43.377" v="18" actId="47"/>
        <pc:sldMkLst>
          <pc:docMk/>
          <pc:sldMk cId="212323556" sldId="300"/>
        </pc:sldMkLst>
      </pc:sldChg>
      <pc:sldChg chg="addSp delSp modSp add del mod">
        <pc:chgData name="Berger, Christopher L" userId="df4f111e-fcfd-4707-8396-9b00171ec66e" providerId="ADAL" clId="{493CF33B-DCAB-4D51-A5EB-118947C0B7BB}" dt="2023-01-13T19:57:59.083" v="542" actId="47"/>
        <pc:sldMkLst>
          <pc:docMk/>
          <pc:sldMk cId="801356938" sldId="302"/>
        </pc:sldMkLst>
        <pc:spChg chg="add mod">
          <ac:chgData name="Berger, Christopher L" userId="df4f111e-fcfd-4707-8396-9b00171ec66e" providerId="ADAL" clId="{493CF33B-DCAB-4D51-A5EB-118947C0B7BB}" dt="2023-01-13T19:52:12.228" v="291" actId="20577"/>
          <ac:spMkLst>
            <pc:docMk/>
            <pc:sldMk cId="801356938" sldId="302"/>
            <ac:spMk id="2" creationId="{FC6C0A69-1E2F-C7D9-6B6E-E423304E13B7}"/>
          </ac:spMkLst>
        </pc:spChg>
        <pc:spChg chg="add mod">
          <ac:chgData name="Berger, Christopher L" userId="df4f111e-fcfd-4707-8396-9b00171ec66e" providerId="ADAL" clId="{493CF33B-DCAB-4D51-A5EB-118947C0B7BB}" dt="2023-01-13T19:54:26.114" v="399" actId="14100"/>
          <ac:spMkLst>
            <pc:docMk/>
            <pc:sldMk cId="801356938" sldId="302"/>
            <ac:spMk id="4" creationId="{FAB90679-8B7B-BE3D-F0E5-338F204999E6}"/>
          </ac:spMkLst>
        </pc:spChg>
        <pc:spChg chg="add mod">
          <ac:chgData name="Berger, Christopher L" userId="df4f111e-fcfd-4707-8396-9b00171ec66e" providerId="ADAL" clId="{493CF33B-DCAB-4D51-A5EB-118947C0B7BB}" dt="2023-01-13T19:54:14.250" v="396" actId="1076"/>
          <ac:spMkLst>
            <pc:docMk/>
            <pc:sldMk cId="801356938" sldId="302"/>
            <ac:spMk id="6" creationId="{7B762CDE-BC0E-4C74-4F50-A8F78CA2CDD5}"/>
          </ac:spMkLst>
        </pc:spChg>
        <pc:spChg chg="del">
          <ac:chgData name="Berger, Christopher L" userId="df4f111e-fcfd-4707-8396-9b00171ec66e" providerId="ADAL" clId="{493CF33B-DCAB-4D51-A5EB-118947C0B7BB}" dt="2023-01-13T19:48:05.611" v="20" actId="478"/>
          <ac:spMkLst>
            <pc:docMk/>
            <pc:sldMk cId="801356938" sldId="302"/>
            <ac:spMk id="7" creationId="{D22EE6B3-2F8F-12B4-19F3-744711D8904C}"/>
          </ac:spMkLst>
        </pc:spChg>
        <pc:spChg chg="add del mod">
          <ac:chgData name="Berger, Christopher L" userId="df4f111e-fcfd-4707-8396-9b00171ec66e" providerId="ADAL" clId="{493CF33B-DCAB-4D51-A5EB-118947C0B7BB}" dt="2023-01-13T19:52:50.085" v="320" actId="478"/>
          <ac:spMkLst>
            <pc:docMk/>
            <pc:sldMk cId="801356938" sldId="302"/>
            <ac:spMk id="8" creationId="{90C4D82F-E619-5ED0-63B2-8C946415BA1A}"/>
          </ac:spMkLst>
        </pc:spChg>
        <pc:spChg chg="add mod">
          <ac:chgData name="Berger, Christopher L" userId="df4f111e-fcfd-4707-8396-9b00171ec66e" providerId="ADAL" clId="{493CF33B-DCAB-4D51-A5EB-118947C0B7BB}" dt="2023-01-13T19:55:06.676" v="447" actId="20577"/>
          <ac:spMkLst>
            <pc:docMk/>
            <pc:sldMk cId="801356938" sldId="302"/>
            <ac:spMk id="9" creationId="{7E806FB2-AE7C-6833-4D3F-920477F1E1C7}"/>
          </ac:spMkLst>
        </pc:spChg>
        <pc:spChg chg="add mod">
          <ac:chgData name="Berger, Christopher L" userId="df4f111e-fcfd-4707-8396-9b00171ec66e" providerId="ADAL" clId="{493CF33B-DCAB-4D51-A5EB-118947C0B7BB}" dt="2023-01-13T19:56:23.394" v="485" actId="1076"/>
          <ac:spMkLst>
            <pc:docMk/>
            <pc:sldMk cId="801356938" sldId="302"/>
            <ac:spMk id="10" creationId="{D3A3F23B-B378-475B-4BEB-14FEC86B5233}"/>
          </ac:spMkLst>
        </pc:spChg>
        <pc:spChg chg="add mod">
          <ac:chgData name="Berger, Christopher L" userId="df4f111e-fcfd-4707-8396-9b00171ec66e" providerId="ADAL" clId="{493CF33B-DCAB-4D51-A5EB-118947C0B7BB}" dt="2023-01-13T19:57:54.020" v="541" actId="20577"/>
          <ac:spMkLst>
            <pc:docMk/>
            <pc:sldMk cId="801356938" sldId="302"/>
            <ac:spMk id="11" creationId="{92FF4C2C-3E57-F777-8C4B-D917330215E6}"/>
          </ac:spMkLst>
        </pc:spChg>
      </pc:sldChg>
      <pc:sldChg chg="delSp modSp add mod">
        <pc:chgData name="Berger, Christopher L" userId="df4f111e-fcfd-4707-8396-9b00171ec66e" providerId="ADAL" clId="{493CF33B-DCAB-4D51-A5EB-118947C0B7BB}" dt="2023-01-13T19:49:16.707" v="42" actId="1076"/>
        <pc:sldMkLst>
          <pc:docMk/>
          <pc:sldMk cId="2553257780" sldId="303"/>
        </pc:sldMkLst>
        <pc:spChg chg="del">
          <ac:chgData name="Berger, Christopher L" userId="df4f111e-fcfd-4707-8396-9b00171ec66e" providerId="ADAL" clId="{493CF33B-DCAB-4D51-A5EB-118947C0B7BB}" dt="2023-01-13T19:48:56.533" v="36" actId="478"/>
          <ac:spMkLst>
            <pc:docMk/>
            <pc:sldMk cId="2553257780" sldId="303"/>
            <ac:spMk id="2" creationId="{FC6C0A69-1E2F-C7D9-6B6E-E423304E13B7}"/>
          </ac:spMkLst>
        </pc:spChg>
        <pc:spChg chg="mod">
          <ac:chgData name="Berger, Christopher L" userId="df4f111e-fcfd-4707-8396-9b00171ec66e" providerId="ADAL" clId="{493CF33B-DCAB-4D51-A5EB-118947C0B7BB}" dt="2023-01-13T19:49:16.707" v="42" actId="1076"/>
          <ac:spMkLst>
            <pc:docMk/>
            <pc:sldMk cId="2553257780" sldId="303"/>
            <ac:spMk id="5" creationId="{93993951-B809-FC18-769B-3A8E3441A49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6ED12E-D9D2-48AF-81D5-DD7EEA4B8BE2}"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7B9AC-15CA-475F-AA73-AA719FECBEB5}" type="slidenum">
              <a:rPr lang="en-US" smtClean="0"/>
              <a:t>‹#›</a:t>
            </a:fld>
            <a:endParaRPr lang="en-US"/>
          </a:p>
        </p:txBody>
      </p:sp>
    </p:spTree>
    <p:extLst>
      <p:ext uri="{BB962C8B-B14F-4D97-AF65-F5344CB8AC3E}">
        <p14:creationId xmlns:p14="http://schemas.microsoft.com/office/powerpoint/2010/main" val="494987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6ED12E-D9D2-48AF-81D5-DD7EEA4B8BE2}"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7B9AC-15CA-475F-AA73-AA719FECBEB5}" type="slidenum">
              <a:rPr lang="en-US" smtClean="0"/>
              <a:t>‹#›</a:t>
            </a:fld>
            <a:endParaRPr lang="en-US"/>
          </a:p>
        </p:txBody>
      </p:sp>
    </p:spTree>
    <p:extLst>
      <p:ext uri="{BB962C8B-B14F-4D97-AF65-F5344CB8AC3E}">
        <p14:creationId xmlns:p14="http://schemas.microsoft.com/office/powerpoint/2010/main" val="98862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6ED12E-D9D2-48AF-81D5-DD7EEA4B8BE2}"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7B9AC-15CA-475F-AA73-AA719FECBEB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40203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6ED12E-D9D2-48AF-81D5-DD7EEA4B8BE2}"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7B9AC-15CA-475F-AA73-AA719FECBEB5}" type="slidenum">
              <a:rPr lang="en-US" smtClean="0"/>
              <a:t>‹#›</a:t>
            </a:fld>
            <a:endParaRPr lang="en-US"/>
          </a:p>
        </p:txBody>
      </p:sp>
    </p:spTree>
    <p:extLst>
      <p:ext uri="{BB962C8B-B14F-4D97-AF65-F5344CB8AC3E}">
        <p14:creationId xmlns:p14="http://schemas.microsoft.com/office/powerpoint/2010/main" val="28429387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6ED12E-D9D2-48AF-81D5-DD7EEA4B8BE2}"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7B9AC-15CA-475F-AA73-AA719FECBEB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20095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6ED12E-D9D2-48AF-81D5-DD7EEA4B8BE2}"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7B9AC-15CA-475F-AA73-AA719FECBEB5}" type="slidenum">
              <a:rPr lang="en-US" smtClean="0"/>
              <a:t>‹#›</a:t>
            </a:fld>
            <a:endParaRPr lang="en-US"/>
          </a:p>
        </p:txBody>
      </p:sp>
    </p:spTree>
    <p:extLst>
      <p:ext uri="{BB962C8B-B14F-4D97-AF65-F5344CB8AC3E}">
        <p14:creationId xmlns:p14="http://schemas.microsoft.com/office/powerpoint/2010/main" val="3202002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6ED12E-D9D2-48AF-81D5-DD7EEA4B8BE2}"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7B9AC-15CA-475F-AA73-AA719FECBEB5}" type="slidenum">
              <a:rPr lang="en-US" smtClean="0"/>
              <a:t>‹#›</a:t>
            </a:fld>
            <a:endParaRPr lang="en-US"/>
          </a:p>
        </p:txBody>
      </p:sp>
    </p:spTree>
    <p:extLst>
      <p:ext uri="{BB962C8B-B14F-4D97-AF65-F5344CB8AC3E}">
        <p14:creationId xmlns:p14="http://schemas.microsoft.com/office/powerpoint/2010/main" val="511829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6ED12E-D9D2-48AF-81D5-DD7EEA4B8BE2}"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7B9AC-15CA-475F-AA73-AA719FECBEB5}" type="slidenum">
              <a:rPr lang="en-US" smtClean="0"/>
              <a:t>‹#›</a:t>
            </a:fld>
            <a:endParaRPr lang="en-US"/>
          </a:p>
        </p:txBody>
      </p:sp>
    </p:spTree>
    <p:extLst>
      <p:ext uri="{BB962C8B-B14F-4D97-AF65-F5344CB8AC3E}">
        <p14:creationId xmlns:p14="http://schemas.microsoft.com/office/powerpoint/2010/main" val="2364214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6ED12E-D9D2-48AF-81D5-DD7EEA4B8BE2}"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7B9AC-15CA-475F-AA73-AA719FECBEB5}" type="slidenum">
              <a:rPr lang="en-US" smtClean="0"/>
              <a:t>‹#›</a:t>
            </a:fld>
            <a:endParaRPr lang="en-US"/>
          </a:p>
        </p:txBody>
      </p:sp>
    </p:spTree>
    <p:extLst>
      <p:ext uri="{BB962C8B-B14F-4D97-AF65-F5344CB8AC3E}">
        <p14:creationId xmlns:p14="http://schemas.microsoft.com/office/powerpoint/2010/main" val="1498381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6ED12E-D9D2-48AF-81D5-DD7EEA4B8BE2}"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7B9AC-15CA-475F-AA73-AA719FECBEB5}" type="slidenum">
              <a:rPr lang="en-US" smtClean="0"/>
              <a:t>‹#›</a:t>
            </a:fld>
            <a:endParaRPr lang="en-US"/>
          </a:p>
        </p:txBody>
      </p:sp>
    </p:spTree>
    <p:extLst>
      <p:ext uri="{BB962C8B-B14F-4D97-AF65-F5344CB8AC3E}">
        <p14:creationId xmlns:p14="http://schemas.microsoft.com/office/powerpoint/2010/main" val="452068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6ED12E-D9D2-48AF-81D5-DD7EEA4B8BE2}"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7B9AC-15CA-475F-AA73-AA719FECBEB5}" type="slidenum">
              <a:rPr lang="en-US" smtClean="0"/>
              <a:t>‹#›</a:t>
            </a:fld>
            <a:endParaRPr lang="en-US"/>
          </a:p>
        </p:txBody>
      </p:sp>
    </p:spTree>
    <p:extLst>
      <p:ext uri="{BB962C8B-B14F-4D97-AF65-F5344CB8AC3E}">
        <p14:creationId xmlns:p14="http://schemas.microsoft.com/office/powerpoint/2010/main" val="1356939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6ED12E-D9D2-48AF-81D5-DD7EEA4B8BE2}" type="datetimeFigureOut">
              <a:rPr lang="en-US" smtClean="0"/>
              <a:t>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07B9AC-15CA-475F-AA73-AA719FECBEB5}" type="slidenum">
              <a:rPr lang="en-US" smtClean="0"/>
              <a:t>‹#›</a:t>
            </a:fld>
            <a:endParaRPr lang="en-US"/>
          </a:p>
        </p:txBody>
      </p:sp>
    </p:spTree>
    <p:extLst>
      <p:ext uri="{BB962C8B-B14F-4D97-AF65-F5344CB8AC3E}">
        <p14:creationId xmlns:p14="http://schemas.microsoft.com/office/powerpoint/2010/main" val="237435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6ED12E-D9D2-48AF-81D5-DD7EEA4B8BE2}" type="datetimeFigureOut">
              <a:rPr lang="en-US" smtClean="0"/>
              <a:t>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07B9AC-15CA-475F-AA73-AA719FECBEB5}" type="slidenum">
              <a:rPr lang="en-US" smtClean="0"/>
              <a:t>‹#›</a:t>
            </a:fld>
            <a:endParaRPr lang="en-US"/>
          </a:p>
        </p:txBody>
      </p:sp>
    </p:spTree>
    <p:extLst>
      <p:ext uri="{BB962C8B-B14F-4D97-AF65-F5344CB8AC3E}">
        <p14:creationId xmlns:p14="http://schemas.microsoft.com/office/powerpoint/2010/main" val="776517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9794449" y="6492875"/>
            <a:ext cx="2397551" cy="365125"/>
          </a:xfrm>
        </p:spPr>
        <p:txBody>
          <a:bodyPr/>
          <a:lstStyle>
            <a:lvl1pPr>
              <a:defRPr sz="1000" b="1">
                <a:solidFill>
                  <a:schemeClr val="bg1"/>
                </a:solidFill>
              </a:defRPr>
            </a:lvl1pPr>
          </a:lstStyle>
          <a:p>
            <a:r>
              <a:rPr lang="en-US"/>
              <a:t>2023 Snow Season Education Retreat</a:t>
            </a:r>
            <a:endParaRPr lang="en-US" dirty="0"/>
          </a:p>
        </p:txBody>
      </p:sp>
    </p:spTree>
    <p:extLst>
      <p:ext uri="{BB962C8B-B14F-4D97-AF65-F5344CB8AC3E}">
        <p14:creationId xmlns:p14="http://schemas.microsoft.com/office/powerpoint/2010/main" val="316191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6ED12E-D9D2-48AF-81D5-DD7EEA4B8BE2}"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7B9AC-15CA-475F-AA73-AA719FECBEB5}" type="slidenum">
              <a:rPr lang="en-US" smtClean="0"/>
              <a:t>‹#›</a:t>
            </a:fld>
            <a:endParaRPr lang="en-US"/>
          </a:p>
        </p:txBody>
      </p:sp>
    </p:spTree>
    <p:extLst>
      <p:ext uri="{BB962C8B-B14F-4D97-AF65-F5344CB8AC3E}">
        <p14:creationId xmlns:p14="http://schemas.microsoft.com/office/powerpoint/2010/main" val="609274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6ED12E-D9D2-48AF-81D5-DD7EEA4B8BE2}"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7B9AC-15CA-475F-AA73-AA719FECBEB5}" type="slidenum">
              <a:rPr lang="en-US" smtClean="0"/>
              <a:t>‹#›</a:t>
            </a:fld>
            <a:endParaRPr lang="en-US"/>
          </a:p>
        </p:txBody>
      </p:sp>
    </p:spTree>
    <p:extLst>
      <p:ext uri="{BB962C8B-B14F-4D97-AF65-F5344CB8AC3E}">
        <p14:creationId xmlns:p14="http://schemas.microsoft.com/office/powerpoint/2010/main" val="264939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6ED12E-D9D2-48AF-81D5-DD7EEA4B8BE2}" type="datetimeFigureOut">
              <a:rPr lang="en-US" smtClean="0"/>
              <a:t>1/13/2023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907B9AC-15CA-475F-AA73-AA719FECBEB5}" type="slidenum">
              <a:rPr lang="en-US" smtClean="0"/>
              <a:t>‹#›</a:t>
            </a:fld>
            <a:endParaRPr lang="en-US"/>
          </a:p>
        </p:txBody>
      </p:sp>
    </p:spTree>
    <p:extLst>
      <p:ext uri="{BB962C8B-B14F-4D97-AF65-F5344CB8AC3E}">
        <p14:creationId xmlns:p14="http://schemas.microsoft.com/office/powerpoint/2010/main" val="196107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261A566-2EAD-5C66-DCEC-028ACED72BC2}"/>
              </a:ext>
            </a:extLst>
          </p:cNvPr>
          <p:cNvSpPr txBox="1"/>
          <p:nvPr/>
        </p:nvSpPr>
        <p:spPr>
          <a:xfrm>
            <a:off x="9338334" y="6581001"/>
            <a:ext cx="2853666" cy="276999"/>
          </a:xfrm>
          <a:prstGeom prst="rect">
            <a:avLst/>
          </a:prstGeom>
          <a:noFill/>
        </p:spPr>
        <p:txBody>
          <a:bodyPr wrap="none" rtlCol="0">
            <a:spAutoFit/>
          </a:bodyPr>
          <a:lstStyle/>
          <a:p>
            <a:r>
              <a:rPr lang="en-US" sz="1200" b="1" dirty="0">
                <a:solidFill>
                  <a:schemeClr val="bg1"/>
                </a:solidFill>
              </a:rPr>
              <a:t>2023 Snow Season Education Retreat</a:t>
            </a:r>
          </a:p>
        </p:txBody>
      </p:sp>
      <p:graphicFrame>
        <p:nvGraphicFramePr>
          <p:cNvPr id="15" name="Table 14">
            <a:extLst>
              <a:ext uri="{FF2B5EF4-FFF2-40B4-BE49-F238E27FC236}">
                <a16:creationId xmlns:a16="http://schemas.microsoft.com/office/drawing/2014/main" id="{2A574706-3173-C99D-D660-B94A97A3A3B6}"/>
              </a:ext>
            </a:extLst>
          </p:cNvPr>
          <p:cNvGraphicFramePr>
            <a:graphicFrameLocks noGrp="1"/>
          </p:cNvGraphicFramePr>
          <p:nvPr/>
        </p:nvGraphicFramePr>
        <p:xfrm>
          <a:off x="1315476" y="696613"/>
          <a:ext cx="7402397" cy="3444240"/>
        </p:xfrm>
        <a:graphic>
          <a:graphicData uri="http://schemas.openxmlformats.org/drawingml/2006/table">
            <a:tbl>
              <a:tblPr firstRow="1" firstCol="1" bandRow="1">
                <a:tableStyleId>{5C22544A-7EE6-4342-B048-85BDC9FD1C3A}</a:tableStyleId>
              </a:tblPr>
              <a:tblGrid>
                <a:gridCol w="7402397">
                  <a:extLst>
                    <a:ext uri="{9D8B030D-6E8A-4147-A177-3AD203B41FA5}">
                      <a16:colId xmlns:a16="http://schemas.microsoft.com/office/drawing/2014/main" val="4148784974"/>
                    </a:ext>
                  </a:extLst>
                </a:gridCol>
              </a:tblGrid>
              <a:tr h="144427">
                <a:tc>
                  <a:txBody>
                    <a:bodyPr/>
                    <a:lstStyle/>
                    <a:p>
                      <a:pPr marL="0" marR="0" algn="ctr">
                        <a:spcBef>
                          <a:spcPts val="0"/>
                        </a:spcBef>
                        <a:spcAft>
                          <a:spcPts val="0"/>
                        </a:spcAft>
                      </a:pPr>
                      <a:r>
                        <a:rPr lang="en-US" sz="3600" dirty="0">
                          <a:solidFill>
                            <a:srgbClr val="729D51"/>
                          </a:solidFill>
                          <a:effectLst/>
                        </a:rPr>
                        <a:t>Medical Students at the Research Bench: Strategies for Effective Teaching in the Lab </a:t>
                      </a:r>
                    </a:p>
                    <a:p>
                      <a:pPr marL="0" marR="0" algn="ctr">
                        <a:spcBef>
                          <a:spcPts val="0"/>
                        </a:spcBef>
                        <a:spcAft>
                          <a:spcPts val="0"/>
                        </a:spcAft>
                      </a:pPr>
                      <a:endParaRPr lang="en-US" sz="3600" dirty="0">
                        <a:solidFill>
                          <a:srgbClr val="729D51"/>
                        </a:solidFill>
                        <a:effectLst/>
                      </a:endParaRPr>
                    </a:p>
                    <a:p>
                      <a:pPr marL="0" marR="0" algn="ctr">
                        <a:spcBef>
                          <a:spcPts val="0"/>
                        </a:spcBef>
                        <a:spcAft>
                          <a:spcPts val="0"/>
                        </a:spcAft>
                      </a:pPr>
                      <a:endParaRPr lang="en-US" sz="3600" dirty="0">
                        <a:solidFill>
                          <a:srgbClr val="729D51"/>
                        </a:solidFill>
                        <a:effectLst/>
                      </a:endParaRPr>
                    </a:p>
                    <a:p>
                      <a:pPr marL="0" marR="0" algn="ctr">
                        <a:spcBef>
                          <a:spcPts val="0"/>
                        </a:spcBef>
                        <a:spcAft>
                          <a:spcPts val="0"/>
                        </a:spcAft>
                      </a:pPr>
                      <a:r>
                        <a:rPr lang="en-US" sz="2800" dirty="0">
                          <a:solidFill>
                            <a:srgbClr val="95C439"/>
                          </a:solidFill>
                          <a:effectLst/>
                        </a:rPr>
                        <a:t>Christopher L. Berger, PhD</a:t>
                      </a:r>
                    </a:p>
                    <a:p>
                      <a:pPr marL="0" marR="0" algn="ctr">
                        <a:spcBef>
                          <a:spcPts val="0"/>
                        </a:spcBef>
                        <a:spcAft>
                          <a:spcPts val="0"/>
                        </a:spcAft>
                      </a:pPr>
                      <a:r>
                        <a:rPr lang="en-US" sz="1800" dirty="0">
                          <a:solidFill>
                            <a:srgbClr val="95C439"/>
                          </a:solidFill>
                          <a:effectLst/>
                          <a:latin typeface="Calibri" panose="020F0502020204030204" pitchFamily="34" charset="0"/>
                          <a:ea typeface="Calibri" panose="020F0502020204030204" pitchFamily="34" charset="0"/>
                        </a:rPr>
                        <a:t>Dept. of Molecular Physiology &amp; Biophysics</a:t>
                      </a:r>
                    </a:p>
                  </a:txBody>
                  <a:tcPr marL="51994" marR="51994" marT="0" marB="0" anchor="b">
                    <a:solidFill>
                      <a:schemeClr val="bg1"/>
                    </a:solidFill>
                  </a:tcPr>
                </a:tc>
                <a:extLst>
                  <a:ext uri="{0D108BD9-81ED-4DB2-BD59-A6C34878D82A}">
                    <a16:rowId xmlns:a16="http://schemas.microsoft.com/office/drawing/2014/main" val="3179645334"/>
                  </a:ext>
                </a:extLst>
              </a:tr>
            </a:tbl>
          </a:graphicData>
        </a:graphic>
      </p:graphicFrame>
    </p:spTree>
    <p:extLst>
      <p:ext uri="{BB962C8B-B14F-4D97-AF65-F5344CB8AC3E}">
        <p14:creationId xmlns:p14="http://schemas.microsoft.com/office/powerpoint/2010/main" val="386074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B8757B9-C4AE-1C1A-A480-3D080AF02EBD}"/>
              </a:ext>
            </a:extLst>
          </p:cNvPr>
          <p:cNvSpPr txBox="1"/>
          <p:nvPr/>
        </p:nvSpPr>
        <p:spPr>
          <a:xfrm>
            <a:off x="705532" y="420586"/>
            <a:ext cx="8472524" cy="1608517"/>
          </a:xfrm>
          <a:prstGeom prst="rect">
            <a:avLst/>
          </a:prstGeom>
          <a:noFill/>
        </p:spPr>
        <p:txBody>
          <a:bodyPr wrap="square">
            <a:spAutoFit/>
          </a:bodyPr>
          <a:lstStyle/>
          <a:p>
            <a:pPr marL="400050" marR="0" lvl="0" indent="-400050">
              <a:lnSpc>
                <a:spcPct val="105000"/>
              </a:lnSpc>
              <a:spcBef>
                <a:spcPts val="0"/>
              </a:spcBef>
              <a:spcAft>
                <a:spcPts val="0"/>
              </a:spcAft>
            </a:pPr>
            <a:r>
              <a:rPr lang="en-US" sz="3200" b="1" dirty="0">
                <a:solidFill>
                  <a:srgbClr val="95C439"/>
                </a:solidFill>
                <a:effectLst>
                  <a:outerShdw blurRad="38100" dist="38100" dir="2700000" algn="tl">
                    <a:srgbClr val="000000">
                      <a:alpha val="43137"/>
                    </a:srgbClr>
                  </a:outerShdw>
                </a:effectLst>
              </a:rPr>
              <a:t>I. Develop a plan for the student to acquire the appropriate </a:t>
            </a:r>
            <a:r>
              <a:rPr lang="en-US" sz="3200" b="1" i="1" dirty="0">
                <a:solidFill>
                  <a:srgbClr val="95C439"/>
                </a:solidFill>
                <a:effectLst>
                  <a:outerShdw blurRad="38100" dist="38100" dir="2700000" algn="tl">
                    <a:srgbClr val="000000">
                      <a:alpha val="43137"/>
                    </a:srgbClr>
                  </a:outerShdw>
                </a:effectLst>
              </a:rPr>
              <a:t>Background Information </a:t>
            </a:r>
            <a:r>
              <a:rPr lang="en-US" sz="3200" b="1" dirty="0">
                <a:solidFill>
                  <a:srgbClr val="95C439"/>
                </a:solidFill>
                <a:effectLst>
                  <a:outerShdw blurRad="38100" dist="38100" dir="2700000" algn="tl">
                    <a:srgbClr val="000000">
                      <a:alpha val="43137"/>
                    </a:srgbClr>
                  </a:outerShdw>
                </a:effectLst>
              </a:rPr>
              <a:t>for the project.</a:t>
            </a:r>
          </a:p>
        </p:txBody>
      </p:sp>
      <p:sp>
        <p:nvSpPr>
          <p:cNvPr id="2" name="TextBox 1">
            <a:extLst>
              <a:ext uri="{FF2B5EF4-FFF2-40B4-BE49-F238E27FC236}">
                <a16:creationId xmlns:a16="http://schemas.microsoft.com/office/drawing/2014/main" id="{C2A7780A-D084-2C45-4E41-2C710AAE7E0A}"/>
              </a:ext>
            </a:extLst>
          </p:cNvPr>
          <p:cNvSpPr txBox="1"/>
          <p:nvPr/>
        </p:nvSpPr>
        <p:spPr>
          <a:xfrm>
            <a:off x="580517" y="2665721"/>
            <a:ext cx="8722553" cy="2800767"/>
          </a:xfrm>
          <a:prstGeom prst="rect">
            <a:avLst/>
          </a:prstGeom>
          <a:noFill/>
        </p:spPr>
        <p:txBody>
          <a:bodyPr wrap="square" rtlCol="0">
            <a:spAutoFit/>
          </a:bodyPr>
          <a:lstStyle/>
          <a:p>
            <a:pPr lvl="1">
              <a:spcAft>
                <a:spcPts val="1200"/>
              </a:spcAft>
            </a:pPr>
            <a:r>
              <a:rPr lang="en-US" sz="2400" b="1" dirty="0">
                <a:solidFill>
                  <a:srgbClr val="729D51"/>
                </a:solidFill>
                <a:latin typeface="Calibri" panose="020F0502020204030204" pitchFamily="34" charset="0"/>
              </a:rPr>
              <a:t>Research Field </a:t>
            </a:r>
          </a:p>
          <a:p>
            <a:pPr marL="1260475" lvl="1" indent="-285750">
              <a:spcAft>
                <a:spcPts val="1200"/>
              </a:spcAft>
              <a:buFont typeface="Arial" panose="020B0604020202020204" pitchFamily="34" charset="0"/>
              <a:buChar char="•"/>
            </a:pPr>
            <a:r>
              <a:rPr lang="en-US" sz="2400" b="1" dirty="0">
                <a:solidFill>
                  <a:srgbClr val="729D51"/>
                </a:solidFill>
                <a:latin typeface="Calibri" panose="020F0502020204030204" pitchFamily="34" charset="0"/>
              </a:rPr>
              <a:t>What is known, and how do we know it? </a:t>
            </a:r>
          </a:p>
          <a:p>
            <a:pPr marL="1997075" lvl="1">
              <a:spcAft>
                <a:spcPts val="1200"/>
              </a:spcAft>
            </a:pPr>
            <a:r>
              <a:rPr lang="en-US" sz="2000" b="1" dirty="0">
                <a:solidFill>
                  <a:srgbClr val="729D51"/>
                </a:solidFill>
                <a:latin typeface="Calibri" panose="020F0502020204030204" pitchFamily="34" charset="0"/>
              </a:rPr>
              <a:t>Read select seminal papers and/or review articles.</a:t>
            </a:r>
          </a:p>
          <a:p>
            <a:pPr marL="1260475" lvl="1" indent="-285750">
              <a:spcAft>
                <a:spcPts val="1200"/>
              </a:spcAft>
              <a:buFont typeface="Arial" panose="020B0604020202020204" pitchFamily="34" charset="0"/>
              <a:buChar char="•"/>
            </a:pPr>
            <a:r>
              <a:rPr lang="en-US" sz="2400" b="1" dirty="0">
                <a:solidFill>
                  <a:srgbClr val="729D51"/>
                </a:solidFill>
                <a:latin typeface="Calibri" panose="020F0502020204030204" pitchFamily="34" charset="0"/>
              </a:rPr>
              <a:t>Where are the critical gaps in the field that need to be filled?</a:t>
            </a:r>
          </a:p>
          <a:p>
            <a:pPr marL="1997075" lvl="1">
              <a:spcAft>
                <a:spcPts val="1200"/>
              </a:spcAft>
            </a:pPr>
            <a:r>
              <a:rPr lang="en-US" sz="2000" b="1" dirty="0">
                <a:solidFill>
                  <a:srgbClr val="729D51"/>
                </a:solidFill>
                <a:latin typeface="Calibri" panose="020F0502020204030204" pitchFamily="34" charset="0"/>
              </a:rPr>
              <a:t>Read select current papers and/or review of preliminary data.</a:t>
            </a:r>
          </a:p>
        </p:txBody>
      </p:sp>
      <p:sp>
        <p:nvSpPr>
          <p:cNvPr id="3" name="TextBox 2">
            <a:extLst>
              <a:ext uri="{FF2B5EF4-FFF2-40B4-BE49-F238E27FC236}">
                <a16:creationId xmlns:a16="http://schemas.microsoft.com/office/drawing/2014/main" id="{B8CC0E0A-D61E-94DC-D906-83F16F1E6DCA}"/>
              </a:ext>
            </a:extLst>
          </p:cNvPr>
          <p:cNvSpPr txBox="1"/>
          <p:nvPr/>
        </p:nvSpPr>
        <p:spPr>
          <a:xfrm>
            <a:off x="9338334" y="6581001"/>
            <a:ext cx="2853666" cy="276999"/>
          </a:xfrm>
          <a:prstGeom prst="rect">
            <a:avLst/>
          </a:prstGeom>
          <a:noFill/>
        </p:spPr>
        <p:txBody>
          <a:bodyPr wrap="none" rtlCol="0">
            <a:spAutoFit/>
          </a:bodyPr>
          <a:lstStyle/>
          <a:p>
            <a:r>
              <a:rPr lang="en-US" sz="1200" b="1" dirty="0">
                <a:solidFill>
                  <a:schemeClr val="bg1"/>
                </a:solidFill>
              </a:rPr>
              <a:t>2023 Snow Season Education Retreat</a:t>
            </a:r>
          </a:p>
        </p:txBody>
      </p:sp>
      <p:sp>
        <p:nvSpPr>
          <p:cNvPr id="4" name="TextBox 3">
            <a:extLst>
              <a:ext uri="{FF2B5EF4-FFF2-40B4-BE49-F238E27FC236}">
                <a16:creationId xmlns:a16="http://schemas.microsoft.com/office/drawing/2014/main" id="{A9BCB1A0-43D6-7338-A3ED-BD18CFD270E7}"/>
              </a:ext>
            </a:extLst>
          </p:cNvPr>
          <p:cNvSpPr txBox="1"/>
          <p:nvPr/>
        </p:nvSpPr>
        <p:spPr>
          <a:xfrm>
            <a:off x="1207364" y="5791083"/>
            <a:ext cx="7332956" cy="923330"/>
          </a:xfrm>
          <a:prstGeom prst="rect">
            <a:avLst/>
          </a:prstGeom>
          <a:noFill/>
        </p:spPr>
        <p:txBody>
          <a:bodyPr wrap="square" rtlCol="0">
            <a:spAutoFit/>
          </a:bodyPr>
          <a:lstStyle/>
          <a:p>
            <a:r>
              <a:rPr lang="en-US" b="1" i="1" dirty="0">
                <a:solidFill>
                  <a:srgbClr val="729D51"/>
                </a:solidFill>
              </a:rPr>
              <a:t>Assigned reading should be part of an active learning exercise that includes discussion with the mentor and/or other lab personnel.</a:t>
            </a:r>
          </a:p>
        </p:txBody>
      </p:sp>
    </p:spTree>
    <p:extLst>
      <p:ext uri="{BB962C8B-B14F-4D97-AF65-F5344CB8AC3E}">
        <p14:creationId xmlns:p14="http://schemas.microsoft.com/office/powerpoint/2010/main" val="4144250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B8757B9-C4AE-1C1A-A480-3D080AF02EBD}"/>
              </a:ext>
            </a:extLst>
          </p:cNvPr>
          <p:cNvSpPr txBox="1"/>
          <p:nvPr/>
        </p:nvSpPr>
        <p:spPr>
          <a:xfrm>
            <a:off x="705532" y="420586"/>
            <a:ext cx="8472524" cy="1608517"/>
          </a:xfrm>
          <a:prstGeom prst="rect">
            <a:avLst/>
          </a:prstGeom>
          <a:noFill/>
        </p:spPr>
        <p:txBody>
          <a:bodyPr wrap="square">
            <a:spAutoFit/>
          </a:bodyPr>
          <a:lstStyle/>
          <a:p>
            <a:pPr marL="400050" marR="0" lvl="0" indent="-400050">
              <a:lnSpc>
                <a:spcPct val="105000"/>
              </a:lnSpc>
              <a:spcBef>
                <a:spcPts val="0"/>
              </a:spcBef>
              <a:spcAft>
                <a:spcPts val="0"/>
              </a:spcAft>
            </a:pPr>
            <a:r>
              <a:rPr lang="en-US" sz="3200" b="1" dirty="0">
                <a:solidFill>
                  <a:srgbClr val="95C439"/>
                </a:solidFill>
                <a:effectLst>
                  <a:outerShdw blurRad="38100" dist="38100" dir="2700000" algn="tl">
                    <a:srgbClr val="000000">
                      <a:alpha val="43137"/>
                    </a:srgbClr>
                  </a:outerShdw>
                </a:effectLst>
              </a:rPr>
              <a:t>I. Develop a plan for the student to acquire the appropriate </a:t>
            </a:r>
            <a:r>
              <a:rPr lang="en-US" sz="3200" b="1" i="1" dirty="0">
                <a:solidFill>
                  <a:srgbClr val="95C439"/>
                </a:solidFill>
                <a:effectLst>
                  <a:outerShdw blurRad="38100" dist="38100" dir="2700000" algn="tl">
                    <a:srgbClr val="000000">
                      <a:alpha val="43137"/>
                    </a:srgbClr>
                  </a:outerShdw>
                </a:effectLst>
              </a:rPr>
              <a:t>Background Information </a:t>
            </a:r>
            <a:r>
              <a:rPr lang="en-US" sz="3200" b="1" dirty="0">
                <a:solidFill>
                  <a:srgbClr val="95C439"/>
                </a:solidFill>
                <a:effectLst>
                  <a:outerShdw blurRad="38100" dist="38100" dir="2700000" algn="tl">
                    <a:srgbClr val="000000">
                      <a:alpha val="43137"/>
                    </a:srgbClr>
                  </a:outerShdw>
                </a:effectLst>
              </a:rPr>
              <a:t>for the project.</a:t>
            </a:r>
          </a:p>
        </p:txBody>
      </p:sp>
      <p:sp>
        <p:nvSpPr>
          <p:cNvPr id="2" name="TextBox 1">
            <a:extLst>
              <a:ext uri="{FF2B5EF4-FFF2-40B4-BE49-F238E27FC236}">
                <a16:creationId xmlns:a16="http://schemas.microsoft.com/office/drawing/2014/main" id="{C2A7780A-D084-2C45-4E41-2C710AAE7E0A}"/>
              </a:ext>
            </a:extLst>
          </p:cNvPr>
          <p:cNvSpPr txBox="1"/>
          <p:nvPr/>
        </p:nvSpPr>
        <p:spPr>
          <a:xfrm>
            <a:off x="580517" y="2408269"/>
            <a:ext cx="8722553" cy="3600986"/>
          </a:xfrm>
          <a:prstGeom prst="rect">
            <a:avLst/>
          </a:prstGeom>
          <a:noFill/>
        </p:spPr>
        <p:txBody>
          <a:bodyPr wrap="square" rtlCol="0">
            <a:spAutoFit/>
          </a:bodyPr>
          <a:lstStyle/>
          <a:p>
            <a:pPr lvl="1">
              <a:spcAft>
                <a:spcPts val="1200"/>
              </a:spcAft>
            </a:pPr>
            <a:r>
              <a:rPr lang="en-US" sz="2400" b="1" dirty="0">
                <a:solidFill>
                  <a:srgbClr val="729D51"/>
                </a:solidFill>
                <a:latin typeface="Calibri" panose="020F0502020204030204" pitchFamily="34" charset="0"/>
              </a:rPr>
              <a:t>Methods – both theoretical and practical knowledge need to be addressed to carry out the proposed experiments.</a:t>
            </a:r>
          </a:p>
          <a:p>
            <a:pPr marL="1260475" lvl="1" indent="-285750">
              <a:spcAft>
                <a:spcPts val="1200"/>
              </a:spcAft>
              <a:buFont typeface="Arial" panose="020B0604020202020204" pitchFamily="34" charset="0"/>
              <a:buChar char="•"/>
            </a:pPr>
            <a:r>
              <a:rPr lang="en-US" sz="2400" b="1" dirty="0">
                <a:solidFill>
                  <a:srgbClr val="729D51"/>
                </a:solidFill>
                <a:latin typeface="Calibri" panose="020F0502020204030204" pitchFamily="34" charset="0"/>
              </a:rPr>
              <a:t>Is there theoretical knowledge needed to use a particular method?</a:t>
            </a:r>
          </a:p>
          <a:p>
            <a:pPr marL="1997075" lvl="1">
              <a:spcAft>
                <a:spcPts val="1200"/>
              </a:spcAft>
            </a:pPr>
            <a:r>
              <a:rPr lang="en-US" sz="2000" b="1" dirty="0">
                <a:solidFill>
                  <a:srgbClr val="729D51"/>
                </a:solidFill>
                <a:latin typeface="Calibri" panose="020F0502020204030204" pitchFamily="34" charset="0"/>
              </a:rPr>
              <a:t>Read select texts, manuals, </a:t>
            </a:r>
            <a:r>
              <a:rPr lang="en-US" sz="2000" b="1" u="sng" dirty="0">
                <a:solidFill>
                  <a:srgbClr val="729D51"/>
                </a:solidFill>
                <a:latin typeface="Calibri" panose="020F0502020204030204" pitchFamily="34" charset="0"/>
              </a:rPr>
              <a:t>protocols</a:t>
            </a:r>
            <a:r>
              <a:rPr lang="en-US" sz="2000" b="1" dirty="0">
                <a:solidFill>
                  <a:srgbClr val="729D51"/>
                </a:solidFill>
                <a:latin typeface="Calibri" panose="020F0502020204030204" pitchFamily="34" charset="0"/>
              </a:rPr>
              <a:t>.</a:t>
            </a:r>
          </a:p>
          <a:p>
            <a:pPr marL="1260475" lvl="1" indent="-285750">
              <a:spcAft>
                <a:spcPts val="1200"/>
              </a:spcAft>
              <a:buFont typeface="Arial" panose="020B0604020202020204" pitchFamily="34" charset="0"/>
              <a:buChar char="•"/>
            </a:pPr>
            <a:r>
              <a:rPr lang="en-US" sz="2400" b="1" dirty="0">
                <a:solidFill>
                  <a:srgbClr val="729D51"/>
                </a:solidFill>
                <a:latin typeface="Calibri" panose="020F0502020204030204" pitchFamily="34" charset="0"/>
              </a:rPr>
              <a:t>Is there practical knowledge needed to use a particular method?</a:t>
            </a:r>
            <a:endParaRPr lang="en-US" sz="2800" b="1" dirty="0">
              <a:solidFill>
                <a:srgbClr val="729D51"/>
              </a:solidFill>
              <a:latin typeface="Calibri" panose="020F0502020204030204" pitchFamily="34" charset="0"/>
            </a:endParaRPr>
          </a:p>
          <a:p>
            <a:pPr marL="1997075" lvl="1">
              <a:spcAft>
                <a:spcPts val="1200"/>
              </a:spcAft>
            </a:pPr>
            <a:r>
              <a:rPr lang="en-US" sz="2000" b="1" dirty="0">
                <a:solidFill>
                  <a:srgbClr val="729D51"/>
                </a:solidFill>
                <a:latin typeface="Calibri" panose="020F0502020204030204" pitchFamily="34" charset="0"/>
              </a:rPr>
              <a:t>Read select texts, manuals, </a:t>
            </a:r>
            <a:r>
              <a:rPr lang="en-US" sz="2000" b="1" u="sng" dirty="0">
                <a:solidFill>
                  <a:srgbClr val="729D51"/>
                </a:solidFill>
                <a:latin typeface="Calibri" panose="020F0502020204030204" pitchFamily="34" charset="0"/>
              </a:rPr>
              <a:t>protocols</a:t>
            </a:r>
            <a:r>
              <a:rPr lang="en-US" sz="2000" b="1" dirty="0">
                <a:solidFill>
                  <a:srgbClr val="729D51"/>
                </a:solidFill>
                <a:latin typeface="Calibri" panose="020F0502020204030204" pitchFamily="34" charset="0"/>
              </a:rPr>
              <a:t>.</a:t>
            </a:r>
          </a:p>
        </p:txBody>
      </p:sp>
      <p:sp>
        <p:nvSpPr>
          <p:cNvPr id="3" name="TextBox 2">
            <a:extLst>
              <a:ext uri="{FF2B5EF4-FFF2-40B4-BE49-F238E27FC236}">
                <a16:creationId xmlns:a16="http://schemas.microsoft.com/office/drawing/2014/main" id="{B8CC0E0A-D61E-94DC-D906-83F16F1E6DCA}"/>
              </a:ext>
            </a:extLst>
          </p:cNvPr>
          <p:cNvSpPr txBox="1"/>
          <p:nvPr/>
        </p:nvSpPr>
        <p:spPr>
          <a:xfrm>
            <a:off x="9338334" y="6581001"/>
            <a:ext cx="2853666" cy="276999"/>
          </a:xfrm>
          <a:prstGeom prst="rect">
            <a:avLst/>
          </a:prstGeom>
          <a:noFill/>
        </p:spPr>
        <p:txBody>
          <a:bodyPr wrap="none" rtlCol="0">
            <a:spAutoFit/>
          </a:bodyPr>
          <a:lstStyle/>
          <a:p>
            <a:r>
              <a:rPr lang="en-US" sz="1200" b="1" dirty="0">
                <a:solidFill>
                  <a:schemeClr val="bg1"/>
                </a:solidFill>
              </a:rPr>
              <a:t>2023 Snow Season Education Retreat</a:t>
            </a:r>
          </a:p>
        </p:txBody>
      </p:sp>
      <p:sp>
        <p:nvSpPr>
          <p:cNvPr id="5" name="TextBox 4">
            <a:extLst>
              <a:ext uri="{FF2B5EF4-FFF2-40B4-BE49-F238E27FC236}">
                <a16:creationId xmlns:a16="http://schemas.microsoft.com/office/drawing/2014/main" id="{920C61B3-6299-BE3A-3DFE-C634BF2A0A6B}"/>
              </a:ext>
            </a:extLst>
          </p:cNvPr>
          <p:cNvSpPr txBox="1"/>
          <p:nvPr/>
        </p:nvSpPr>
        <p:spPr>
          <a:xfrm>
            <a:off x="698267" y="6096033"/>
            <a:ext cx="8487052" cy="584775"/>
          </a:xfrm>
          <a:prstGeom prst="rect">
            <a:avLst/>
          </a:prstGeom>
          <a:noFill/>
        </p:spPr>
        <p:txBody>
          <a:bodyPr wrap="square" rtlCol="0">
            <a:spAutoFit/>
          </a:bodyPr>
          <a:lstStyle/>
          <a:p>
            <a:r>
              <a:rPr lang="en-US" sz="1600" b="1" i="1" dirty="0">
                <a:solidFill>
                  <a:srgbClr val="729D51"/>
                </a:solidFill>
              </a:rPr>
              <a:t>Both theoretical and practical aspects of methods are best learned by doing, reading should only provide the foundation for effective mentored hands-on learning.</a:t>
            </a:r>
          </a:p>
        </p:txBody>
      </p:sp>
    </p:spTree>
    <p:extLst>
      <p:ext uri="{BB962C8B-B14F-4D97-AF65-F5344CB8AC3E}">
        <p14:creationId xmlns:p14="http://schemas.microsoft.com/office/powerpoint/2010/main" val="396925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B8757B9-C4AE-1C1A-A480-3D080AF02EBD}"/>
              </a:ext>
            </a:extLst>
          </p:cNvPr>
          <p:cNvSpPr txBox="1"/>
          <p:nvPr/>
        </p:nvSpPr>
        <p:spPr>
          <a:xfrm>
            <a:off x="705532" y="420586"/>
            <a:ext cx="8472524" cy="1608517"/>
          </a:xfrm>
          <a:prstGeom prst="rect">
            <a:avLst/>
          </a:prstGeom>
          <a:noFill/>
        </p:spPr>
        <p:txBody>
          <a:bodyPr wrap="square">
            <a:spAutoFit/>
          </a:bodyPr>
          <a:lstStyle/>
          <a:p>
            <a:pPr marL="400050" marR="0" lvl="0" indent="-400050">
              <a:lnSpc>
                <a:spcPct val="105000"/>
              </a:lnSpc>
              <a:spcBef>
                <a:spcPts val="0"/>
              </a:spcBef>
              <a:spcAft>
                <a:spcPts val="0"/>
              </a:spcAft>
            </a:pPr>
            <a:r>
              <a:rPr lang="en-US" sz="3200" b="1" dirty="0">
                <a:solidFill>
                  <a:srgbClr val="95C439"/>
                </a:solidFill>
                <a:effectLst>
                  <a:outerShdw blurRad="38100" dist="38100" dir="2700000" algn="tl">
                    <a:srgbClr val="000000">
                      <a:alpha val="43137"/>
                    </a:srgbClr>
                  </a:outerShdw>
                </a:effectLst>
              </a:rPr>
              <a:t>I. Develop a plan for the student to acquire the appropriate </a:t>
            </a:r>
            <a:r>
              <a:rPr lang="en-US" sz="3200" b="1" i="1" dirty="0">
                <a:solidFill>
                  <a:srgbClr val="95C439"/>
                </a:solidFill>
                <a:effectLst>
                  <a:outerShdw blurRad="38100" dist="38100" dir="2700000" algn="tl">
                    <a:srgbClr val="000000">
                      <a:alpha val="43137"/>
                    </a:srgbClr>
                  </a:outerShdw>
                </a:effectLst>
              </a:rPr>
              <a:t>Background Information </a:t>
            </a:r>
            <a:r>
              <a:rPr lang="en-US" sz="3200" b="1" dirty="0">
                <a:solidFill>
                  <a:srgbClr val="95C439"/>
                </a:solidFill>
                <a:effectLst>
                  <a:outerShdw blurRad="38100" dist="38100" dir="2700000" algn="tl">
                    <a:srgbClr val="000000">
                      <a:alpha val="43137"/>
                    </a:srgbClr>
                  </a:outerShdw>
                </a:effectLst>
              </a:rPr>
              <a:t>for the project.</a:t>
            </a:r>
          </a:p>
        </p:txBody>
      </p:sp>
      <p:sp>
        <p:nvSpPr>
          <p:cNvPr id="2" name="TextBox 1">
            <a:extLst>
              <a:ext uri="{FF2B5EF4-FFF2-40B4-BE49-F238E27FC236}">
                <a16:creationId xmlns:a16="http://schemas.microsoft.com/office/drawing/2014/main" id="{C2A7780A-D084-2C45-4E41-2C710AAE7E0A}"/>
              </a:ext>
            </a:extLst>
          </p:cNvPr>
          <p:cNvSpPr txBox="1"/>
          <p:nvPr/>
        </p:nvSpPr>
        <p:spPr>
          <a:xfrm>
            <a:off x="580517" y="2408269"/>
            <a:ext cx="8722553" cy="707886"/>
          </a:xfrm>
          <a:prstGeom prst="rect">
            <a:avLst/>
          </a:prstGeom>
          <a:noFill/>
        </p:spPr>
        <p:txBody>
          <a:bodyPr wrap="square" rtlCol="0">
            <a:spAutoFit/>
          </a:bodyPr>
          <a:lstStyle/>
          <a:p>
            <a:pPr lvl="1">
              <a:spcAft>
                <a:spcPts val="1200"/>
              </a:spcAft>
            </a:pPr>
            <a:r>
              <a:rPr lang="en-US" sz="2000" b="1" dirty="0">
                <a:solidFill>
                  <a:srgbClr val="729D51"/>
                </a:solidFill>
                <a:latin typeface="Calibri" panose="020F0502020204030204" pitchFamily="34" charset="0"/>
              </a:rPr>
              <a:t>Well written </a:t>
            </a:r>
            <a:r>
              <a:rPr lang="en-US" sz="2000" b="1" u="sng" dirty="0">
                <a:solidFill>
                  <a:srgbClr val="729D51"/>
                </a:solidFill>
                <a:latin typeface="Calibri" panose="020F0502020204030204" pitchFamily="34" charset="0"/>
              </a:rPr>
              <a:t>protocols</a:t>
            </a:r>
            <a:r>
              <a:rPr lang="en-US" sz="2000" b="1" dirty="0">
                <a:solidFill>
                  <a:srgbClr val="729D51"/>
                </a:solidFill>
                <a:latin typeface="Calibri" panose="020F0502020204030204" pitchFamily="34" charset="0"/>
              </a:rPr>
              <a:t> for methods in the lab can be effective resources for developing specific laboratory skills. A well-written protocol includes:</a:t>
            </a:r>
          </a:p>
        </p:txBody>
      </p:sp>
      <p:sp>
        <p:nvSpPr>
          <p:cNvPr id="3" name="TextBox 2">
            <a:extLst>
              <a:ext uri="{FF2B5EF4-FFF2-40B4-BE49-F238E27FC236}">
                <a16:creationId xmlns:a16="http://schemas.microsoft.com/office/drawing/2014/main" id="{B8CC0E0A-D61E-94DC-D906-83F16F1E6DCA}"/>
              </a:ext>
            </a:extLst>
          </p:cNvPr>
          <p:cNvSpPr txBox="1"/>
          <p:nvPr/>
        </p:nvSpPr>
        <p:spPr>
          <a:xfrm>
            <a:off x="9338334" y="6581001"/>
            <a:ext cx="2853666" cy="276999"/>
          </a:xfrm>
          <a:prstGeom prst="rect">
            <a:avLst/>
          </a:prstGeom>
          <a:noFill/>
        </p:spPr>
        <p:txBody>
          <a:bodyPr wrap="none" rtlCol="0">
            <a:spAutoFit/>
          </a:bodyPr>
          <a:lstStyle/>
          <a:p>
            <a:r>
              <a:rPr lang="en-US" sz="1200" b="1" dirty="0">
                <a:solidFill>
                  <a:schemeClr val="bg1"/>
                </a:solidFill>
              </a:rPr>
              <a:t>2023 Snow Season Education Retreat</a:t>
            </a:r>
          </a:p>
        </p:txBody>
      </p:sp>
      <p:sp>
        <p:nvSpPr>
          <p:cNvPr id="4" name="TextBox 3">
            <a:extLst>
              <a:ext uri="{FF2B5EF4-FFF2-40B4-BE49-F238E27FC236}">
                <a16:creationId xmlns:a16="http://schemas.microsoft.com/office/drawing/2014/main" id="{1F702B34-B965-2D5D-CE76-6FC1DBC5DF85}"/>
              </a:ext>
            </a:extLst>
          </p:cNvPr>
          <p:cNvSpPr txBox="1"/>
          <p:nvPr/>
        </p:nvSpPr>
        <p:spPr>
          <a:xfrm>
            <a:off x="778902" y="3320358"/>
            <a:ext cx="8399154" cy="2339102"/>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dirty="0">
                <a:solidFill>
                  <a:srgbClr val="729D51"/>
                </a:solidFill>
              </a:rPr>
              <a:t>Short description of the method and its application, including citations for where additional information about both theoretical and practical aspects of the method can be found.</a:t>
            </a:r>
          </a:p>
          <a:p>
            <a:pPr marL="285750" indent="-285750">
              <a:spcAft>
                <a:spcPts val="1200"/>
              </a:spcAft>
              <a:buFont typeface="Arial" panose="020B0604020202020204" pitchFamily="34" charset="0"/>
              <a:buChar char="•"/>
            </a:pPr>
            <a:r>
              <a:rPr lang="en-US" dirty="0">
                <a:solidFill>
                  <a:srgbClr val="729D51"/>
                </a:solidFill>
              </a:rPr>
              <a:t>A list of equipment and reagents that will be required (including how to make specific reagents if needed).</a:t>
            </a:r>
          </a:p>
          <a:p>
            <a:pPr marL="285750" indent="-285750">
              <a:spcAft>
                <a:spcPts val="1200"/>
              </a:spcAft>
              <a:buFont typeface="Arial" panose="020B0604020202020204" pitchFamily="34" charset="0"/>
              <a:buChar char="•"/>
            </a:pPr>
            <a:r>
              <a:rPr lang="en-US" dirty="0">
                <a:solidFill>
                  <a:srgbClr val="729D51"/>
                </a:solidFill>
              </a:rPr>
              <a:t>A step-by-step set of directions for carrying out the method, including equations need for specific calculations.</a:t>
            </a:r>
          </a:p>
        </p:txBody>
      </p:sp>
      <p:sp>
        <p:nvSpPr>
          <p:cNvPr id="7" name="TextBox 6">
            <a:extLst>
              <a:ext uri="{FF2B5EF4-FFF2-40B4-BE49-F238E27FC236}">
                <a16:creationId xmlns:a16="http://schemas.microsoft.com/office/drawing/2014/main" id="{D12F7D45-3FC2-AF6A-863B-5D185E35C490}"/>
              </a:ext>
            </a:extLst>
          </p:cNvPr>
          <p:cNvSpPr txBox="1"/>
          <p:nvPr/>
        </p:nvSpPr>
        <p:spPr>
          <a:xfrm>
            <a:off x="887239" y="5934670"/>
            <a:ext cx="7939889" cy="646331"/>
          </a:xfrm>
          <a:prstGeom prst="rect">
            <a:avLst/>
          </a:prstGeom>
          <a:noFill/>
        </p:spPr>
        <p:txBody>
          <a:bodyPr wrap="square" rtlCol="0">
            <a:spAutoFit/>
          </a:bodyPr>
          <a:lstStyle/>
          <a:p>
            <a:r>
              <a:rPr lang="en-US" b="1" i="1" dirty="0">
                <a:solidFill>
                  <a:srgbClr val="729D51"/>
                </a:solidFill>
              </a:rPr>
              <a:t>If a new protocol needs to be developed, I encourage students to write one themselves with guidance from the mentor or other lab personnel.</a:t>
            </a:r>
          </a:p>
        </p:txBody>
      </p:sp>
    </p:spTree>
    <p:extLst>
      <p:ext uri="{BB962C8B-B14F-4D97-AF65-F5344CB8AC3E}">
        <p14:creationId xmlns:p14="http://schemas.microsoft.com/office/powerpoint/2010/main" val="1900665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CC0E0A-D61E-94DC-D906-83F16F1E6DCA}"/>
              </a:ext>
            </a:extLst>
          </p:cNvPr>
          <p:cNvSpPr txBox="1"/>
          <p:nvPr/>
        </p:nvSpPr>
        <p:spPr>
          <a:xfrm>
            <a:off x="9338334" y="6581001"/>
            <a:ext cx="2853666" cy="276999"/>
          </a:xfrm>
          <a:prstGeom prst="rect">
            <a:avLst/>
          </a:prstGeom>
          <a:noFill/>
        </p:spPr>
        <p:txBody>
          <a:bodyPr wrap="none" rtlCol="0">
            <a:spAutoFit/>
          </a:bodyPr>
          <a:lstStyle/>
          <a:p>
            <a:r>
              <a:rPr lang="en-US" sz="1200" b="1" dirty="0">
                <a:solidFill>
                  <a:schemeClr val="bg1"/>
                </a:solidFill>
              </a:rPr>
              <a:t>2023 Snow Season Education Retreat</a:t>
            </a:r>
          </a:p>
        </p:txBody>
      </p:sp>
      <p:sp>
        <p:nvSpPr>
          <p:cNvPr id="4" name="TextBox 3">
            <a:extLst>
              <a:ext uri="{FF2B5EF4-FFF2-40B4-BE49-F238E27FC236}">
                <a16:creationId xmlns:a16="http://schemas.microsoft.com/office/drawing/2014/main" id="{C583C63B-D420-1335-5F77-A545FC81651F}"/>
              </a:ext>
            </a:extLst>
          </p:cNvPr>
          <p:cNvSpPr txBox="1"/>
          <p:nvPr/>
        </p:nvSpPr>
        <p:spPr>
          <a:xfrm>
            <a:off x="162324" y="348159"/>
            <a:ext cx="9389082" cy="1091453"/>
          </a:xfrm>
          <a:prstGeom prst="rect">
            <a:avLst/>
          </a:prstGeom>
          <a:noFill/>
        </p:spPr>
        <p:txBody>
          <a:bodyPr wrap="square">
            <a:spAutoFit/>
          </a:bodyPr>
          <a:lstStyle/>
          <a:p>
            <a:pPr marL="514350" marR="0" lvl="0" indent="-514350">
              <a:lnSpc>
                <a:spcPct val="105000"/>
              </a:lnSpc>
              <a:spcBef>
                <a:spcPts val="0"/>
              </a:spcBef>
              <a:spcAft>
                <a:spcPts val="0"/>
              </a:spcAft>
            </a:pPr>
            <a:r>
              <a:rPr lang="en-US" sz="3200" b="1" dirty="0">
                <a:solidFill>
                  <a:srgbClr val="95C439"/>
                </a:solidFill>
                <a:effectLst>
                  <a:outerShdw blurRad="38100" dist="38100" dir="2700000" algn="tl">
                    <a:srgbClr val="000000">
                      <a:alpha val="43137"/>
                    </a:srgbClr>
                  </a:outerShdw>
                </a:effectLst>
              </a:rPr>
              <a:t>II. Develop a plan for the student to understand the fundamentals of experimental design.</a:t>
            </a:r>
          </a:p>
        </p:txBody>
      </p:sp>
      <p:pic>
        <p:nvPicPr>
          <p:cNvPr id="10242" name="Picture 2" descr="Comparing the Engineering Design Process and the Scientific Method">
            <a:extLst>
              <a:ext uri="{FF2B5EF4-FFF2-40B4-BE49-F238E27FC236}">
                <a16:creationId xmlns:a16="http://schemas.microsoft.com/office/drawing/2014/main" id="{374A193D-FF7C-C001-56AA-7EEE13A919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034" y="1695454"/>
            <a:ext cx="3784035" cy="481438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002ABFE-A9BF-6349-85E7-2385D6518A37}"/>
              </a:ext>
            </a:extLst>
          </p:cNvPr>
          <p:cNvSpPr txBox="1"/>
          <p:nvPr/>
        </p:nvSpPr>
        <p:spPr>
          <a:xfrm>
            <a:off x="902411" y="6633415"/>
            <a:ext cx="1622560" cy="246221"/>
          </a:xfrm>
          <a:prstGeom prst="rect">
            <a:avLst/>
          </a:prstGeom>
          <a:noFill/>
        </p:spPr>
        <p:txBody>
          <a:bodyPr wrap="none" rtlCol="0">
            <a:spAutoFit/>
          </a:bodyPr>
          <a:lstStyle/>
          <a:p>
            <a:r>
              <a:rPr lang="en-US" sz="1000" dirty="0"/>
              <a:t>www.sciencebuddies.org</a:t>
            </a:r>
          </a:p>
        </p:txBody>
      </p:sp>
      <p:sp>
        <p:nvSpPr>
          <p:cNvPr id="8" name="TextBox 7">
            <a:extLst>
              <a:ext uri="{FF2B5EF4-FFF2-40B4-BE49-F238E27FC236}">
                <a16:creationId xmlns:a16="http://schemas.microsoft.com/office/drawing/2014/main" id="{D8F62270-D462-1C10-F74E-1430060FB5D3}"/>
              </a:ext>
            </a:extLst>
          </p:cNvPr>
          <p:cNvSpPr txBox="1"/>
          <p:nvPr/>
        </p:nvSpPr>
        <p:spPr>
          <a:xfrm>
            <a:off x="4574105" y="1611516"/>
            <a:ext cx="4675799" cy="1015663"/>
          </a:xfrm>
          <a:prstGeom prst="rect">
            <a:avLst/>
          </a:prstGeom>
          <a:noFill/>
        </p:spPr>
        <p:txBody>
          <a:bodyPr wrap="square" rtlCol="0">
            <a:spAutoFit/>
          </a:bodyPr>
          <a:lstStyle/>
          <a:p>
            <a:r>
              <a:rPr lang="en-US" sz="2000" b="1" dirty="0">
                <a:solidFill>
                  <a:srgbClr val="729D51"/>
                </a:solidFill>
              </a:rPr>
              <a:t>This is an iterative process that must be part of an ongoing conversation between the student and mentor:</a:t>
            </a:r>
          </a:p>
        </p:txBody>
      </p:sp>
      <p:sp>
        <p:nvSpPr>
          <p:cNvPr id="9" name="TextBox 8">
            <a:extLst>
              <a:ext uri="{FF2B5EF4-FFF2-40B4-BE49-F238E27FC236}">
                <a16:creationId xmlns:a16="http://schemas.microsoft.com/office/drawing/2014/main" id="{034AE0E4-D600-2AD0-8BFD-3EB3F6367568}"/>
              </a:ext>
            </a:extLst>
          </p:cNvPr>
          <p:cNvSpPr txBox="1"/>
          <p:nvPr/>
        </p:nvSpPr>
        <p:spPr>
          <a:xfrm>
            <a:off x="4485677" y="2871326"/>
            <a:ext cx="4852657" cy="3508653"/>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1600" dirty="0">
                <a:solidFill>
                  <a:srgbClr val="729D51"/>
                </a:solidFill>
              </a:rPr>
              <a:t>After identifying a critical gap in knowledge to be addressed, can the student formulate an explicit hypothesis that can be tested?</a:t>
            </a:r>
          </a:p>
          <a:p>
            <a:pPr marL="285750" indent="-285750">
              <a:spcAft>
                <a:spcPts val="1200"/>
              </a:spcAft>
              <a:buFont typeface="Arial" panose="020B0604020202020204" pitchFamily="34" charset="0"/>
              <a:buChar char="•"/>
            </a:pPr>
            <a:r>
              <a:rPr lang="en-US" sz="1600" dirty="0">
                <a:solidFill>
                  <a:srgbClr val="729D51"/>
                </a:solidFill>
              </a:rPr>
              <a:t>For short research projects, these should usually be narrowly constructed hypotheses that address a very specific  question using a limited number of techniques.</a:t>
            </a:r>
          </a:p>
          <a:p>
            <a:pPr marL="285750" indent="-285750">
              <a:spcAft>
                <a:spcPts val="1200"/>
              </a:spcAft>
              <a:buFont typeface="Arial" panose="020B0604020202020204" pitchFamily="34" charset="0"/>
              <a:buChar char="•"/>
            </a:pPr>
            <a:r>
              <a:rPr lang="en-US" sz="1600" dirty="0">
                <a:solidFill>
                  <a:srgbClr val="729D51"/>
                </a:solidFill>
              </a:rPr>
              <a:t>Experimental factors including well defined variables and controls for those variables should be explicitly defined.</a:t>
            </a:r>
          </a:p>
          <a:p>
            <a:pPr marL="285750" indent="-285750">
              <a:spcAft>
                <a:spcPts val="1200"/>
              </a:spcAft>
              <a:buFont typeface="Arial" panose="020B0604020202020204" pitchFamily="34" charset="0"/>
              <a:buChar char="•"/>
            </a:pPr>
            <a:r>
              <a:rPr lang="en-US" sz="1600" dirty="0">
                <a:solidFill>
                  <a:srgbClr val="729D51"/>
                </a:solidFill>
              </a:rPr>
              <a:t>Expected outcomes should be discussed </a:t>
            </a:r>
            <a:r>
              <a:rPr lang="en-US" sz="1600" i="1" dirty="0">
                <a:solidFill>
                  <a:srgbClr val="729D51"/>
                </a:solidFill>
              </a:rPr>
              <a:t>before</a:t>
            </a:r>
            <a:r>
              <a:rPr lang="en-US" sz="1600" dirty="0">
                <a:solidFill>
                  <a:srgbClr val="729D51"/>
                </a:solidFill>
              </a:rPr>
              <a:t> doing experiments.</a:t>
            </a:r>
          </a:p>
        </p:txBody>
      </p:sp>
    </p:spTree>
    <p:extLst>
      <p:ext uri="{BB962C8B-B14F-4D97-AF65-F5344CB8AC3E}">
        <p14:creationId xmlns:p14="http://schemas.microsoft.com/office/powerpoint/2010/main" val="1198692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CC0E0A-D61E-94DC-D906-83F16F1E6DCA}"/>
              </a:ext>
            </a:extLst>
          </p:cNvPr>
          <p:cNvSpPr txBox="1"/>
          <p:nvPr/>
        </p:nvSpPr>
        <p:spPr>
          <a:xfrm>
            <a:off x="9338334" y="6581001"/>
            <a:ext cx="2853666" cy="276999"/>
          </a:xfrm>
          <a:prstGeom prst="rect">
            <a:avLst/>
          </a:prstGeom>
          <a:noFill/>
        </p:spPr>
        <p:txBody>
          <a:bodyPr wrap="none" rtlCol="0">
            <a:spAutoFit/>
          </a:bodyPr>
          <a:lstStyle/>
          <a:p>
            <a:r>
              <a:rPr lang="en-US" sz="1200" b="1" dirty="0">
                <a:solidFill>
                  <a:schemeClr val="bg1"/>
                </a:solidFill>
              </a:rPr>
              <a:t>2023 Snow Season Education Retreat</a:t>
            </a:r>
          </a:p>
        </p:txBody>
      </p:sp>
      <p:sp>
        <p:nvSpPr>
          <p:cNvPr id="4" name="TextBox 3">
            <a:extLst>
              <a:ext uri="{FF2B5EF4-FFF2-40B4-BE49-F238E27FC236}">
                <a16:creationId xmlns:a16="http://schemas.microsoft.com/office/drawing/2014/main" id="{C583C63B-D420-1335-5F77-A545FC81651F}"/>
              </a:ext>
            </a:extLst>
          </p:cNvPr>
          <p:cNvSpPr txBox="1"/>
          <p:nvPr/>
        </p:nvSpPr>
        <p:spPr>
          <a:xfrm>
            <a:off x="162324" y="348159"/>
            <a:ext cx="9389082" cy="1091453"/>
          </a:xfrm>
          <a:prstGeom prst="rect">
            <a:avLst/>
          </a:prstGeom>
          <a:noFill/>
        </p:spPr>
        <p:txBody>
          <a:bodyPr wrap="square">
            <a:spAutoFit/>
          </a:bodyPr>
          <a:lstStyle/>
          <a:p>
            <a:pPr marL="514350" marR="0" lvl="0" indent="-514350">
              <a:lnSpc>
                <a:spcPct val="105000"/>
              </a:lnSpc>
              <a:spcBef>
                <a:spcPts val="0"/>
              </a:spcBef>
              <a:spcAft>
                <a:spcPts val="0"/>
              </a:spcAft>
            </a:pPr>
            <a:r>
              <a:rPr lang="en-US" sz="3200" b="1" dirty="0">
                <a:solidFill>
                  <a:srgbClr val="95C439"/>
                </a:solidFill>
                <a:effectLst>
                  <a:outerShdw blurRad="38100" dist="38100" dir="2700000" algn="tl">
                    <a:srgbClr val="000000">
                      <a:alpha val="43137"/>
                    </a:srgbClr>
                  </a:outerShdw>
                </a:effectLst>
              </a:rPr>
              <a:t>II. Develop a plan for the student to understand the fundamentals of experimental design.</a:t>
            </a:r>
          </a:p>
        </p:txBody>
      </p:sp>
      <p:pic>
        <p:nvPicPr>
          <p:cNvPr id="10242" name="Picture 2" descr="Comparing the Engineering Design Process and the Scientific Method">
            <a:extLst>
              <a:ext uri="{FF2B5EF4-FFF2-40B4-BE49-F238E27FC236}">
                <a16:creationId xmlns:a16="http://schemas.microsoft.com/office/drawing/2014/main" id="{374A193D-FF7C-C001-56AA-7EEE13A919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034" y="1695454"/>
            <a:ext cx="3784035" cy="481438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002ABFE-A9BF-6349-85E7-2385D6518A37}"/>
              </a:ext>
            </a:extLst>
          </p:cNvPr>
          <p:cNvSpPr txBox="1"/>
          <p:nvPr/>
        </p:nvSpPr>
        <p:spPr>
          <a:xfrm>
            <a:off x="902411" y="6633415"/>
            <a:ext cx="1622560" cy="246221"/>
          </a:xfrm>
          <a:prstGeom prst="rect">
            <a:avLst/>
          </a:prstGeom>
          <a:noFill/>
        </p:spPr>
        <p:txBody>
          <a:bodyPr wrap="none" rtlCol="0">
            <a:spAutoFit/>
          </a:bodyPr>
          <a:lstStyle/>
          <a:p>
            <a:r>
              <a:rPr lang="en-US" sz="1000" dirty="0"/>
              <a:t>www.sciencebuddies.org</a:t>
            </a:r>
          </a:p>
        </p:txBody>
      </p:sp>
      <p:sp>
        <p:nvSpPr>
          <p:cNvPr id="8" name="TextBox 7">
            <a:extLst>
              <a:ext uri="{FF2B5EF4-FFF2-40B4-BE49-F238E27FC236}">
                <a16:creationId xmlns:a16="http://schemas.microsoft.com/office/drawing/2014/main" id="{D8F62270-D462-1C10-F74E-1430060FB5D3}"/>
              </a:ext>
            </a:extLst>
          </p:cNvPr>
          <p:cNvSpPr txBox="1"/>
          <p:nvPr/>
        </p:nvSpPr>
        <p:spPr>
          <a:xfrm>
            <a:off x="4574105" y="1611516"/>
            <a:ext cx="4675799" cy="1015663"/>
          </a:xfrm>
          <a:prstGeom prst="rect">
            <a:avLst/>
          </a:prstGeom>
          <a:noFill/>
        </p:spPr>
        <p:txBody>
          <a:bodyPr wrap="square" rtlCol="0">
            <a:spAutoFit/>
          </a:bodyPr>
          <a:lstStyle/>
          <a:p>
            <a:r>
              <a:rPr lang="en-US" sz="2000" b="1" dirty="0">
                <a:solidFill>
                  <a:srgbClr val="729D51"/>
                </a:solidFill>
              </a:rPr>
              <a:t>This is an iterative process that must be part of an ongoing conversation between the student and mentor:</a:t>
            </a:r>
          </a:p>
        </p:txBody>
      </p:sp>
      <p:sp>
        <p:nvSpPr>
          <p:cNvPr id="9" name="TextBox 8">
            <a:extLst>
              <a:ext uri="{FF2B5EF4-FFF2-40B4-BE49-F238E27FC236}">
                <a16:creationId xmlns:a16="http://schemas.microsoft.com/office/drawing/2014/main" id="{034AE0E4-D600-2AD0-8BFD-3EB3F6367568}"/>
              </a:ext>
            </a:extLst>
          </p:cNvPr>
          <p:cNvSpPr txBox="1"/>
          <p:nvPr/>
        </p:nvSpPr>
        <p:spPr>
          <a:xfrm>
            <a:off x="4485677" y="2871326"/>
            <a:ext cx="4852657" cy="2954655"/>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1600" dirty="0">
                <a:solidFill>
                  <a:srgbClr val="729D51"/>
                </a:solidFill>
              </a:rPr>
              <a:t>Experiments will probably not work perfectly at first – this is okay, students learn more from troubleshooting and understanding why something didn’t work than they do if everything works perfectly the first time!</a:t>
            </a:r>
          </a:p>
          <a:p>
            <a:pPr marL="285750" indent="-285750">
              <a:spcAft>
                <a:spcPts val="1200"/>
              </a:spcAft>
              <a:buFont typeface="Arial" panose="020B0604020202020204" pitchFamily="34" charset="0"/>
              <a:buChar char="•"/>
            </a:pPr>
            <a:r>
              <a:rPr lang="en-US" sz="1600" dirty="0">
                <a:solidFill>
                  <a:srgbClr val="729D51"/>
                </a:solidFill>
              </a:rPr>
              <a:t>Unexpected results don’t always mean the student has done something wrong – initial experiments sometimes don’t take all the variables into account they should have, or the results may be telling there is something new and exciting happening you didn’t expect.</a:t>
            </a:r>
          </a:p>
        </p:txBody>
      </p:sp>
      <p:sp>
        <p:nvSpPr>
          <p:cNvPr id="2" name="TextBox 1">
            <a:extLst>
              <a:ext uri="{FF2B5EF4-FFF2-40B4-BE49-F238E27FC236}">
                <a16:creationId xmlns:a16="http://schemas.microsoft.com/office/drawing/2014/main" id="{C2F3946A-9B3E-09E0-0A7D-45E55A725FA2}"/>
              </a:ext>
            </a:extLst>
          </p:cNvPr>
          <p:cNvSpPr txBox="1"/>
          <p:nvPr/>
        </p:nvSpPr>
        <p:spPr>
          <a:xfrm>
            <a:off x="3624535" y="6007069"/>
            <a:ext cx="5713799" cy="646331"/>
          </a:xfrm>
          <a:prstGeom prst="rect">
            <a:avLst/>
          </a:prstGeom>
          <a:noFill/>
        </p:spPr>
        <p:txBody>
          <a:bodyPr wrap="square" rtlCol="0">
            <a:spAutoFit/>
          </a:bodyPr>
          <a:lstStyle/>
          <a:p>
            <a:r>
              <a:rPr lang="en-US" b="1" i="1" dirty="0">
                <a:solidFill>
                  <a:srgbClr val="729D51"/>
                </a:solidFill>
              </a:rPr>
              <a:t>Experiments not working or producing unexpected results are excellent teaching moments!</a:t>
            </a:r>
          </a:p>
        </p:txBody>
      </p:sp>
    </p:spTree>
    <p:extLst>
      <p:ext uri="{BB962C8B-B14F-4D97-AF65-F5344CB8AC3E}">
        <p14:creationId xmlns:p14="http://schemas.microsoft.com/office/powerpoint/2010/main" val="2585593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CC0E0A-D61E-94DC-D906-83F16F1E6DCA}"/>
              </a:ext>
            </a:extLst>
          </p:cNvPr>
          <p:cNvSpPr txBox="1"/>
          <p:nvPr/>
        </p:nvSpPr>
        <p:spPr>
          <a:xfrm>
            <a:off x="9338334" y="6581001"/>
            <a:ext cx="2853666" cy="276999"/>
          </a:xfrm>
          <a:prstGeom prst="rect">
            <a:avLst/>
          </a:prstGeom>
          <a:noFill/>
        </p:spPr>
        <p:txBody>
          <a:bodyPr wrap="none" rtlCol="0">
            <a:spAutoFit/>
          </a:bodyPr>
          <a:lstStyle/>
          <a:p>
            <a:r>
              <a:rPr lang="en-US" sz="1200" b="1" dirty="0">
                <a:solidFill>
                  <a:schemeClr val="bg1"/>
                </a:solidFill>
              </a:rPr>
              <a:t>2023 Snow Season Education Retreat</a:t>
            </a:r>
          </a:p>
        </p:txBody>
      </p:sp>
      <p:pic>
        <p:nvPicPr>
          <p:cNvPr id="9218" name="Picture 2" descr="Difference between Quantitative and Qualitative Data">
            <a:extLst>
              <a:ext uri="{FF2B5EF4-FFF2-40B4-BE49-F238E27FC236}">
                <a16:creationId xmlns:a16="http://schemas.microsoft.com/office/drawing/2014/main" id="{4F4A27FF-DBDE-CDE4-42A1-9A94CBEBE1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6756" y="1746848"/>
            <a:ext cx="6408199" cy="336430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3993951-B809-FC18-769B-3A8E3441A49C}"/>
              </a:ext>
            </a:extLst>
          </p:cNvPr>
          <p:cNvSpPr txBox="1"/>
          <p:nvPr/>
        </p:nvSpPr>
        <p:spPr>
          <a:xfrm>
            <a:off x="162324" y="348159"/>
            <a:ext cx="9389082" cy="1091453"/>
          </a:xfrm>
          <a:prstGeom prst="rect">
            <a:avLst/>
          </a:prstGeom>
          <a:noFill/>
        </p:spPr>
        <p:txBody>
          <a:bodyPr wrap="square">
            <a:spAutoFit/>
          </a:bodyPr>
          <a:lstStyle/>
          <a:p>
            <a:pPr marL="630238" marR="0" lvl="0" indent="-630238">
              <a:lnSpc>
                <a:spcPct val="105000"/>
              </a:lnSpc>
              <a:spcBef>
                <a:spcPts val="0"/>
              </a:spcBef>
              <a:spcAft>
                <a:spcPts val="0"/>
              </a:spcAft>
            </a:pPr>
            <a:r>
              <a:rPr lang="en-US" sz="3200" b="1" dirty="0">
                <a:solidFill>
                  <a:srgbClr val="95C439"/>
                </a:solidFill>
                <a:effectLst>
                  <a:outerShdw blurRad="38100" dist="38100" dir="2700000" algn="tl">
                    <a:srgbClr val="000000">
                      <a:alpha val="43137"/>
                    </a:srgbClr>
                  </a:outerShdw>
                </a:effectLst>
              </a:rPr>
              <a:t>III. Develop a plan for the student to understand the analysis and interpretation of data.</a:t>
            </a:r>
          </a:p>
        </p:txBody>
      </p:sp>
      <p:sp>
        <p:nvSpPr>
          <p:cNvPr id="7" name="TextBox 6">
            <a:extLst>
              <a:ext uri="{FF2B5EF4-FFF2-40B4-BE49-F238E27FC236}">
                <a16:creationId xmlns:a16="http://schemas.microsoft.com/office/drawing/2014/main" id="{D22EE6B3-2F8F-12B4-19F3-744711D8904C}"/>
              </a:ext>
            </a:extLst>
          </p:cNvPr>
          <p:cNvSpPr txBox="1"/>
          <p:nvPr/>
        </p:nvSpPr>
        <p:spPr>
          <a:xfrm>
            <a:off x="1130274" y="5503783"/>
            <a:ext cx="7521162" cy="1077218"/>
          </a:xfrm>
          <a:prstGeom prst="rect">
            <a:avLst/>
          </a:prstGeom>
          <a:noFill/>
        </p:spPr>
        <p:txBody>
          <a:bodyPr wrap="none" rtlCol="0">
            <a:spAutoFit/>
          </a:bodyPr>
          <a:lstStyle/>
          <a:p>
            <a:pPr>
              <a:spcAft>
                <a:spcPts val="600"/>
              </a:spcAft>
            </a:pPr>
            <a:r>
              <a:rPr lang="en-US" b="1" dirty="0">
                <a:solidFill>
                  <a:srgbClr val="729D51"/>
                </a:solidFill>
              </a:rPr>
              <a:t>Training in data analysis and interpretation depends on two factors:</a:t>
            </a:r>
          </a:p>
          <a:p>
            <a:pPr marL="746125" indent="-285750">
              <a:spcAft>
                <a:spcPts val="600"/>
              </a:spcAft>
              <a:buFont typeface="Arial" panose="020B0604020202020204" pitchFamily="34" charset="0"/>
              <a:buChar char="•"/>
            </a:pPr>
            <a:r>
              <a:rPr lang="en-US" b="1" dirty="0">
                <a:solidFill>
                  <a:srgbClr val="729D51"/>
                </a:solidFill>
              </a:rPr>
              <a:t>The type of data being collected</a:t>
            </a:r>
          </a:p>
          <a:p>
            <a:pPr marL="746125" indent="-285750">
              <a:spcAft>
                <a:spcPts val="600"/>
              </a:spcAft>
              <a:buFont typeface="Arial" panose="020B0604020202020204" pitchFamily="34" charset="0"/>
              <a:buChar char="•"/>
            </a:pPr>
            <a:r>
              <a:rPr lang="en-US" b="1" dirty="0">
                <a:solidFill>
                  <a:srgbClr val="729D51"/>
                </a:solidFill>
              </a:rPr>
              <a:t>The student’s background and previous training in this area.</a:t>
            </a:r>
          </a:p>
        </p:txBody>
      </p:sp>
      <p:sp>
        <p:nvSpPr>
          <p:cNvPr id="8" name="TextBox 7">
            <a:extLst>
              <a:ext uri="{FF2B5EF4-FFF2-40B4-BE49-F238E27FC236}">
                <a16:creationId xmlns:a16="http://schemas.microsoft.com/office/drawing/2014/main" id="{02DE943C-CD48-FA8F-3D9C-623A564A79EB}"/>
              </a:ext>
            </a:extLst>
          </p:cNvPr>
          <p:cNvSpPr txBox="1"/>
          <p:nvPr/>
        </p:nvSpPr>
        <p:spPr>
          <a:xfrm>
            <a:off x="6015948" y="4988041"/>
            <a:ext cx="1721946" cy="246221"/>
          </a:xfrm>
          <a:prstGeom prst="rect">
            <a:avLst/>
          </a:prstGeom>
          <a:noFill/>
        </p:spPr>
        <p:txBody>
          <a:bodyPr wrap="none" rtlCol="0">
            <a:spAutoFit/>
          </a:bodyPr>
          <a:lstStyle/>
          <a:p>
            <a:r>
              <a:rPr lang="en-US" sz="1000" dirty="0"/>
              <a:t>www.thebiologynotes.com</a:t>
            </a:r>
          </a:p>
        </p:txBody>
      </p:sp>
    </p:spTree>
    <p:extLst>
      <p:ext uri="{BB962C8B-B14F-4D97-AF65-F5344CB8AC3E}">
        <p14:creationId xmlns:p14="http://schemas.microsoft.com/office/powerpoint/2010/main" val="1283536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CC0E0A-D61E-94DC-D906-83F16F1E6DCA}"/>
              </a:ext>
            </a:extLst>
          </p:cNvPr>
          <p:cNvSpPr txBox="1"/>
          <p:nvPr/>
        </p:nvSpPr>
        <p:spPr>
          <a:xfrm>
            <a:off x="9338334" y="6581001"/>
            <a:ext cx="2853666" cy="276999"/>
          </a:xfrm>
          <a:prstGeom prst="rect">
            <a:avLst/>
          </a:prstGeom>
          <a:noFill/>
        </p:spPr>
        <p:txBody>
          <a:bodyPr wrap="none" rtlCol="0">
            <a:spAutoFit/>
          </a:bodyPr>
          <a:lstStyle/>
          <a:p>
            <a:r>
              <a:rPr lang="en-US" sz="1200" b="1" dirty="0">
                <a:solidFill>
                  <a:schemeClr val="bg1"/>
                </a:solidFill>
              </a:rPr>
              <a:t>2023 Snow Season Education Retreat</a:t>
            </a:r>
          </a:p>
        </p:txBody>
      </p:sp>
      <p:sp>
        <p:nvSpPr>
          <p:cNvPr id="5" name="TextBox 4">
            <a:extLst>
              <a:ext uri="{FF2B5EF4-FFF2-40B4-BE49-F238E27FC236}">
                <a16:creationId xmlns:a16="http://schemas.microsoft.com/office/drawing/2014/main" id="{93993951-B809-FC18-769B-3A8E3441A49C}"/>
              </a:ext>
            </a:extLst>
          </p:cNvPr>
          <p:cNvSpPr txBox="1"/>
          <p:nvPr/>
        </p:nvSpPr>
        <p:spPr>
          <a:xfrm>
            <a:off x="162324" y="348159"/>
            <a:ext cx="9389082" cy="1091453"/>
          </a:xfrm>
          <a:prstGeom prst="rect">
            <a:avLst/>
          </a:prstGeom>
          <a:noFill/>
        </p:spPr>
        <p:txBody>
          <a:bodyPr wrap="square">
            <a:spAutoFit/>
          </a:bodyPr>
          <a:lstStyle/>
          <a:p>
            <a:pPr marL="630238" marR="0" lvl="0" indent="-630238">
              <a:lnSpc>
                <a:spcPct val="105000"/>
              </a:lnSpc>
              <a:spcBef>
                <a:spcPts val="0"/>
              </a:spcBef>
              <a:spcAft>
                <a:spcPts val="0"/>
              </a:spcAft>
            </a:pPr>
            <a:r>
              <a:rPr lang="en-US" sz="3200" b="1" dirty="0">
                <a:solidFill>
                  <a:srgbClr val="95C439"/>
                </a:solidFill>
                <a:effectLst>
                  <a:outerShdw blurRad="38100" dist="38100" dir="2700000" algn="tl">
                    <a:srgbClr val="000000">
                      <a:alpha val="43137"/>
                    </a:srgbClr>
                  </a:outerShdw>
                </a:effectLst>
              </a:rPr>
              <a:t>IV. Develop a plan for the student to effectively communicate their results.</a:t>
            </a:r>
          </a:p>
        </p:txBody>
      </p:sp>
      <p:sp>
        <p:nvSpPr>
          <p:cNvPr id="7" name="TextBox 6">
            <a:extLst>
              <a:ext uri="{FF2B5EF4-FFF2-40B4-BE49-F238E27FC236}">
                <a16:creationId xmlns:a16="http://schemas.microsoft.com/office/drawing/2014/main" id="{D22EE6B3-2F8F-12B4-19F3-744711D8904C}"/>
              </a:ext>
            </a:extLst>
          </p:cNvPr>
          <p:cNvSpPr txBox="1"/>
          <p:nvPr/>
        </p:nvSpPr>
        <p:spPr>
          <a:xfrm>
            <a:off x="701187" y="1869907"/>
            <a:ext cx="5394813" cy="3170099"/>
          </a:xfrm>
          <a:prstGeom prst="rect">
            <a:avLst/>
          </a:prstGeom>
          <a:noFill/>
        </p:spPr>
        <p:txBody>
          <a:bodyPr wrap="square" rtlCol="0">
            <a:spAutoFit/>
          </a:bodyPr>
          <a:lstStyle/>
          <a:p>
            <a:pPr>
              <a:spcAft>
                <a:spcPts val="1200"/>
              </a:spcAft>
            </a:pPr>
            <a:r>
              <a:rPr lang="en-US" b="1" dirty="0">
                <a:solidFill>
                  <a:srgbClr val="729D51"/>
                </a:solidFill>
              </a:rPr>
              <a:t>Effective communication skills, both written and oral, are a critical component of the scientific process. As part of their research project all students should:</a:t>
            </a:r>
          </a:p>
          <a:p>
            <a:pPr marL="746125" indent="-285750">
              <a:spcAft>
                <a:spcPts val="1200"/>
              </a:spcAft>
              <a:buFont typeface="Arial" panose="020B0604020202020204" pitchFamily="34" charset="0"/>
              <a:buChar char="•"/>
            </a:pPr>
            <a:r>
              <a:rPr lang="en-US" b="1" dirty="0">
                <a:solidFill>
                  <a:srgbClr val="729D51"/>
                </a:solidFill>
              </a:rPr>
              <a:t>Provide a written paper summarizing their results – even if they didn’t work (that is great discussion material)!</a:t>
            </a:r>
          </a:p>
          <a:p>
            <a:pPr marL="746125" indent="-285750">
              <a:spcAft>
                <a:spcPts val="1200"/>
              </a:spcAft>
              <a:buFont typeface="Arial" panose="020B0604020202020204" pitchFamily="34" charset="0"/>
              <a:buChar char="•"/>
            </a:pPr>
            <a:r>
              <a:rPr lang="en-US" b="1" dirty="0">
                <a:solidFill>
                  <a:srgbClr val="729D51"/>
                </a:solidFill>
              </a:rPr>
              <a:t>Have an opportunity to present their work orally, either as a poster presentation or as a short talk.</a:t>
            </a:r>
          </a:p>
        </p:txBody>
      </p:sp>
      <p:sp>
        <p:nvSpPr>
          <p:cNvPr id="2" name="Rectangle 1">
            <a:extLst>
              <a:ext uri="{FF2B5EF4-FFF2-40B4-BE49-F238E27FC236}">
                <a16:creationId xmlns:a16="http://schemas.microsoft.com/office/drawing/2014/main" id="{4D43DE1B-E428-B965-E17C-5155E457AAA3}"/>
              </a:ext>
            </a:extLst>
          </p:cNvPr>
          <p:cNvSpPr/>
          <p:nvPr/>
        </p:nvSpPr>
        <p:spPr>
          <a:xfrm>
            <a:off x="6881885" y="4132355"/>
            <a:ext cx="2581711" cy="1569660"/>
          </a:xfrm>
          <a:prstGeom prst="rect">
            <a:avLst/>
          </a:prstGeom>
        </p:spPr>
        <p:txBody>
          <a:bodyPr wrap="square">
            <a:spAutoFit/>
          </a:bodyPr>
          <a:lstStyle/>
          <a:p>
            <a:r>
              <a:rPr lang="en-US" altLang="en-US" sz="1600" b="1" dirty="0">
                <a:solidFill>
                  <a:srgbClr val="729D51"/>
                </a:solidFill>
                <a:cs typeface="Arial" panose="020B0604020202020204" pitchFamily="34" charset="0"/>
              </a:rPr>
              <a:t>"In science, the credit goes to the [one] who convinces the world, not to the [one] to whom the idea first occurs." </a:t>
            </a:r>
          </a:p>
          <a:p>
            <a:r>
              <a:rPr lang="en-US" altLang="en-US" sz="1600" b="1" dirty="0">
                <a:solidFill>
                  <a:srgbClr val="729D51"/>
                </a:solidFill>
                <a:cs typeface="Arial" panose="020B0604020202020204" pitchFamily="34" charset="0"/>
              </a:rPr>
              <a:t>	--Sir William Osler </a:t>
            </a:r>
          </a:p>
        </p:txBody>
      </p:sp>
      <p:pic>
        <p:nvPicPr>
          <p:cNvPr id="9" name="Picture 8">
            <a:extLst>
              <a:ext uri="{FF2B5EF4-FFF2-40B4-BE49-F238E27FC236}">
                <a16:creationId xmlns:a16="http://schemas.microsoft.com/office/drawing/2014/main" id="{E60EA64F-540F-D894-6433-088A398C0119}"/>
              </a:ext>
            </a:extLst>
          </p:cNvPr>
          <p:cNvPicPr>
            <a:picLocks noChangeAspect="1"/>
          </p:cNvPicPr>
          <p:nvPr/>
        </p:nvPicPr>
        <p:blipFill>
          <a:blip r:embed="rId2"/>
          <a:stretch>
            <a:fillRect/>
          </a:stretch>
        </p:blipFill>
        <p:spPr>
          <a:xfrm>
            <a:off x="6881885" y="1013279"/>
            <a:ext cx="2383743" cy="3084843"/>
          </a:xfrm>
          <a:prstGeom prst="rect">
            <a:avLst/>
          </a:prstGeom>
        </p:spPr>
      </p:pic>
      <p:sp>
        <p:nvSpPr>
          <p:cNvPr id="10" name="TextBox 9">
            <a:extLst>
              <a:ext uri="{FF2B5EF4-FFF2-40B4-BE49-F238E27FC236}">
                <a16:creationId xmlns:a16="http://schemas.microsoft.com/office/drawing/2014/main" id="{C5B83389-B8FA-42C9-1BED-5EDBF041DED2}"/>
              </a:ext>
            </a:extLst>
          </p:cNvPr>
          <p:cNvSpPr txBox="1"/>
          <p:nvPr/>
        </p:nvSpPr>
        <p:spPr>
          <a:xfrm>
            <a:off x="859504" y="5470301"/>
            <a:ext cx="5486549" cy="923330"/>
          </a:xfrm>
          <a:prstGeom prst="rect">
            <a:avLst/>
          </a:prstGeom>
          <a:noFill/>
        </p:spPr>
        <p:txBody>
          <a:bodyPr wrap="square" rtlCol="0">
            <a:spAutoFit/>
          </a:bodyPr>
          <a:lstStyle/>
          <a:p>
            <a:r>
              <a:rPr lang="en-US" b="1" i="1" dirty="0">
                <a:solidFill>
                  <a:srgbClr val="729D51"/>
                </a:solidFill>
              </a:rPr>
              <a:t>Effective scientific writing and speaking are both learned skills that require both mentoring and practice.</a:t>
            </a:r>
          </a:p>
        </p:txBody>
      </p:sp>
    </p:spTree>
    <p:extLst>
      <p:ext uri="{BB962C8B-B14F-4D97-AF65-F5344CB8AC3E}">
        <p14:creationId xmlns:p14="http://schemas.microsoft.com/office/powerpoint/2010/main" val="3592048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CC0E0A-D61E-94DC-D906-83F16F1E6DCA}"/>
              </a:ext>
            </a:extLst>
          </p:cNvPr>
          <p:cNvSpPr txBox="1"/>
          <p:nvPr/>
        </p:nvSpPr>
        <p:spPr>
          <a:xfrm>
            <a:off x="9338334" y="6581001"/>
            <a:ext cx="2853666" cy="276999"/>
          </a:xfrm>
          <a:prstGeom prst="rect">
            <a:avLst/>
          </a:prstGeom>
          <a:noFill/>
        </p:spPr>
        <p:txBody>
          <a:bodyPr wrap="none" rtlCol="0">
            <a:spAutoFit/>
          </a:bodyPr>
          <a:lstStyle/>
          <a:p>
            <a:r>
              <a:rPr lang="en-US" sz="1200" b="1" dirty="0">
                <a:solidFill>
                  <a:schemeClr val="bg1"/>
                </a:solidFill>
              </a:rPr>
              <a:t>2023 Snow Season Education Retreat</a:t>
            </a:r>
          </a:p>
        </p:txBody>
      </p:sp>
      <p:sp>
        <p:nvSpPr>
          <p:cNvPr id="5" name="TextBox 4">
            <a:extLst>
              <a:ext uri="{FF2B5EF4-FFF2-40B4-BE49-F238E27FC236}">
                <a16:creationId xmlns:a16="http://schemas.microsoft.com/office/drawing/2014/main" id="{93993951-B809-FC18-769B-3A8E3441A49C}"/>
              </a:ext>
            </a:extLst>
          </p:cNvPr>
          <p:cNvSpPr txBox="1"/>
          <p:nvPr/>
        </p:nvSpPr>
        <p:spPr>
          <a:xfrm>
            <a:off x="162324" y="348159"/>
            <a:ext cx="9389082" cy="1091453"/>
          </a:xfrm>
          <a:prstGeom prst="rect">
            <a:avLst/>
          </a:prstGeom>
          <a:noFill/>
        </p:spPr>
        <p:txBody>
          <a:bodyPr wrap="square">
            <a:spAutoFit/>
          </a:bodyPr>
          <a:lstStyle/>
          <a:p>
            <a:pPr marL="630238" marR="0" lvl="0" indent="-630238">
              <a:lnSpc>
                <a:spcPct val="105000"/>
              </a:lnSpc>
              <a:spcBef>
                <a:spcPts val="0"/>
              </a:spcBef>
              <a:spcAft>
                <a:spcPts val="0"/>
              </a:spcAft>
            </a:pPr>
            <a:r>
              <a:rPr lang="en-US" sz="3200" b="1" dirty="0">
                <a:solidFill>
                  <a:srgbClr val="95C439"/>
                </a:solidFill>
                <a:effectLst>
                  <a:outerShdw blurRad="38100" dist="38100" dir="2700000" algn="tl">
                    <a:srgbClr val="000000">
                      <a:alpha val="43137"/>
                    </a:srgbClr>
                  </a:outerShdw>
                </a:effectLst>
              </a:rPr>
              <a:t>V. Putting it all together – how is all of this accomplished in a short research project?</a:t>
            </a:r>
          </a:p>
        </p:txBody>
      </p:sp>
      <p:sp>
        <p:nvSpPr>
          <p:cNvPr id="7" name="TextBox 6">
            <a:extLst>
              <a:ext uri="{FF2B5EF4-FFF2-40B4-BE49-F238E27FC236}">
                <a16:creationId xmlns:a16="http://schemas.microsoft.com/office/drawing/2014/main" id="{D22EE6B3-2F8F-12B4-19F3-744711D8904C}"/>
              </a:ext>
            </a:extLst>
          </p:cNvPr>
          <p:cNvSpPr txBox="1"/>
          <p:nvPr/>
        </p:nvSpPr>
        <p:spPr>
          <a:xfrm>
            <a:off x="781088" y="1792695"/>
            <a:ext cx="8007806" cy="4585871"/>
          </a:xfrm>
          <a:prstGeom prst="rect">
            <a:avLst/>
          </a:prstGeom>
          <a:noFill/>
        </p:spPr>
        <p:txBody>
          <a:bodyPr wrap="square" rtlCol="0">
            <a:spAutoFit/>
          </a:bodyPr>
          <a:lstStyle/>
          <a:p>
            <a:pPr marL="746125" indent="-285750">
              <a:spcAft>
                <a:spcPts val="1200"/>
              </a:spcAft>
              <a:buFont typeface="Arial" panose="020B0604020202020204" pitchFamily="34" charset="0"/>
              <a:buChar char="•"/>
            </a:pPr>
            <a:r>
              <a:rPr lang="en-US" b="1" dirty="0">
                <a:solidFill>
                  <a:srgbClr val="729D51"/>
                </a:solidFill>
              </a:rPr>
              <a:t>Establish regular and frequent one-on-one meetings between the mentor and student.</a:t>
            </a:r>
          </a:p>
          <a:p>
            <a:pPr marL="746125" indent="-285750">
              <a:spcAft>
                <a:spcPts val="1200"/>
              </a:spcAft>
              <a:buFont typeface="Arial" panose="020B0604020202020204" pitchFamily="34" charset="0"/>
              <a:buChar char="•"/>
            </a:pPr>
            <a:r>
              <a:rPr lang="en-US" b="1" dirty="0">
                <a:solidFill>
                  <a:srgbClr val="729D51"/>
                </a:solidFill>
              </a:rPr>
              <a:t>Each meeting should have a defined agenda (e.g., background, experimental design, data analysis, communication skills, etc.).</a:t>
            </a:r>
          </a:p>
          <a:p>
            <a:pPr marL="746125" indent="-285750">
              <a:spcAft>
                <a:spcPts val="1200"/>
              </a:spcAft>
              <a:buFont typeface="Arial" panose="020B0604020202020204" pitchFamily="34" charset="0"/>
              <a:buChar char="•"/>
            </a:pPr>
            <a:r>
              <a:rPr lang="en-US" b="1" dirty="0">
                <a:solidFill>
                  <a:srgbClr val="729D51"/>
                </a:solidFill>
              </a:rPr>
              <a:t>Clear expectations for both the overall research experience and specific mentoring meetings should be well defined – a written document at the start of the project defining the responsibilities of both the mentor and the student can be very useful.</a:t>
            </a:r>
          </a:p>
          <a:p>
            <a:pPr marL="746125" indent="-285750">
              <a:spcAft>
                <a:spcPts val="1200"/>
              </a:spcAft>
              <a:buFont typeface="Arial" panose="020B0604020202020204" pitchFamily="34" charset="0"/>
              <a:buChar char="•"/>
            </a:pPr>
            <a:r>
              <a:rPr lang="en-US" b="1" dirty="0">
                <a:solidFill>
                  <a:srgbClr val="729D51"/>
                </a:solidFill>
              </a:rPr>
              <a:t>Who is doing which aspects of the training should be clearly define. Will the mentor do all the training? Will other lab members be responsible for specific aspects of the training?</a:t>
            </a:r>
          </a:p>
          <a:p>
            <a:pPr marL="746125" indent="-285750">
              <a:spcAft>
                <a:spcPts val="1200"/>
              </a:spcAft>
              <a:buFont typeface="Arial" panose="020B0604020202020204" pitchFamily="34" charset="0"/>
              <a:buChar char="•"/>
            </a:pPr>
            <a:r>
              <a:rPr lang="en-US" b="1" dirty="0">
                <a:solidFill>
                  <a:srgbClr val="729D51"/>
                </a:solidFill>
              </a:rPr>
              <a:t>Participation in lab meetings and relevant seminars can greatly enhance the training environment and outcomes, as well as provide opportunities to hone communications skills.</a:t>
            </a:r>
          </a:p>
        </p:txBody>
      </p:sp>
    </p:spTree>
    <p:extLst>
      <p:ext uri="{BB962C8B-B14F-4D97-AF65-F5344CB8AC3E}">
        <p14:creationId xmlns:p14="http://schemas.microsoft.com/office/powerpoint/2010/main" val="3731642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CC0E0A-D61E-94DC-D906-83F16F1E6DCA}"/>
              </a:ext>
            </a:extLst>
          </p:cNvPr>
          <p:cNvSpPr txBox="1"/>
          <p:nvPr/>
        </p:nvSpPr>
        <p:spPr>
          <a:xfrm>
            <a:off x="9338334" y="6581001"/>
            <a:ext cx="2853666" cy="276999"/>
          </a:xfrm>
          <a:prstGeom prst="rect">
            <a:avLst/>
          </a:prstGeom>
          <a:noFill/>
        </p:spPr>
        <p:txBody>
          <a:bodyPr wrap="none" rtlCol="0">
            <a:spAutoFit/>
          </a:bodyPr>
          <a:lstStyle/>
          <a:p>
            <a:r>
              <a:rPr lang="en-US" sz="1200" b="1" dirty="0">
                <a:solidFill>
                  <a:schemeClr val="bg1"/>
                </a:solidFill>
              </a:rPr>
              <a:t>2023 Snow Season Education Retreat</a:t>
            </a:r>
          </a:p>
        </p:txBody>
      </p:sp>
      <p:sp>
        <p:nvSpPr>
          <p:cNvPr id="5" name="TextBox 4">
            <a:extLst>
              <a:ext uri="{FF2B5EF4-FFF2-40B4-BE49-F238E27FC236}">
                <a16:creationId xmlns:a16="http://schemas.microsoft.com/office/drawing/2014/main" id="{93993951-B809-FC18-769B-3A8E3441A49C}"/>
              </a:ext>
            </a:extLst>
          </p:cNvPr>
          <p:cNvSpPr txBox="1"/>
          <p:nvPr/>
        </p:nvSpPr>
        <p:spPr>
          <a:xfrm>
            <a:off x="3189611" y="685511"/>
            <a:ext cx="3362110" cy="815351"/>
          </a:xfrm>
          <a:prstGeom prst="rect">
            <a:avLst/>
          </a:prstGeom>
          <a:noFill/>
        </p:spPr>
        <p:txBody>
          <a:bodyPr wrap="square">
            <a:spAutoFit/>
          </a:bodyPr>
          <a:lstStyle/>
          <a:p>
            <a:pPr marL="630238" marR="0" lvl="0" indent="-630238">
              <a:lnSpc>
                <a:spcPct val="105000"/>
              </a:lnSpc>
              <a:spcBef>
                <a:spcPts val="0"/>
              </a:spcBef>
              <a:spcAft>
                <a:spcPts val="0"/>
              </a:spcAft>
            </a:pPr>
            <a:r>
              <a:rPr lang="en-US" sz="4800" b="1" dirty="0">
                <a:solidFill>
                  <a:srgbClr val="95C439"/>
                </a:solidFill>
                <a:effectLst>
                  <a:outerShdw blurRad="38100" dist="38100" dir="2700000" algn="tl">
                    <a:srgbClr val="000000">
                      <a:alpha val="43137"/>
                    </a:srgbClr>
                  </a:outerShdw>
                </a:effectLst>
              </a:rPr>
              <a:t>Questions?</a:t>
            </a:r>
          </a:p>
        </p:txBody>
      </p:sp>
    </p:spTree>
    <p:extLst>
      <p:ext uri="{BB962C8B-B14F-4D97-AF65-F5344CB8AC3E}">
        <p14:creationId xmlns:p14="http://schemas.microsoft.com/office/powerpoint/2010/main" val="2553257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261A566-2EAD-5C66-DCEC-028ACED72BC2}"/>
              </a:ext>
            </a:extLst>
          </p:cNvPr>
          <p:cNvSpPr txBox="1"/>
          <p:nvPr/>
        </p:nvSpPr>
        <p:spPr>
          <a:xfrm>
            <a:off x="9338334" y="6581001"/>
            <a:ext cx="2853666" cy="276999"/>
          </a:xfrm>
          <a:prstGeom prst="rect">
            <a:avLst/>
          </a:prstGeom>
          <a:noFill/>
        </p:spPr>
        <p:txBody>
          <a:bodyPr wrap="none" rtlCol="0">
            <a:spAutoFit/>
          </a:bodyPr>
          <a:lstStyle/>
          <a:p>
            <a:r>
              <a:rPr lang="en-US" sz="1200" b="1" dirty="0">
                <a:solidFill>
                  <a:schemeClr val="bg1"/>
                </a:solidFill>
              </a:rPr>
              <a:t>2023 Snow Season Education Retreat</a:t>
            </a:r>
          </a:p>
        </p:txBody>
      </p:sp>
      <p:sp>
        <p:nvSpPr>
          <p:cNvPr id="16" name="TextBox 15">
            <a:extLst>
              <a:ext uri="{FF2B5EF4-FFF2-40B4-BE49-F238E27FC236}">
                <a16:creationId xmlns:a16="http://schemas.microsoft.com/office/drawing/2014/main" id="{6156E3DE-3A56-8413-7EFD-D66B79A5A1E6}"/>
              </a:ext>
            </a:extLst>
          </p:cNvPr>
          <p:cNvSpPr txBox="1"/>
          <p:nvPr/>
        </p:nvSpPr>
        <p:spPr>
          <a:xfrm>
            <a:off x="1324352" y="2551837"/>
            <a:ext cx="7402397" cy="1754326"/>
          </a:xfrm>
          <a:prstGeom prst="rect">
            <a:avLst/>
          </a:prstGeom>
          <a:noFill/>
        </p:spPr>
        <p:txBody>
          <a:bodyPr wrap="square" rtlCol="0">
            <a:spAutoFit/>
          </a:bodyPr>
          <a:lstStyle/>
          <a:p>
            <a:pPr marL="1482725" indent="-1482725"/>
            <a:r>
              <a:rPr lang="en-US" sz="3600" b="1" dirty="0">
                <a:solidFill>
                  <a:srgbClr val="729D51"/>
                </a:solidFill>
              </a:rPr>
              <a:t>Part I: Identify the motivation, specific training needs and goals of the student.</a:t>
            </a:r>
          </a:p>
        </p:txBody>
      </p:sp>
    </p:spTree>
    <p:extLst>
      <p:ext uri="{BB962C8B-B14F-4D97-AF65-F5344CB8AC3E}">
        <p14:creationId xmlns:p14="http://schemas.microsoft.com/office/powerpoint/2010/main" val="1788261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A852E9-355A-EB01-76CA-A3709F64892E}"/>
              </a:ext>
            </a:extLst>
          </p:cNvPr>
          <p:cNvSpPr txBox="1"/>
          <p:nvPr/>
        </p:nvSpPr>
        <p:spPr>
          <a:xfrm>
            <a:off x="9338334" y="6581001"/>
            <a:ext cx="2853666" cy="276999"/>
          </a:xfrm>
          <a:prstGeom prst="rect">
            <a:avLst/>
          </a:prstGeom>
          <a:noFill/>
        </p:spPr>
        <p:txBody>
          <a:bodyPr wrap="none" rtlCol="0">
            <a:spAutoFit/>
          </a:bodyPr>
          <a:lstStyle/>
          <a:p>
            <a:r>
              <a:rPr lang="en-US" sz="1200" b="1" dirty="0">
                <a:solidFill>
                  <a:schemeClr val="bg1"/>
                </a:solidFill>
              </a:rPr>
              <a:t>2023 Snow Season Education Retreat</a:t>
            </a:r>
          </a:p>
        </p:txBody>
      </p:sp>
      <p:sp>
        <p:nvSpPr>
          <p:cNvPr id="3" name="TextBox 2">
            <a:extLst>
              <a:ext uri="{FF2B5EF4-FFF2-40B4-BE49-F238E27FC236}">
                <a16:creationId xmlns:a16="http://schemas.microsoft.com/office/drawing/2014/main" id="{429F2A56-9080-7B60-4519-F55242B354C4}"/>
              </a:ext>
            </a:extLst>
          </p:cNvPr>
          <p:cNvSpPr txBox="1"/>
          <p:nvPr/>
        </p:nvSpPr>
        <p:spPr>
          <a:xfrm>
            <a:off x="552262" y="235390"/>
            <a:ext cx="8257389" cy="584775"/>
          </a:xfrm>
          <a:prstGeom prst="rect">
            <a:avLst/>
          </a:prstGeom>
          <a:noFill/>
        </p:spPr>
        <p:txBody>
          <a:bodyPr wrap="none" rtlCol="0">
            <a:spAutoFit/>
          </a:bodyPr>
          <a:lstStyle/>
          <a:p>
            <a:r>
              <a:rPr lang="en-US" sz="3200" b="1" dirty="0">
                <a:solidFill>
                  <a:srgbClr val="95C439"/>
                </a:solidFill>
                <a:effectLst>
                  <a:outerShdw blurRad="38100" dist="38100" dir="2700000" algn="tl">
                    <a:srgbClr val="000000">
                      <a:alpha val="43137"/>
                    </a:srgbClr>
                  </a:outerShdw>
                </a:effectLst>
              </a:rPr>
              <a:t>Why do a research project or experience?</a:t>
            </a:r>
          </a:p>
        </p:txBody>
      </p:sp>
      <p:pic>
        <p:nvPicPr>
          <p:cNvPr id="4" name="Picture 3">
            <a:extLst>
              <a:ext uri="{FF2B5EF4-FFF2-40B4-BE49-F238E27FC236}">
                <a16:creationId xmlns:a16="http://schemas.microsoft.com/office/drawing/2014/main" id="{94AD99BE-B229-4F2A-987E-541BB752A2D9}"/>
              </a:ext>
            </a:extLst>
          </p:cNvPr>
          <p:cNvPicPr>
            <a:picLocks noChangeAspect="1"/>
          </p:cNvPicPr>
          <p:nvPr/>
        </p:nvPicPr>
        <p:blipFill>
          <a:blip r:embed="rId2"/>
          <a:stretch>
            <a:fillRect/>
          </a:stretch>
        </p:blipFill>
        <p:spPr>
          <a:xfrm>
            <a:off x="1612333" y="938627"/>
            <a:ext cx="6137245" cy="2657427"/>
          </a:xfrm>
          <a:prstGeom prst="rect">
            <a:avLst/>
          </a:prstGeom>
        </p:spPr>
      </p:pic>
      <p:sp>
        <p:nvSpPr>
          <p:cNvPr id="5" name="TextBox 4">
            <a:extLst>
              <a:ext uri="{FF2B5EF4-FFF2-40B4-BE49-F238E27FC236}">
                <a16:creationId xmlns:a16="http://schemas.microsoft.com/office/drawing/2014/main" id="{1521C092-564E-ECAD-10F8-E316F17167CD}"/>
              </a:ext>
            </a:extLst>
          </p:cNvPr>
          <p:cNvSpPr txBox="1"/>
          <p:nvPr/>
        </p:nvSpPr>
        <p:spPr>
          <a:xfrm>
            <a:off x="823865" y="3760288"/>
            <a:ext cx="3385995" cy="2893100"/>
          </a:xfrm>
          <a:prstGeom prst="rect">
            <a:avLst/>
          </a:prstGeom>
          <a:noFill/>
        </p:spPr>
        <p:txBody>
          <a:bodyPr wrap="square" rtlCol="0">
            <a:spAutoFit/>
          </a:bodyPr>
          <a:lstStyle/>
          <a:p>
            <a:pPr>
              <a:spcAft>
                <a:spcPts val="600"/>
              </a:spcAft>
            </a:pPr>
            <a:r>
              <a:rPr lang="en-US" dirty="0">
                <a:solidFill>
                  <a:srgbClr val="729D51"/>
                </a:solidFill>
              </a:rPr>
              <a:t>Do research if:</a:t>
            </a:r>
          </a:p>
          <a:p>
            <a:pPr marL="285750" indent="-285750">
              <a:spcAft>
                <a:spcPts val="600"/>
              </a:spcAft>
              <a:buFont typeface="Arial" panose="020B0604020202020204" pitchFamily="34" charset="0"/>
              <a:buChar char="•"/>
            </a:pPr>
            <a:r>
              <a:rPr lang="en-US" dirty="0">
                <a:solidFill>
                  <a:srgbClr val="729D51"/>
                </a:solidFill>
              </a:rPr>
              <a:t>You have a burning passion to discover something new.</a:t>
            </a:r>
          </a:p>
          <a:p>
            <a:pPr marL="285750" indent="-285750">
              <a:spcAft>
                <a:spcPts val="600"/>
              </a:spcAft>
              <a:buFont typeface="Arial" panose="020B0604020202020204" pitchFamily="34" charset="0"/>
              <a:buChar char="•"/>
            </a:pPr>
            <a:r>
              <a:rPr lang="en-US" dirty="0">
                <a:solidFill>
                  <a:srgbClr val="729D51"/>
                </a:solidFill>
              </a:rPr>
              <a:t>You enjoy thinking and working independently.</a:t>
            </a:r>
          </a:p>
          <a:p>
            <a:pPr marL="285750" indent="-285750">
              <a:spcAft>
                <a:spcPts val="600"/>
              </a:spcAft>
              <a:buFont typeface="Arial" panose="020B0604020202020204" pitchFamily="34" charset="0"/>
              <a:buChar char="•"/>
            </a:pPr>
            <a:r>
              <a:rPr lang="en-US" dirty="0">
                <a:solidFill>
                  <a:srgbClr val="729D51"/>
                </a:solidFill>
              </a:rPr>
              <a:t>You want to increase your ability to think critically and creatively.</a:t>
            </a:r>
          </a:p>
          <a:p>
            <a:pPr marL="285750" indent="-285750">
              <a:spcAft>
                <a:spcPts val="600"/>
              </a:spcAft>
              <a:buFont typeface="Arial" panose="020B0604020202020204" pitchFamily="34" charset="0"/>
              <a:buChar char="•"/>
            </a:pPr>
            <a:r>
              <a:rPr lang="en-US" dirty="0">
                <a:solidFill>
                  <a:srgbClr val="729D51"/>
                </a:solidFill>
              </a:rPr>
              <a:t>You enjoy “hands-on” work.</a:t>
            </a:r>
          </a:p>
        </p:txBody>
      </p:sp>
      <p:sp>
        <p:nvSpPr>
          <p:cNvPr id="7" name="TextBox 6">
            <a:extLst>
              <a:ext uri="{FF2B5EF4-FFF2-40B4-BE49-F238E27FC236}">
                <a16:creationId xmlns:a16="http://schemas.microsoft.com/office/drawing/2014/main" id="{5C15EA60-B209-DFC0-F122-D17EB41337A8}"/>
              </a:ext>
            </a:extLst>
          </p:cNvPr>
          <p:cNvSpPr txBox="1"/>
          <p:nvPr/>
        </p:nvSpPr>
        <p:spPr>
          <a:xfrm>
            <a:off x="4949069" y="3783077"/>
            <a:ext cx="3650056" cy="1908215"/>
          </a:xfrm>
          <a:prstGeom prst="rect">
            <a:avLst/>
          </a:prstGeom>
          <a:noFill/>
        </p:spPr>
        <p:txBody>
          <a:bodyPr wrap="square" rtlCol="0">
            <a:spAutoFit/>
          </a:bodyPr>
          <a:lstStyle/>
          <a:p>
            <a:pPr>
              <a:spcAft>
                <a:spcPts val="600"/>
              </a:spcAft>
            </a:pPr>
            <a:r>
              <a:rPr lang="en-US" dirty="0">
                <a:solidFill>
                  <a:srgbClr val="729D51"/>
                </a:solidFill>
              </a:rPr>
              <a:t>Don’t do research:</a:t>
            </a:r>
          </a:p>
          <a:p>
            <a:pPr marL="285750" indent="-285750">
              <a:spcAft>
                <a:spcPts val="600"/>
              </a:spcAft>
              <a:buFont typeface="Arial" panose="020B0604020202020204" pitchFamily="34" charset="0"/>
              <a:buChar char="•"/>
            </a:pPr>
            <a:r>
              <a:rPr lang="en-US" dirty="0">
                <a:solidFill>
                  <a:srgbClr val="729D51"/>
                </a:solidFill>
              </a:rPr>
              <a:t>Just because you think it will look good on your resume or an application.</a:t>
            </a:r>
          </a:p>
          <a:p>
            <a:pPr marL="285750" indent="-285750">
              <a:spcAft>
                <a:spcPts val="600"/>
              </a:spcAft>
              <a:buFont typeface="Arial" panose="020B0604020202020204" pitchFamily="34" charset="0"/>
              <a:buChar char="•"/>
            </a:pPr>
            <a:r>
              <a:rPr lang="en-US" dirty="0">
                <a:solidFill>
                  <a:srgbClr val="729D51"/>
                </a:solidFill>
              </a:rPr>
              <a:t>If you don’t like to be intellectually challenged.</a:t>
            </a:r>
          </a:p>
        </p:txBody>
      </p:sp>
    </p:spTree>
    <p:extLst>
      <p:ext uri="{BB962C8B-B14F-4D97-AF65-F5344CB8AC3E}">
        <p14:creationId xmlns:p14="http://schemas.microsoft.com/office/powerpoint/2010/main" val="102446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A852E9-355A-EB01-76CA-A3709F64892E}"/>
              </a:ext>
            </a:extLst>
          </p:cNvPr>
          <p:cNvSpPr txBox="1"/>
          <p:nvPr/>
        </p:nvSpPr>
        <p:spPr>
          <a:xfrm>
            <a:off x="9338334" y="6581001"/>
            <a:ext cx="2853666" cy="276999"/>
          </a:xfrm>
          <a:prstGeom prst="rect">
            <a:avLst/>
          </a:prstGeom>
          <a:noFill/>
        </p:spPr>
        <p:txBody>
          <a:bodyPr wrap="none" rtlCol="0">
            <a:spAutoFit/>
          </a:bodyPr>
          <a:lstStyle/>
          <a:p>
            <a:r>
              <a:rPr lang="en-US" sz="1200" b="1" dirty="0">
                <a:solidFill>
                  <a:schemeClr val="bg1"/>
                </a:solidFill>
              </a:rPr>
              <a:t>2023 Snow Season Education Retreat</a:t>
            </a:r>
          </a:p>
        </p:txBody>
      </p:sp>
      <p:sp>
        <p:nvSpPr>
          <p:cNvPr id="3" name="TextBox 2">
            <a:extLst>
              <a:ext uri="{FF2B5EF4-FFF2-40B4-BE49-F238E27FC236}">
                <a16:creationId xmlns:a16="http://schemas.microsoft.com/office/drawing/2014/main" id="{429F2A56-9080-7B60-4519-F55242B354C4}"/>
              </a:ext>
            </a:extLst>
          </p:cNvPr>
          <p:cNvSpPr txBox="1"/>
          <p:nvPr/>
        </p:nvSpPr>
        <p:spPr>
          <a:xfrm>
            <a:off x="552262" y="235390"/>
            <a:ext cx="8257389" cy="584775"/>
          </a:xfrm>
          <a:prstGeom prst="rect">
            <a:avLst/>
          </a:prstGeom>
          <a:noFill/>
        </p:spPr>
        <p:txBody>
          <a:bodyPr wrap="none" rtlCol="0">
            <a:spAutoFit/>
          </a:bodyPr>
          <a:lstStyle/>
          <a:p>
            <a:r>
              <a:rPr lang="en-US" sz="3200" b="1" dirty="0">
                <a:solidFill>
                  <a:srgbClr val="95C439"/>
                </a:solidFill>
                <a:effectLst>
                  <a:outerShdw blurRad="38100" dist="38100" dir="2700000" algn="tl">
                    <a:srgbClr val="000000">
                      <a:alpha val="43137"/>
                    </a:srgbClr>
                  </a:outerShdw>
                </a:effectLst>
              </a:rPr>
              <a:t>Why do a research project or experience?</a:t>
            </a:r>
          </a:p>
        </p:txBody>
      </p:sp>
      <p:pic>
        <p:nvPicPr>
          <p:cNvPr id="4" name="Picture 3">
            <a:extLst>
              <a:ext uri="{FF2B5EF4-FFF2-40B4-BE49-F238E27FC236}">
                <a16:creationId xmlns:a16="http://schemas.microsoft.com/office/drawing/2014/main" id="{94AD99BE-B229-4F2A-987E-541BB752A2D9}"/>
              </a:ext>
            </a:extLst>
          </p:cNvPr>
          <p:cNvPicPr>
            <a:picLocks noChangeAspect="1"/>
          </p:cNvPicPr>
          <p:nvPr/>
        </p:nvPicPr>
        <p:blipFill>
          <a:blip r:embed="rId2"/>
          <a:stretch>
            <a:fillRect/>
          </a:stretch>
        </p:blipFill>
        <p:spPr>
          <a:xfrm>
            <a:off x="1612333" y="938627"/>
            <a:ext cx="6137245" cy="2657427"/>
          </a:xfrm>
          <a:prstGeom prst="rect">
            <a:avLst/>
          </a:prstGeom>
        </p:spPr>
      </p:pic>
      <p:sp>
        <p:nvSpPr>
          <p:cNvPr id="5" name="TextBox 4">
            <a:extLst>
              <a:ext uri="{FF2B5EF4-FFF2-40B4-BE49-F238E27FC236}">
                <a16:creationId xmlns:a16="http://schemas.microsoft.com/office/drawing/2014/main" id="{56CA60EB-E6A5-E964-9F9B-48DC2430AD07}"/>
              </a:ext>
            </a:extLst>
          </p:cNvPr>
          <p:cNvSpPr txBox="1"/>
          <p:nvPr/>
        </p:nvSpPr>
        <p:spPr>
          <a:xfrm>
            <a:off x="1523556" y="3980381"/>
            <a:ext cx="6743703" cy="1938992"/>
          </a:xfrm>
          <a:prstGeom prst="rect">
            <a:avLst/>
          </a:prstGeom>
          <a:noFill/>
        </p:spPr>
        <p:txBody>
          <a:bodyPr wrap="square" rtlCol="0">
            <a:spAutoFit/>
          </a:bodyPr>
          <a:lstStyle/>
          <a:p>
            <a:r>
              <a:rPr lang="en-US" sz="2400" b="1" dirty="0">
                <a:solidFill>
                  <a:srgbClr val="729D51"/>
                </a:solidFill>
              </a:rPr>
              <a:t>The right motivation to do research is a big part of how successful a research experience will be – but what else is required to set up a student up for a successful research experience?</a:t>
            </a:r>
          </a:p>
        </p:txBody>
      </p:sp>
    </p:spTree>
    <p:extLst>
      <p:ext uri="{BB962C8B-B14F-4D97-AF65-F5344CB8AC3E}">
        <p14:creationId xmlns:p14="http://schemas.microsoft.com/office/powerpoint/2010/main" val="2588198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A852E9-355A-EB01-76CA-A3709F64892E}"/>
              </a:ext>
            </a:extLst>
          </p:cNvPr>
          <p:cNvSpPr txBox="1"/>
          <p:nvPr/>
        </p:nvSpPr>
        <p:spPr>
          <a:xfrm>
            <a:off x="9338334" y="6581001"/>
            <a:ext cx="2853666" cy="276999"/>
          </a:xfrm>
          <a:prstGeom prst="rect">
            <a:avLst/>
          </a:prstGeom>
          <a:noFill/>
        </p:spPr>
        <p:txBody>
          <a:bodyPr wrap="none" rtlCol="0">
            <a:spAutoFit/>
          </a:bodyPr>
          <a:lstStyle/>
          <a:p>
            <a:r>
              <a:rPr lang="en-US" sz="1200" b="1" dirty="0">
                <a:solidFill>
                  <a:schemeClr val="bg1"/>
                </a:solidFill>
              </a:rPr>
              <a:t>2023 Snow Season Education Retreat</a:t>
            </a:r>
          </a:p>
        </p:txBody>
      </p:sp>
      <p:sp>
        <p:nvSpPr>
          <p:cNvPr id="3" name="TextBox 2">
            <a:extLst>
              <a:ext uri="{FF2B5EF4-FFF2-40B4-BE49-F238E27FC236}">
                <a16:creationId xmlns:a16="http://schemas.microsoft.com/office/drawing/2014/main" id="{429F2A56-9080-7B60-4519-F55242B354C4}"/>
              </a:ext>
            </a:extLst>
          </p:cNvPr>
          <p:cNvSpPr txBox="1"/>
          <p:nvPr/>
        </p:nvSpPr>
        <p:spPr>
          <a:xfrm>
            <a:off x="1084922" y="244268"/>
            <a:ext cx="7073656" cy="1077218"/>
          </a:xfrm>
          <a:prstGeom prst="rect">
            <a:avLst/>
          </a:prstGeom>
          <a:noFill/>
        </p:spPr>
        <p:txBody>
          <a:bodyPr wrap="square" rtlCol="0">
            <a:spAutoFit/>
          </a:bodyPr>
          <a:lstStyle/>
          <a:p>
            <a:pPr algn="ctr"/>
            <a:r>
              <a:rPr lang="en-US" sz="3200" b="1" dirty="0">
                <a:solidFill>
                  <a:srgbClr val="95C439"/>
                </a:solidFill>
                <a:effectLst>
                  <a:outerShdw blurRad="38100" dist="38100" dir="2700000" algn="tl">
                    <a:srgbClr val="000000">
                      <a:alpha val="43137"/>
                    </a:srgbClr>
                  </a:outerShdw>
                </a:effectLst>
              </a:rPr>
              <a:t>How do you set a motivated student up for success?</a:t>
            </a:r>
          </a:p>
        </p:txBody>
      </p:sp>
      <p:sp>
        <p:nvSpPr>
          <p:cNvPr id="6" name="TextBox 5">
            <a:extLst>
              <a:ext uri="{FF2B5EF4-FFF2-40B4-BE49-F238E27FC236}">
                <a16:creationId xmlns:a16="http://schemas.microsoft.com/office/drawing/2014/main" id="{698B84FC-9A73-47E7-E731-ACE196F0B6B3}"/>
              </a:ext>
            </a:extLst>
          </p:cNvPr>
          <p:cNvSpPr txBox="1"/>
          <p:nvPr/>
        </p:nvSpPr>
        <p:spPr>
          <a:xfrm>
            <a:off x="1027177" y="1841408"/>
            <a:ext cx="7953417" cy="1754326"/>
          </a:xfrm>
          <a:prstGeom prst="rect">
            <a:avLst/>
          </a:prstGeom>
          <a:noFill/>
        </p:spPr>
        <p:txBody>
          <a:bodyPr wrap="square" rtlCol="0">
            <a:spAutoFit/>
          </a:bodyPr>
          <a:lstStyle/>
          <a:p>
            <a:pPr marL="342900" indent="-342900">
              <a:buFont typeface="+mj-lt"/>
              <a:buAutoNum type="arabicPeriod"/>
            </a:pPr>
            <a:r>
              <a:rPr lang="en-US" dirty="0">
                <a:solidFill>
                  <a:srgbClr val="729D51"/>
                </a:solidFill>
              </a:rPr>
              <a:t>What are the student’s interests (i.e., what are the specific factors motivating the interest in research)?</a:t>
            </a:r>
          </a:p>
          <a:p>
            <a:pPr marL="342900" indent="-342900">
              <a:buFont typeface="+mj-lt"/>
              <a:buAutoNum type="arabicPeriod"/>
            </a:pPr>
            <a:endParaRPr lang="en-US" dirty="0">
              <a:solidFill>
                <a:srgbClr val="729D51"/>
              </a:solidFill>
            </a:endParaRPr>
          </a:p>
          <a:p>
            <a:pPr marL="342900" indent="-342900">
              <a:buFont typeface="+mj-lt"/>
              <a:buAutoNum type="arabicPeriod"/>
            </a:pPr>
            <a:r>
              <a:rPr lang="en-US" dirty="0">
                <a:solidFill>
                  <a:srgbClr val="729D51"/>
                </a:solidFill>
              </a:rPr>
              <a:t>What is the student’s background? It is </a:t>
            </a:r>
            <a:r>
              <a:rPr lang="en-US" i="1" dirty="0">
                <a:solidFill>
                  <a:srgbClr val="729D51"/>
                </a:solidFill>
              </a:rPr>
              <a:t>especially important </a:t>
            </a:r>
            <a:r>
              <a:rPr lang="en-US" dirty="0">
                <a:solidFill>
                  <a:srgbClr val="729D51"/>
                </a:solidFill>
              </a:rPr>
              <a:t>for a short research project that it build upon the </a:t>
            </a:r>
            <a:r>
              <a:rPr lang="en-US" i="1" dirty="0">
                <a:solidFill>
                  <a:srgbClr val="729D51"/>
                </a:solidFill>
              </a:rPr>
              <a:t>student’s previous knowledge and training</a:t>
            </a:r>
            <a:r>
              <a:rPr lang="en-US" dirty="0">
                <a:solidFill>
                  <a:srgbClr val="729D51"/>
                </a:solidFill>
              </a:rPr>
              <a:t>.</a:t>
            </a:r>
          </a:p>
        </p:txBody>
      </p:sp>
      <p:sp>
        <p:nvSpPr>
          <p:cNvPr id="4" name="Isosceles Triangle 3">
            <a:extLst>
              <a:ext uri="{FF2B5EF4-FFF2-40B4-BE49-F238E27FC236}">
                <a16:creationId xmlns:a16="http://schemas.microsoft.com/office/drawing/2014/main" id="{C207F224-5416-FCA2-2695-768941AA2D53}"/>
              </a:ext>
            </a:extLst>
          </p:cNvPr>
          <p:cNvSpPr/>
          <p:nvPr/>
        </p:nvSpPr>
        <p:spPr>
          <a:xfrm>
            <a:off x="3959440" y="4680297"/>
            <a:ext cx="1136342" cy="108307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A9C95D82-1DB6-7ECC-CCF8-92E12CC8250E}"/>
              </a:ext>
            </a:extLst>
          </p:cNvPr>
          <p:cNvSpPr/>
          <p:nvPr/>
        </p:nvSpPr>
        <p:spPr>
          <a:xfrm>
            <a:off x="2077374" y="4484988"/>
            <a:ext cx="4900474" cy="1953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9E91A1B-D76D-90E4-9245-741E2712CC6E}"/>
              </a:ext>
            </a:extLst>
          </p:cNvPr>
          <p:cNvSpPr txBox="1"/>
          <p:nvPr/>
        </p:nvSpPr>
        <p:spPr>
          <a:xfrm>
            <a:off x="2077374" y="4115656"/>
            <a:ext cx="1156086" cy="369332"/>
          </a:xfrm>
          <a:prstGeom prst="rect">
            <a:avLst/>
          </a:prstGeom>
          <a:noFill/>
        </p:spPr>
        <p:txBody>
          <a:bodyPr wrap="none" rtlCol="0">
            <a:spAutoFit/>
          </a:bodyPr>
          <a:lstStyle/>
          <a:p>
            <a:r>
              <a:rPr lang="en-US" dirty="0"/>
              <a:t>Strengths</a:t>
            </a:r>
          </a:p>
        </p:txBody>
      </p:sp>
      <p:sp>
        <p:nvSpPr>
          <p:cNvPr id="13" name="TextBox 12">
            <a:extLst>
              <a:ext uri="{FF2B5EF4-FFF2-40B4-BE49-F238E27FC236}">
                <a16:creationId xmlns:a16="http://schemas.microsoft.com/office/drawing/2014/main" id="{DFC2D872-5015-FA4A-0C0F-661CB33B3834}"/>
              </a:ext>
            </a:extLst>
          </p:cNvPr>
          <p:cNvSpPr txBox="1"/>
          <p:nvPr/>
        </p:nvSpPr>
        <p:spPr>
          <a:xfrm>
            <a:off x="5582273" y="4115656"/>
            <a:ext cx="1395575" cy="369332"/>
          </a:xfrm>
          <a:prstGeom prst="rect">
            <a:avLst/>
          </a:prstGeom>
          <a:noFill/>
        </p:spPr>
        <p:txBody>
          <a:bodyPr wrap="none" rtlCol="0">
            <a:spAutoFit/>
          </a:bodyPr>
          <a:lstStyle/>
          <a:p>
            <a:r>
              <a:rPr lang="en-US" dirty="0"/>
              <a:t>Weaknesses</a:t>
            </a:r>
          </a:p>
        </p:txBody>
      </p:sp>
    </p:spTree>
    <p:extLst>
      <p:ext uri="{BB962C8B-B14F-4D97-AF65-F5344CB8AC3E}">
        <p14:creationId xmlns:p14="http://schemas.microsoft.com/office/powerpoint/2010/main" val="4218749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A852E9-355A-EB01-76CA-A3709F64892E}"/>
              </a:ext>
            </a:extLst>
          </p:cNvPr>
          <p:cNvSpPr txBox="1"/>
          <p:nvPr/>
        </p:nvSpPr>
        <p:spPr>
          <a:xfrm>
            <a:off x="9338334" y="6581001"/>
            <a:ext cx="2853666" cy="276999"/>
          </a:xfrm>
          <a:prstGeom prst="rect">
            <a:avLst/>
          </a:prstGeom>
          <a:noFill/>
        </p:spPr>
        <p:txBody>
          <a:bodyPr wrap="none" rtlCol="0">
            <a:spAutoFit/>
          </a:bodyPr>
          <a:lstStyle/>
          <a:p>
            <a:r>
              <a:rPr lang="en-US" sz="1200" b="1" dirty="0">
                <a:solidFill>
                  <a:schemeClr val="bg1"/>
                </a:solidFill>
              </a:rPr>
              <a:t>2023 Snow Season Education Retreat</a:t>
            </a:r>
          </a:p>
        </p:txBody>
      </p:sp>
      <p:sp>
        <p:nvSpPr>
          <p:cNvPr id="3" name="TextBox 2">
            <a:extLst>
              <a:ext uri="{FF2B5EF4-FFF2-40B4-BE49-F238E27FC236}">
                <a16:creationId xmlns:a16="http://schemas.microsoft.com/office/drawing/2014/main" id="{429F2A56-9080-7B60-4519-F55242B354C4}"/>
              </a:ext>
            </a:extLst>
          </p:cNvPr>
          <p:cNvSpPr txBox="1"/>
          <p:nvPr/>
        </p:nvSpPr>
        <p:spPr>
          <a:xfrm>
            <a:off x="1084922" y="244268"/>
            <a:ext cx="7073656" cy="1077218"/>
          </a:xfrm>
          <a:prstGeom prst="rect">
            <a:avLst/>
          </a:prstGeom>
          <a:noFill/>
        </p:spPr>
        <p:txBody>
          <a:bodyPr wrap="square" rtlCol="0">
            <a:spAutoFit/>
          </a:bodyPr>
          <a:lstStyle/>
          <a:p>
            <a:pPr algn="ctr"/>
            <a:r>
              <a:rPr lang="en-US" sz="3200" b="1" dirty="0">
                <a:solidFill>
                  <a:srgbClr val="95C439"/>
                </a:solidFill>
                <a:effectLst>
                  <a:outerShdw blurRad="38100" dist="38100" dir="2700000" algn="tl">
                    <a:srgbClr val="000000">
                      <a:alpha val="43137"/>
                    </a:srgbClr>
                  </a:outerShdw>
                </a:effectLst>
              </a:rPr>
              <a:t>How do you set a motivated student up for success?</a:t>
            </a:r>
          </a:p>
        </p:txBody>
      </p:sp>
      <p:sp>
        <p:nvSpPr>
          <p:cNvPr id="6" name="TextBox 5">
            <a:extLst>
              <a:ext uri="{FF2B5EF4-FFF2-40B4-BE49-F238E27FC236}">
                <a16:creationId xmlns:a16="http://schemas.microsoft.com/office/drawing/2014/main" id="{698B84FC-9A73-47E7-E731-ACE196F0B6B3}"/>
              </a:ext>
            </a:extLst>
          </p:cNvPr>
          <p:cNvSpPr txBox="1"/>
          <p:nvPr/>
        </p:nvSpPr>
        <p:spPr>
          <a:xfrm>
            <a:off x="1027177" y="1841408"/>
            <a:ext cx="7953417" cy="2308324"/>
          </a:xfrm>
          <a:prstGeom prst="rect">
            <a:avLst/>
          </a:prstGeom>
          <a:noFill/>
        </p:spPr>
        <p:txBody>
          <a:bodyPr wrap="square" rtlCol="0">
            <a:spAutoFit/>
          </a:bodyPr>
          <a:lstStyle/>
          <a:p>
            <a:pPr marL="342900" indent="-342900">
              <a:buFont typeface="+mj-lt"/>
              <a:buAutoNum type="arabicPeriod"/>
            </a:pPr>
            <a:r>
              <a:rPr lang="en-US" dirty="0">
                <a:solidFill>
                  <a:srgbClr val="729D51"/>
                </a:solidFill>
              </a:rPr>
              <a:t>What are the student’s interests (i.e., what are the specific factors motivating the interest in research)?</a:t>
            </a:r>
          </a:p>
          <a:p>
            <a:pPr marL="342900" indent="-342900">
              <a:buFont typeface="+mj-lt"/>
              <a:buAutoNum type="arabicPeriod"/>
            </a:pPr>
            <a:endParaRPr lang="en-US" dirty="0">
              <a:solidFill>
                <a:srgbClr val="729D51"/>
              </a:solidFill>
            </a:endParaRPr>
          </a:p>
          <a:p>
            <a:pPr marL="342900" indent="-342900">
              <a:buFont typeface="+mj-lt"/>
              <a:buAutoNum type="arabicPeriod"/>
            </a:pPr>
            <a:r>
              <a:rPr lang="en-US" dirty="0">
                <a:solidFill>
                  <a:srgbClr val="729D51"/>
                </a:solidFill>
              </a:rPr>
              <a:t>What is the student’s background? It is especially important for a short research project that it build upon the student’s previous knowledge and training.</a:t>
            </a:r>
          </a:p>
          <a:p>
            <a:pPr marL="342900" indent="-342900">
              <a:buFont typeface="+mj-lt"/>
              <a:buAutoNum type="arabicPeriod"/>
            </a:pPr>
            <a:endParaRPr lang="en-US" dirty="0">
              <a:solidFill>
                <a:srgbClr val="729D51"/>
              </a:solidFill>
            </a:endParaRPr>
          </a:p>
          <a:p>
            <a:pPr marL="342900" indent="-342900">
              <a:buFont typeface="+mj-lt"/>
              <a:buAutoNum type="arabicPeriod"/>
            </a:pPr>
            <a:r>
              <a:rPr lang="en-US" dirty="0">
                <a:solidFill>
                  <a:srgbClr val="729D51"/>
                </a:solidFill>
              </a:rPr>
              <a:t>What type of research does the student want to do?</a:t>
            </a:r>
          </a:p>
        </p:txBody>
      </p:sp>
      <p:sp>
        <p:nvSpPr>
          <p:cNvPr id="7" name="Arrow: Left-Right 6">
            <a:extLst>
              <a:ext uri="{FF2B5EF4-FFF2-40B4-BE49-F238E27FC236}">
                <a16:creationId xmlns:a16="http://schemas.microsoft.com/office/drawing/2014/main" id="{C57968F0-2433-4D3E-0D08-D39E59C94AEA}"/>
              </a:ext>
            </a:extLst>
          </p:cNvPr>
          <p:cNvSpPr/>
          <p:nvPr/>
        </p:nvSpPr>
        <p:spPr>
          <a:xfrm>
            <a:off x="1189608" y="4669654"/>
            <a:ext cx="7537142" cy="1038688"/>
          </a:xfrm>
          <a:prstGeom prst="leftRightArrow">
            <a:avLst/>
          </a:prstGeom>
          <a:gradFill flip="none" rotWithShape="1">
            <a:gsLst>
              <a:gs pos="0">
                <a:srgbClr val="FF0000"/>
              </a:gs>
              <a:gs pos="31000">
                <a:srgbClr val="FFFF00"/>
              </a:gs>
              <a:gs pos="66000">
                <a:schemeClr val="accent6"/>
              </a:gs>
              <a:gs pos="100000">
                <a:srgbClr val="0000FF"/>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378C3B1-E909-8FEC-E634-3764D6D948C8}"/>
              </a:ext>
            </a:extLst>
          </p:cNvPr>
          <p:cNvSpPr txBox="1"/>
          <p:nvPr/>
        </p:nvSpPr>
        <p:spPr>
          <a:xfrm>
            <a:off x="893259" y="5840320"/>
            <a:ext cx="1446678" cy="646331"/>
          </a:xfrm>
          <a:prstGeom prst="rect">
            <a:avLst/>
          </a:prstGeom>
          <a:noFill/>
        </p:spPr>
        <p:txBody>
          <a:bodyPr wrap="none" rtlCol="0">
            <a:spAutoFit/>
          </a:bodyPr>
          <a:lstStyle/>
          <a:p>
            <a:pPr algn="ctr"/>
            <a:r>
              <a:rPr lang="en-US" b="1" dirty="0">
                <a:solidFill>
                  <a:srgbClr val="FF0000"/>
                </a:solidFill>
              </a:rPr>
              <a:t>Fundamental</a:t>
            </a:r>
          </a:p>
          <a:p>
            <a:pPr algn="ctr"/>
            <a:r>
              <a:rPr lang="en-US" b="1" dirty="0">
                <a:solidFill>
                  <a:srgbClr val="FF0000"/>
                </a:solidFill>
              </a:rPr>
              <a:t>Science</a:t>
            </a:r>
          </a:p>
        </p:txBody>
      </p:sp>
      <p:sp>
        <p:nvSpPr>
          <p:cNvPr id="9" name="TextBox 8">
            <a:extLst>
              <a:ext uri="{FF2B5EF4-FFF2-40B4-BE49-F238E27FC236}">
                <a16:creationId xmlns:a16="http://schemas.microsoft.com/office/drawing/2014/main" id="{736E6EBB-A6AF-5010-D415-783167E4BD13}"/>
              </a:ext>
            </a:extLst>
          </p:cNvPr>
          <p:cNvSpPr txBox="1"/>
          <p:nvPr/>
        </p:nvSpPr>
        <p:spPr>
          <a:xfrm>
            <a:off x="3290473" y="5840320"/>
            <a:ext cx="1412759" cy="646331"/>
          </a:xfrm>
          <a:prstGeom prst="rect">
            <a:avLst/>
          </a:prstGeom>
          <a:noFill/>
        </p:spPr>
        <p:txBody>
          <a:bodyPr wrap="none" rtlCol="0">
            <a:spAutoFit/>
          </a:bodyPr>
          <a:lstStyle/>
          <a:p>
            <a:pPr algn="ctr"/>
            <a:r>
              <a:rPr lang="en-US" b="1" dirty="0">
                <a:solidFill>
                  <a:srgbClr val="FFC000"/>
                </a:solidFill>
              </a:rPr>
              <a:t>Translational</a:t>
            </a:r>
          </a:p>
          <a:p>
            <a:pPr algn="ctr"/>
            <a:r>
              <a:rPr lang="en-US" b="1" dirty="0">
                <a:solidFill>
                  <a:srgbClr val="FFC000"/>
                </a:solidFill>
              </a:rPr>
              <a:t>Science</a:t>
            </a:r>
          </a:p>
        </p:txBody>
      </p:sp>
      <p:sp>
        <p:nvSpPr>
          <p:cNvPr id="10" name="TextBox 9">
            <a:extLst>
              <a:ext uri="{FF2B5EF4-FFF2-40B4-BE49-F238E27FC236}">
                <a16:creationId xmlns:a16="http://schemas.microsoft.com/office/drawing/2014/main" id="{15C6A322-F3C0-01A5-5160-D2C0CA096C33}"/>
              </a:ext>
            </a:extLst>
          </p:cNvPr>
          <p:cNvSpPr txBox="1"/>
          <p:nvPr/>
        </p:nvSpPr>
        <p:spPr>
          <a:xfrm>
            <a:off x="5653768" y="5840320"/>
            <a:ext cx="896399" cy="646331"/>
          </a:xfrm>
          <a:prstGeom prst="rect">
            <a:avLst/>
          </a:prstGeom>
          <a:noFill/>
        </p:spPr>
        <p:txBody>
          <a:bodyPr wrap="none" rtlCol="0">
            <a:spAutoFit/>
          </a:bodyPr>
          <a:lstStyle/>
          <a:p>
            <a:pPr algn="ctr"/>
            <a:r>
              <a:rPr lang="en-US" b="1" dirty="0">
                <a:solidFill>
                  <a:srgbClr val="00B050"/>
                </a:solidFill>
              </a:rPr>
              <a:t>Clinical</a:t>
            </a:r>
          </a:p>
          <a:p>
            <a:pPr algn="ctr"/>
            <a:r>
              <a:rPr lang="en-US" b="1" dirty="0">
                <a:solidFill>
                  <a:srgbClr val="00B050"/>
                </a:solidFill>
              </a:rPr>
              <a:t>Science</a:t>
            </a:r>
          </a:p>
        </p:txBody>
      </p:sp>
      <p:sp>
        <p:nvSpPr>
          <p:cNvPr id="11" name="TextBox 10">
            <a:extLst>
              <a:ext uri="{FF2B5EF4-FFF2-40B4-BE49-F238E27FC236}">
                <a16:creationId xmlns:a16="http://schemas.microsoft.com/office/drawing/2014/main" id="{F664B373-8CE4-8B1D-0388-598B5BFEC4B7}"/>
              </a:ext>
            </a:extLst>
          </p:cNvPr>
          <p:cNvSpPr txBox="1"/>
          <p:nvPr/>
        </p:nvSpPr>
        <p:spPr>
          <a:xfrm>
            <a:off x="7500702" y="5840320"/>
            <a:ext cx="1479892" cy="369332"/>
          </a:xfrm>
          <a:prstGeom prst="rect">
            <a:avLst/>
          </a:prstGeom>
          <a:noFill/>
        </p:spPr>
        <p:txBody>
          <a:bodyPr wrap="none" rtlCol="0">
            <a:spAutoFit/>
          </a:bodyPr>
          <a:lstStyle/>
          <a:p>
            <a:pPr algn="ctr"/>
            <a:r>
              <a:rPr lang="en-US" b="1" dirty="0">
                <a:solidFill>
                  <a:srgbClr val="0000FF"/>
                </a:solidFill>
              </a:rPr>
              <a:t>Epidemiology</a:t>
            </a:r>
          </a:p>
        </p:txBody>
      </p:sp>
    </p:spTree>
    <p:extLst>
      <p:ext uri="{BB962C8B-B14F-4D97-AF65-F5344CB8AC3E}">
        <p14:creationId xmlns:p14="http://schemas.microsoft.com/office/powerpoint/2010/main" val="1552396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A852E9-355A-EB01-76CA-A3709F64892E}"/>
              </a:ext>
            </a:extLst>
          </p:cNvPr>
          <p:cNvSpPr txBox="1"/>
          <p:nvPr/>
        </p:nvSpPr>
        <p:spPr>
          <a:xfrm>
            <a:off x="9338334" y="6581001"/>
            <a:ext cx="2853666" cy="276999"/>
          </a:xfrm>
          <a:prstGeom prst="rect">
            <a:avLst/>
          </a:prstGeom>
          <a:noFill/>
        </p:spPr>
        <p:txBody>
          <a:bodyPr wrap="none" rtlCol="0">
            <a:spAutoFit/>
          </a:bodyPr>
          <a:lstStyle/>
          <a:p>
            <a:r>
              <a:rPr lang="en-US" sz="1200" b="1" dirty="0">
                <a:solidFill>
                  <a:schemeClr val="bg1"/>
                </a:solidFill>
              </a:rPr>
              <a:t>2023 Snow Season Education Retreat</a:t>
            </a:r>
          </a:p>
        </p:txBody>
      </p:sp>
      <p:sp>
        <p:nvSpPr>
          <p:cNvPr id="3" name="TextBox 2">
            <a:extLst>
              <a:ext uri="{FF2B5EF4-FFF2-40B4-BE49-F238E27FC236}">
                <a16:creationId xmlns:a16="http://schemas.microsoft.com/office/drawing/2014/main" id="{429F2A56-9080-7B60-4519-F55242B354C4}"/>
              </a:ext>
            </a:extLst>
          </p:cNvPr>
          <p:cNvSpPr txBox="1"/>
          <p:nvPr/>
        </p:nvSpPr>
        <p:spPr>
          <a:xfrm>
            <a:off x="552262" y="235390"/>
            <a:ext cx="8627249" cy="1077218"/>
          </a:xfrm>
          <a:prstGeom prst="rect">
            <a:avLst/>
          </a:prstGeom>
          <a:noFill/>
        </p:spPr>
        <p:txBody>
          <a:bodyPr wrap="square" rtlCol="0">
            <a:spAutoFit/>
          </a:bodyPr>
          <a:lstStyle/>
          <a:p>
            <a:pPr algn="ctr"/>
            <a:r>
              <a:rPr lang="en-US" sz="3200" b="1" dirty="0">
                <a:solidFill>
                  <a:srgbClr val="95C439"/>
                </a:solidFill>
                <a:effectLst>
                  <a:outerShdw blurRad="38100" dist="38100" dir="2700000" algn="tl">
                    <a:srgbClr val="000000">
                      <a:alpha val="43137"/>
                    </a:srgbClr>
                  </a:outerShdw>
                </a:effectLst>
              </a:rPr>
              <a:t>Define the Goals of a Short Research Project</a:t>
            </a:r>
          </a:p>
        </p:txBody>
      </p:sp>
      <p:sp>
        <p:nvSpPr>
          <p:cNvPr id="6" name="TextBox 5">
            <a:extLst>
              <a:ext uri="{FF2B5EF4-FFF2-40B4-BE49-F238E27FC236}">
                <a16:creationId xmlns:a16="http://schemas.microsoft.com/office/drawing/2014/main" id="{1C2E1A62-A3DA-F9F6-A879-625A1D14C287}"/>
              </a:ext>
            </a:extLst>
          </p:cNvPr>
          <p:cNvSpPr txBox="1"/>
          <p:nvPr/>
        </p:nvSpPr>
        <p:spPr>
          <a:xfrm>
            <a:off x="1780895" y="3191685"/>
            <a:ext cx="6169981" cy="3046988"/>
          </a:xfrm>
          <a:prstGeom prst="rect">
            <a:avLst/>
          </a:prstGeom>
          <a:noFill/>
        </p:spPr>
        <p:txBody>
          <a:bodyPr wrap="square" rtlCol="0">
            <a:spAutoFit/>
          </a:bodyPr>
          <a:lstStyle/>
          <a:p>
            <a:pPr marL="285750" indent="-285750">
              <a:buFont typeface="Arial" panose="020B0604020202020204" pitchFamily="34" charset="0"/>
              <a:buChar char="•"/>
            </a:pPr>
            <a:r>
              <a:rPr lang="en-US" sz="2400" b="1" dirty="0">
                <a:solidFill>
                  <a:srgbClr val="729D51"/>
                </a:solidFill>
                <a:latin typeface="Calibri" panose="020F0502020204030204" pitchFamily="34" charset="0"/>
                <a:ea typeface="Times New Roman" panose="02020603050405020304" pitchFamily="18" charset="0"/>
              </a:rPr>
              <a:t>answer a specific question or get exposure to the research process?</a:t>
            </a:r>
          </a:p>
          <a:p>
            <a:pPr marL="285750" indent="-285750">
              <a:buFont typeface="Arial" panose="020B0604020202020204" pitchFamily="34" charset="0"/>
              <a:buChar char="•"/>
            </a:pPr>
            <a:endParaRPr lang="en-US" sz="2400" b="1" dirty="0">
              <a:solidFill>
                <a:srgbClr val="729D51"/>
              </a:solidFill>
              <a:latin typeface="Calibri" panose="020F0502020204030204" pitchFamily="34" charset="0"/>
              <a:ea typeface="Times New Roman" panose="02020603050405020304" pitchFamily="18" charset="0"/>
            </a:endParaRPr>
          </a:p>
          <a:p>
            <a:pPr marL="285750" indent="-285750">
              <a:buFont typeface="Arial" panose="020B0604020202020204" pitchFamily="34" charset="0"/>
              <a:buChar char="•"/>
            </a:pPr>
            <a:r>
              <a:rPr lang="en-US" sz="2400" b="1" dirty="0">
                <a:solidFill>
                  <a:srgbClr val="729D51"/>
                </a:solidFill>
                <a:latin typeface="Calibri" panose="020F0502020204030204" pitchFamily="34" charset="0"/>
                <a:ea typeface="Times New Roman" panose="02020603050405020304" pitchFamily="18" charset="0"/>
              </a:rPr>
              <a:t>experience a particular type of research, </a:t>
            </a:r>
            <a:r>
              <a:rPr lang="en-US" sz="2400" b="1" dirty="0">
                <a:solidFill>
                  <a:srgbClr val="729D51"/>
                </a:solidFill>
                <a:effectLst/>
                <a:latin typeface="Calibri" panose="020F0502020204030204" pitchFamily="34" charset="0"/>
                <a:ea typeface="Times New Roman" panose="02020603050405020304" pitchFamily="18" charset="0"/>
              </a:rPr>
              <a:t>field of study, or even specific laboratory?</a:t>
            </a:r>
          </a:p>
          <a:p>
            <a:pPr marL="285750" indent="-285750">
              <a:buFont typeface="Arial" panose="020B0604020202020204" pitchFamily="34" charset="0"/>
              <a:buChar char="•"/>
            </a:pPr>
            <a:endParaRPr lang="en-US" sz="2400" b="1" dirty="0">
              <a:solidFill>
                <a:srgbClr val="729D51"/>
              </a:solidFill>
              <a:effectLst/>
              <a:latin typeface="Calibri" panose="020F0502020204030204" pitchFamily="34" charset="0"/>
              <a:ea typeface="Times New Roman" panose="02020603050405020304" pitchFamily="18" charset="0"/>
            </a:endParaRPr>
          </a:p>
          <a:p>
            <a:pPr marL="285750" indent="-285750">
              <a:buFont typeface="Arial" panose="020B0604020202020204" pitchFamily="34" charset="0"/>
              <a:buChar char="•"/>
            </a:pPr>
            <a:r>
              <a:rPr lang="en-US" sz="2400" b="1" dirty="0">
                <a:solidFill>
                  <a:srgbClr val="729D51"/>
                </a:solidFill>
                <a:latin typeface="Calibri" panose="020F0502020204030204" pitchFamily="34" charset="0"/>
                <a:ea typeface="Times New Roman" panose="02020603050405020304" pitchFamily="18" charset="0"/>
              </a:rPr>
              <a:t>l</a:t>
            </a:r>
            <a:r>
              <a:rPr lang="en-US" sz="2400" b="1" dirty="0">
                <a:solidFill>
                  <a:srgbClr val="729D51"/>
                </a:solidFill>
                <a:effectLst/>
                <a:latin typeface="Calibri" panose="020F0502020204030204" pitchFamily="34" charset="0"/>
                <a:ea typeface="Times New Roman" panose="02020603050405020304" pitchFamily="18" charset="0"/>
              </a:rPr>
              <a:t>earn a particular technique or set of techniques?</a:t>
            </a:r>
            <a:endParaRPr lang="en-US" sz="2400" b="1" dirty="0">
              <a:solidFill>
                <a:srgbClr val="729D51"/>
              </a:solidFill>
            </a:endParaRPr>
          </a:p>
        </p:txBody>
      </p:sp>
      <p:sp>
        <p:nvSpPr>
          <p:cNvPr id="8" name="TextBox 7">
            <a:extLst>
              <a:ext uri="{FF2B5EF4-FFF2-40B4-BE49-F238E27FC236}">
                <a16:creationId xmlns:a16="http://schemas.microsoft.com/office/drawing/2014/main" id="{B4B48C05-D256-7818-3C30-EDA5D52848E4}"/>
              </a:ext>
            </a:extLst>
          </p:cNvPr>
          <p:cNvSpPr txBox="1"/>
          <p:nvPr/>
        </p:nvSpPr>
        <p:spPr>
          <a:xfrm>
            <a:off x="390617" y="1708463"/>
            <a:ext cx="9126245" cy="1200329"/>
          </a:xfrm>
          <a:prstGeom prst="rect">
            <a:avLst/>
          </a:prstGeom>
          <a:noFill/>
        </p:spPr>
        <p:txBody>
          <a:bodyPr wrap="square" rtlCol="0">
            <a:spAutoFit/>
          </a:bodyPr>
          <a:lstStyle/>
          <a:p>
            <a:r>
              <a:rPr lang="en-US" sz="2400" b="1" dirty="0">
                <a:solidFill>
                  <a:srgbClr val="729D51"/>
                </a:solidFill>
              </a:rPr>
              <a:t>What do students want to get out of the research experience?</a:t>
            </a:r>
          </a:p>
          <a:p>
            <a:endParaRPr lang="en-US" sz="2400" b="1" dirty="0">
              <a:solidFill>
                <a:srgbClr val="729D51"/>
              </a:solidFill>
            </a:endParaRPr>
          </a:p>
          <a:p>
            <a:r>
              <a:rPr lang="en-US" sz="2400" b="1" dirty="0">
                <a:solidFill>
                  <a:srgbClr val="729D51"/>
                </a:solidFill>
              </a:rPr>
              <a:t>Do they want to:</a:t>
            </a:r>
          </a:p>
        </p:txBody>
      </p:sp>
    </p:spTree>
    <p:extLst>
      <p:ext uri="{BB962C8B-B14F-4D97-AF65-F5344CB8AC3E}">
        <p14:creationId xmlns:p14="http://schemas.microsoft.com/office/powerpoint/2010/main" val="4051594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A852E9-355A-EB01-76CA-A3709F64892E}"/>
              </a:ext>
            </a:extLst>
          </p:cNvPr>
          <p:cNvSpPr txBox="1"/>
          <p:nvPr/>
        </p:nvSpPr>
        <p:spPr>
          <a:xfrm>
            <a:off x="9338334" y="6581001"/>
            <a:ext cx="2853666" cy="276999"/>
          </a:xfrm>
          <a:prstGeom prst="rect">
            <a:avLst/>
          </a:prstGeom>
          <a:noFill/>
        </p:spPr>
        <p:txBody>
          <a:bodyPr wrap="none" rtlCol="0">
            <a:spAutoFit/>
          </a:bodyPr>
          <a:lstStyle/>
          <a:p>
            <a:r>
              <a:rPr lang="en-US" sz="1200" b="1" dirty="0">
                <a:solidFill>
                  <a:schemeClr val="bg1"/>
                </a:solidFill>
              </a:rPr>
              <a:t>2023 Snow Season Education Retreat</a:t>
            </a:r>
          </a:p>
        </p:txBody>
      </p:sp>
      <p:sp>
        <p:nvSpPr>
          <p:cNvPr id="3" name="TextBox 2">
            <a:extLst>
              <a:ext uri="{FF2B5EF4-FFF2-40B4-BE49-F238E27FC236}">
                <a16:creationId xmlns:a16="http://schemas.microsoft.com/office/drawing/2014/main" id="{429F2A56-9080-7B60-4519-F55242B354C4}"/>
              </a:ext>
            </a:extLst>
          </p:cNvPr>
          <p:cNvSpPr txBox="1"/>
          <p:nvPr/>
        </p:nvSpPr>
        <p:spPr>
          <a:xfrm>
            <a:off x="552262" y="235390"/>
            <a:ext cx="8627249" cy="1077218"/>
          </a:xfrm>
          <a:prstGeom prst="rect">
            <a:avLst/>
          </a:prstGeom>
          <a:noFill/>
        </p:spPr>
        <p:txBody>
          <a:bodyPr wrap="square" rtlCol="0">
            <a:spAutoFit/>
          </a:bodyPr>
          <a:lstStyle/>
          <a:p>
            <a:pPr algn="ctr"/>
            <a:r>
              <a:rPr lang="en-US" sz="3200" b="1" dirty="0">
                <a:solidFill>
                  <a:srgbClr val="95C439"/>
                </a:solidFill>
                <a:effectLst>
                  <a:outerShdw blurRad="38100" dist="38100" dir="2700000" algn="tl">
                    <a:srgbClr val="000000">
                      <a:alpha val="43137"/>
                    </a:srgbClr>
                  </a:outerShdw>
                </a:effectLst>
              </a:rPr>
              <a:t>Define the Goals of a Short Research Project</a:t>
            </a:r>
          </a:p>
        </p:txBody>
      </p:sp>
      <p:sp>
        <p:nvSpPr>
          <p:cNvPr id="6" name="TextBox 5">
            <a:extLst>
              <a:ext uri="{FF2B5EF4-FFF2-40B4-BE49-F238E27FC236}">
                <a16:creationId xmlns:a16="http://schemas.microsoft.com/office/drawing/2014/main" id="{1C2E1A62-A3DA-F9F6-A879-625A1D14C287}"/>
              </a:ext>
            </a:extLst>
          </p:cNvPr>
          <p:cNvSpPr txBox="1"/>
          <p:nvPr/>
        </p:nvSpPr>
        <p:spPr>
          <a:xfrm>
            <a:off x="1709874" y="3095113"/>
            <a:ext cx="6169981" cy="2677656"/>
          </a:xfrm>
          <a:prstGeom prst="rect">
            <a:avLst/>
          </a:prstGeom>
          <a:noFill/>
        </p:spPr>
        <p:txBody>
          <a:bodyPr wrap="square" rtlCol="0">
            <a:spAutoFit/>
          </a:bodyPr>
          <a:lstStyle/>
          <a:p>
            <a:pPr marL="285750" indent="-285750">
              <a:buFont typeface="Arial" panose="020B0604020202020204" pitchFamily="34" charset="0"/>
              <a:buChar char="•"/>
            </a:pPr>
            <a:r>
              <a:rPr lang="en-US" sz="2400" b="1" dirty="0">
                <a:solidFill>
                  <a:srgbClr val="729D51"/>
                </a:solidFill>
                <a:latin typeface="Calibri" panose="020F0502020204030204" pitchFamily="34" charset="0"/>
                <a:ea typeface="Times New Roman" panose="02020603050405020304" pitchFamily="18" charset="0"/>
              </a:rPr>
              <a:t>A complete research project?</a:t>
            </a:r>
          </a:p>
          <a:p>
            <a:pPr marL="285750" indent="-285750">
              <a:buFont typeface="Arial" panose="020B0604020202020204" pitchFamily="34" charset="0"/>
              <a:buChar char="•"/>
            </a:pPr>
            <a:endParaRPr lang="en-US" sz="2400" b="1" dirty="0">
              <a:solidFill>
                <a:srgbClr val="729D51"/>
              </a:solidFill>
              <a:latin typeface="Calibri" panose="020F0502020204030204" pitchFamily="34" charset="0"/>
              <a:ea typeface="Times New Roman" panose="02020603050405020304" pitchFamily="18" charset="0"/>
            </a:endParaRPr>
          </a:p>
          <a:p>
            <a:pPr marL="285750" indent="-285750">
              <a:buFont typeface="Arial" panose="020B0604020202020204" pitchFamily="34" charset="0"/>
              <a:buChar char="•"/>
            </a:pPr>
            <a:r>
              <a:rPr lang="en-US" sz="2400" b="1" dirty="0">
                <a:solidFill>
                  <a:srgbClr val="729D51"/>
                </a:solidFill>
                <a:latin typeface="Calibri" panose="020F0502020204030204" pitchFamily="34" charset="0"/>
                <a:ea typeface="Times New Roman" panose="02020603050405020304" pitchFamily="18" charset="0"/>
              </a:rPr>
              <a:t>A particular set of experiments that are part of a bigger project?</a:t>
            </a:r>
            <a:endParaRPr lang="en-US" sz="2400" b="1" dirty="0">
              <a:solidFill>
                <a:srgbClr val="729D51"/>
              </a:solidFill>
              <a:effectLst/>
              <a:latin typeface="Calibri" panose="020F0502020204030204" pitchFamily="34" charset="0"/>
              <a:ea typeface="Times New Roman" panose="02020603050405020304" pitchFamily="18" charset="0"/>
            </a:endParaRPr>
          </a:p>
          <a:p>
            <a:pPr marL="285750" indent="-285750">
              <a:buFont typeface="Arial" panose="020B0604020202020204" pitchFamily="34" charset="0"/>
              <a:buChar char="•"/>
            </a:pPr>
            <a:endParaRPr lang="en-US" sz="2400" b="1" dirty="0">
              <a:solidFill>
                <a:srgbClr val="729D51"/>
              </a:solidFill>
              <a:effectLst/>
              <a:latin typeface="Calibri" panose="020F0502020204030204" pitchFamily="34" charset="0"/>
              <a:ea typeface="Times New Roman" panose="02020603050405020304" pitchFamily="18" charset="0"/>
            </a:endParaRPr>
          </a:p>
          <a:p>
            <a:pPr marL="285750" indent="-285750">
              <a:buFont typeface="Arial" panose="020B0604020202020204" pitchFamily="34" charset="0"/>
              <a:buChar char="•"/>
            </a:pPr>
            <a:r>
              <a:rPr lang="en-US" sz="2400" b="1" dirty="0">
                <a:solidFill>
                  <a:srgbClr val="729D51"/>
                </a:solidFill>
                <a:latin typeface="Calibri" panose="020F0502020204030204" pitchFamily="34" charset="0"/>
                <a:ea typeface="Times New Roman" panose="02020603050405020304" pitchFamily="18" charset="0"/>
              </a:rPr>
              <a:t>A standard experiment or set of experiments used to train people in the lab</a:t>
            </a:r>
            <a:r>
              <a:rPr lang="en-US" sz="2400" b="1" dirty="0">
                <a:solidFill>
                  <a:srgbClr val="729D51"/>
                </a:solidFill>
                <a:effectLst/>
                <a:latin typeface="Calibri" panose="020F0502020204030204" pitchFamily="34" charset="0"/>
                <a:ea typeface="Times New Roman" panose="02020603050405020304" pitchFamily="18" charset="0"/>
              </a:rPr>
              <a:t>?</a:t>
            </a:r>
            <a:endParaRPr lang="en-US" sz="2400" b="1" dirty="0">
              <a:solidFill>
                <a:srgbClr val="729D51"/>
              </a:solidFill>
            </a:endParaRPr>
          </a:p>
        </p:txBody>
      </p:sp>
      <p:sp>
        <p:nvSpPr>
          <p:cNvPr id="8" name="TextBox 7">
            <a:extLst>
              <a:ext uri="{FF2B5EF4-FFF2-40B4-BE49-F238E27FC236}">
                <a16:creationId xmlns:a16="http://schemas.microsoft.com/office/drawing/2014/main" id="{B4B48C05-D256-7818-3C30-EDA5D52848E4}"/>
              </a:ext>
            </a:extLst>
          </p:cNvPr>
          <p:cNvSpPr txBox="1"/>
          <p:nvPr/>
        </p:nvSpPr>
        <p:spPr>
          <a:xfrm>
            <a:off x="390617" y="1708463"/>
            <a:ext cx="9126245" cy="830997"/>
          </a:xfrm>
          <a:prstGeom prst="rect">
            <a:avLst/>
          </a:prstGeom>
          <a:noFill/>
        </p:spPr>
        <p:txBody>
          <a:bodyPr wrap="square" rtlCol="0">
            <a:spAutoFit/>
          </a:bodyPr>
          <a:lstStyle/>
          <a:p>
            <a:r>
              <a:rPr lang="en-US" sz="2400" b="1" dirty="0">
                <a:solidFill>
                  <a:srgbClr val="729D51"/>
                </a:solidFill>
              </a:rPr>
              <a:t>What type of project will best meet the both the goals of the student and the lab?</a:t>
            </a:r>
          </a:p>
        </p:txBody>
      </p:sp>
    </p:spTree>
    <p:extLst>
      <p:ext uri="{BB962C8B-B14F-4D97-AF65-F5344CB8AC3E}">
        <p14:creationId xmlns:p14="http://schemas.microsoft.com/office/powerpoint/2010/main" val="435562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261A566-2EAD-5C66-DCEC-028ACED72BC2}"/>
              </a:ext>
            </a:extLst>
          </p:cNvPr>
          <p:cNvSpPr txBox="1"/>
          <p:nvPr/>
        </p:nvSpPr>
        <p:spPr>
          <a:xfrm>
            <a:off x="9338334" y="6581001"/>
            <a:ext cx="2853666" cy="276999"/>
          </a:xfrm>
          <a:prstGeom prst="rect">
            <a:avLst/>
          </a:prstGeom>
          <a:noFill/>
        </p:spPr>
        <p:txBody>
          <a:bodyPr wrap="none" rtlCol="0">
            <a:spAutoFit/>
          </a:bodyPr>
          <a:lstStyle/>
          <a:p>
            <a:r>
              <a:rPr lang="en-US" sz="1200" b="1" dirty="0">
                <a:solidFill>
                  <a:schemeClr val="bg1"/>
                </a:solidFill>
              </a:rPr>
              <a:t>2023 Snow Season Education Retreat</a:t>
            </a:r>
          </a:p>
        </p:txBody>
      </p:sp>
      <p:sp>
        <p:nvSpPr>
          <p:cNvPr id="16" name="TextBox 15">
            <a:extLst>
              <a:ext uri="{FF2B5EF4-FFF2-40B4-BE49-F238E27FC236}">
                <a16:creationId xmlns:a16="http://schemas.microsoft.com/office/drawing/2014/main" id="{6156E3DE-3A56-8413-7EFD-D66B79A5A1E6}"/>
              </a:ext>
            </a:extLst>
          </p:cNvPr>
          <p:cNvSpPr txBox="1"/>
          <p:nvPr/>
        </p:nvSpPr>
        <p:spPr>
          <a:xfrm>
            <a:off x="1493028" y="1997839"/>
            <a:ext cx="7402397" cy="2862322"/>
          </a:xfrm>
          <a:prstGeom prst="rect">
            <a:avLst/>
          </a:prstGeom>
          <a:noFill/>
        </p:spPr>
        <p:txBody>
          <a:bodyPr wrap="square" rtlCol="0">
            <a:spAutoFit/>
          </a:bodyPr>
          <a:lstStyle/>
          <a:p>
            <a:pPr marL="1598613" indent="-1598613"/>
            <a:r>
              <a:rPr lang="en-US" sz="3600" b="1" dirty="0">
                <a:solidFill>
                  <a:srgbClr val="729D51"/>
                </a:solidFill>
              </a:rPr>
              <a:t>Part II: Develop a specific training plan to ensure maximum impact and success of the research experience. </a:t>
            </a:r>
          </a:p>
        </p:txBody>
      </p:sp>
    </p:spTree>
    <p:extLst>
      <p:ext uri="{BB962C8B-B14F-4D97-AF65-F5344CB8AC3E}">
        <p14:creationId xmlns:p14="http://schemas.microsoft.com/office/powerpoint/2010/main" val="15274912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1314</TotalTime>
  <Words>1435</Words>
  <Application>Microsoft Office PowerPoint</Application>
  <PresentationFormat>Widescreen</PresentationFormat>
  <Paragraphs>123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UVM College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Berger, Christopher L</dc:creator>
  <cp:lastModifiedBy>Berger, Christopher L</cp:lastModifiedBy>
  <cp:revision>2</cp:revision>
  <dcterms:created xsi:type="dcterms:W3CDTF">2023-01-12T17:28:54Z</dcterms:created>
  <dcterms:modified xsi:type="dcterms:W3CDTF">2023-01-13T19:57:59Z</dcterms:modified>
</cp:coreProperties>
</file>